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71" r:id="rId12"/>
    <p:sldId id="272" r:id="rId13"/>
    <p:sldId id="278" r:id="rId14"/>
    <p:sldId id="279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660"/>
  </p:normalViewPr>
  <p:slideViewPr>
    <p:cSldViewPr>
      <p:cViewPr varScale="1">
        <p:scale>
          <a:sx n="69" d="100"/>
          <a:sy n="69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64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82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2052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9455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6038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042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031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4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959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50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06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264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02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49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2A19A-0A55-419E-A6FB-8A2CCC7B037C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A8DFAE-E684-4D2B-BA22-1AE4F9AE4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66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rovisioning.ontwikkelcentrum.nl/secure/objects/OC-33088-1-1df/OC-33088-1-1df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rovisioning.ontwikkelcentrum.nl/secure/objects/OC-33088d/12/OC-33088-9-3df/OC-33088-9-3df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60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 </a:t>
            </a:r>
            <a:r>
              <a:rPr lang="nl-NL" dirty="0" smtClean="0"/>
              <a:t>welzijn: het welbevinden van het dier</a:t>
            </a:r>
          </a:p>
          <a:p>
            <a:pPr lvl="1"/>
            <a:r>
              <a:rPr lang="nl-NL" dirty="0"/>
              <a:t>Als een dier weinig moeite hoeft te doen om zich aan te passen aan zijn levensomstandigheden en natuurlijk gedrag kan vertonen, is het welzijn goed.</a:t>
            </a:r>
          </a:p>
          <a:p>
            <a:r>
              <a:rPr lang="nl-NL" dirty="0"/>
              <a:t>Klimaat</a:t>
            </a:r>
            <a:r>
              <a:rPr lang="nl-NL" dirty="0" smtClean="0"/>
              <a:t>: temperatuur, luchtvochtigheid, licht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374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Taxonomie 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/>
          <a:lstStyle/>
          <a:p>
            <a:r>
              <a:rPr lang="nl-NL" dirty="0"/>
              <a:t>Rijk: bacteriën, schimmels, planten en </a:t>
            </a:r>
            <a:r>
              <a:rPr lang="nl-NL" b="1" i="1" u="sng" dirty="0"/>
              <a:t>dieren</a:t>
            </a:r>
          </a:p>
          <a:p>
            <a:r>
              <a:rPr lang="nl-NL" dirty="0"/>
              <a:t>Afdeling: Eencellige dieren, sponzen, holtedieren, wormen, weekdieren, geleedpotigen, stekelhuidigen, </a:t>
            </a:r>
            <a:r>
              <a:rPr lang="nl-NL" b="1" i="1" u="sng" dirty="0"/>
              <a:t>gewervelden</a:t>
            </a:r>
          </a:p>
          <a:p>
            <a:r>
              <a:rPr lang="nl-NL" dirty="0"/>
              <a:t>Klassen: Vissen, </a:t>
            </a:r>
            <a:r>
              <a:rPr lang="nl-NL" dirty="0" err="1"/>
              <a:t>amfibiën</a:t>
            </a:r>
            <a:r>
              <a:rPr lang="nl-NL" dirty="0"/>
              <a:t>, reptielen, vogels, </a:t>
            </a:r>
            <a:r>
              <a:rPr lang="nl-NL" b="1" i="1" u="sng" dirty="0"/>
              <a:t>zoogdieren</a:t>
            </a:r>
          </a:p>
          <a:p>
            <a:r>
              <a:rPr lang="nl-NL" dirty="0"/>
              <a:t>Orden: zoogdieren zijn warmbloedig, hebben longen, zijn levendbarend, en hebben een huid bedekt met haren. Onder te verdelen in 5000 soorten. </a:t>
            </a:r>
            <a:r>
              <a:rPr lang="nl-NL" dirty="0" err="1"/>
              <a:t>Bijv</a:t>
            </a:r>
            <a:r>
              <a:rPr lang="nl-NL" dirty="0"/>
              <a:t>: </a:t>
            </a:r>
            <a:r>
              <a:rPr lang="nl-NL" b="1" i="1" u="sng" dirty="0"/>
              <a:t>roofdieren</a:t>
            </a:r>
          </a:p>
          <a:p>
            <a:r>
              <a:rPr lang="nl-NL" dirty="0"/>
              <a:t>Families: roofdieren bestaan uit 15 families. Wij kiezen </a:t>
            </a:r>
            <a:r>
              <a:rPr lang="nl-NL" b="1" i="1" u="sng" dirty="0" smtClean="0"/>
              <a:t>hondachtigen</a:t>
            </a:r>
          </a:p>
          <a:p>
            <a:r>
              <a:rPr lang="nl-NL" dirty="0" smtClean="0"/>
              <a:t>Geslacht: </a:t>
            </a:r>
            <a:r>
              <a:rPr lang="nl-NL" b="1" i="1" u="sng" dirty="0" err="1" smtClean="0"/>
              <a:t>canis</a:t>
            </a:r>
            <a:r>
              <a:rPr lang="nl-NL" b="1" i="1" u="sng" dirty="0" smtClean="0"/>
              <a:t> (hond)</a:t>
            </a:r>
          </a:p>
          <a:p>
            <a:r>
              <a:rPr lang="nl-NL" dirty="0" smtClean="0"/>
              <a:t>Soort: </a:t>
            </a:r>
            <a:r>
              <a:rPr lang="nl-NL" b="1" i="1" u="sng" dirty="0" smtClean="0"/>
              <a:t>huishond (</a:t>
            </a:r>
            <a:r>
              <a:rPr lang="nl-NL" b="1" i="1" u="sng" dirty="0" err="1" smtClean="0"/>
              <a:t>canis</a:t>
            </a:r>
            <a:r>
              <a:rPr lang="nl-NL" b="1" i="1" u="sng" dirty="0" smtClean="0"/>
              <a:t> </a:t>
            </a:r>
            <a:r>
              <a:rPr lang="nl-NL" b="1" i="1" u="sng" dirty="0" err="1" smtClean="0"/>
              <a:t>familiaris</a:t>
            </a:r>
            <a:r>
              <a:rPr lang="nl-NL" b="1" i="1" u="sng" dirty="0" smtClean="0"/>
              <a:t>)</a:t>
            </a:r>
            <a:endParaRPr lang="nl-NL" b="1" i="1" u="sng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6775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Taxonomie 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556792"/>
            <a:ext cx="6347714" cy="4752528"/>
          </a:xfrm>
        </p:spPr>
        <p:txBody>
          <a:bodyPr/>
          <a:lstStyle/>
          <a:p>
            <a:r>
              <a:rPr lang="nl-NL" dirty="0"/>
              <a:t>Rijk: bacteriën, schimmels, planten en </a:t>
            </a:r>
            <a:r>
              <a:rPr lang="nl-NL" b="1" i="1" u="sng" dirty="0"/>
              <a:t>dieren</a:t>
            </a:r>
          </a:p>
          <a:p>
            <a:r>
              <a:rPr lang="nl-NL" dirty="0"/>
              <a:t>Afdeling: Eencellige dieren, sponzen, holtedieren, wormen, weekdieren, geleedpotigen, stekelhuidigen, </a:t>
            </a:r>
            <a:r>
              <a:rPr lang="nl-NL" b="1" i="1" u="sng" dirty="0"/>
              <a:t>gewervelden</a:t>
            </a:r>
          </a:p>
          <a:p>
            <a:r>
              <a:rPr lang="nl-NL" dirty="0"/>
              <a:t>Klassen: Vissen, </a:t>
            </a:r>
            <a:r>
              <a:rPr lang="nl-NL" dirty="0" err="1"/>
              <a:t>amfibiën</a:t>
            </a:r>
            <a:r>
              <a:rPr lang="nl-NL" dirty="0"/>
              <a:t>, reptielen, vogels, </a:t>
            </a:r>
            <a:r>
              <a:rPr lang="nl-NL" b="1" i="1" u="sng" dirty="0"/>
              <a:t>zoogdieren</a:t>
            </a:r>
          </a:p>
          <a:p>
            <a:r>
              <a:rPr lang="nl-NL" dirty="0"/>
              <a:t>Orden: zoogdieren zijn warmbloedig, hebben longen, zijn levendbarend, en hebben een huid bedekt met haren. Onder te verdelen in 5000 soorten. </a:t>
            </a:r>
            <a:r>
              <a:rPr lang="nl-NL" dirty="0" err="1"/>
              <a:t>Bijv</a:t>
            </a:r>
            <a:r>
              <a:rPr lang="nl-NL" dirty="0"/>
              <a:t>: </a:t>
            </a:r>
            <a:r>
              <a:rPr lang="nl-NL" b="1" i="1" u="sng" dirty="0"/>
              <a:t>roofdieren</a:t>
            </a:r>
          </a:p>
          <a:p>
            <a:r>
              <a:rPr lang="nl-NL" dirty="0"/>
              <a:t>Families: roofdieren bestaan uit 15 families. Wij kiezen </a:t>
            </a:r>
            <a:r>
              <a:rPr lang="nl-NL" b="1" i="1" u="sng" dirty="0" smtClean="0"/>
              <a:t>katachtigen</a:t>
            </a:r>
          </a:p>
          <a:p>
            <a:r>
              <a:rPr lang="nl-NL" dirty="0" smtClean="0"/>
              <a:t>Geslachten: panters, lynxen, poema’s, </a:t>
            </a:r>
            <a:r>
              <a:rPr lang="nl-NL" b="1" i="1" u="sng" dirty="0" smtClean="0"/>
              <a:t>katten</a:t>
            </a:r>
          </a:p>
          <a:p>
            <a:r>
              <a:rPr lang="nl-NL" dirty="0" smtClean="0"/>
              <a:t>Soorten: </a:t>
            </a:r>
            <a:r>
              <a:rPr lang="nl-NL" b="1" i="1" u="sng" dirty="0" smtClean="0"/>
              <a:t>huiskat,</a:t>
            </a:r>
            <a:r>
              <a:rPr lang="nl-NL" dirty="0" smtClean="0"/>
              <a:t> wilde kat</a:t>
            </a:r>
            <a:endParaRPr lang="nl-NL" b="1" i="1" u="sng" dirty="0"/>
          </a:p>
        </p:txBody>
      </p:sp>
    </p:spTree>
    <p:extLst>
      <p:ext uri="{BB962C8B-B14F-4D97-AF65-F5344CB8AC3E}">
        <p14:creationId xmlns:p14="http://schemas.microsoft.com/office/powerpoint/2010/main" val="780305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Dierenwelzijn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was dat ook alweer?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/>
              <a:t>Dier welzijn: het welbevinden van het dier</a:t>
            </a:r>
          </a:p>
          <a:p>
            <a:pPr lvl="1"/>
            <a:r>
              <a:rPr lang="nl-NL" dirty="0"/>
              <a:t>Als een dier weinig moeite hoeft te doen om zich aan te passen aan zijn levensomstandigheden en natuurlijk gedrag kan vertonen, is het welzijn goed</a:t>
            </a:r>
            <a:r>
              <a:rPr lang="nl-NL" dirty="0" smtClean="0"/>
              <a:t>.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>
                <a:hlinkClick r:id="rId2"/>
              </a:rPr>
              <a:t>Dierenwelzijn en huisvesting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293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Dierenwelzijn en huisvesting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6400800" cy="4800600"/>
          </a:xfrm>
        </p:spPr>
      </p:pic>
      <p:sp>
        <p:nvSpPr>
          <p:cNvPr id="4" name="AutoShape 2" descr="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16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Je gaat nu een opdracht maken die te maken heeft met de verrijking van de hond of de kat</a:t>
            </a:r>
            <a:endParaRPr lang="nl-NL" dirty="0"/>
          </a:p>
          <a:p>
            <a:r>
              <a:rPr lang="nl-NL" dirty="0" smtClean="0"/>
              <a:t>Deze week en volgende week mag je hier aan werken. </a:t>
            </a:r>
          </a:p>
          <a:p>
            <a:pPr marL="114300" indent="0">
              <a:buNone/>
            </a:pPr>
            <a:endParaRPr lang="nl-NL" dirty="0"/>
          </a:p>
          <a:p>
            <a:r>
              <a:rPr lang="nl-NL" dirty="0" smtClean="0"/>
              <a:t>Lees eerst de opdracht goed door. </a:t>
            </a:r>
          </a:p>
          <a:p>
            <a:r>
              <a:rPr lang="nl-NL" dirty="0" smtClean="0">
                <a:hlinkClick r:id="rId2"/>
              </a:rPr>
              <a:t>Omgevingsverrijking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8175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Sociale verrijking</a:t>
            </a:r>
          </a:p>
          <a:p>
            <a:r>
              <a:rPr lang="nl-NL" dirty="0" smtClean="0"/>
              <a:t>Stuk verrijkingsmateriaal</a:t>
            </a:r>
          </a:p>
          <a:p>
            <a:r>
              <a:rPr lang="nl-NL" dirty="0" smtClean="0"/>
              <a:t>Voerverrijking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Twee mogen bestaand zijn. Eén ontwerp je zelf.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Zoek foto’s van de bestaande verrijkingen.</a:t>
            </a:r>
          </a:p>
          <a:p>
            <a:pPr marL="0" indent="0">
              <a:buNone/>
            </a:pPr>
            <a:r>
              <a:rPr lang="nl-NL" dirty="0" smtClean="0"/>
              <a:t>Maak voor de verrijking die je zelf bedenkt een ontwerptekening en/of een model (je mag het dus echt maken!)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7897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Vergelijk de drie verrijkingen met elkaar:</a:t>
            </a:r>
          </a:p>
          <a:p>
            <a:pPr lvl="1"/>
            <a:r>
              <a:rPr lang="nl-NL" dirty="0" smtClean="0"/>
              <a:t>Van welke verwacht je het grootste effect op het dierenwelzijn? Welke kun je het beste in de praktijk toepassen?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Presenteer de verrijkingen voor de klas. Toon foto’s en laat je eigen ontwerp zien. </a:t>
            </a:r>
            <a:br>
              <a:rPr lang="nl-NL" dirty="0" smtClean="0"/>
            </a:br>
            <a:r>
              <a:rPr lang="nl-NL" dirty="0" smtClean="0"/>
              <a:t>Vertel hoe je het gebruikt en wat voor effect het heeft.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558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Leefomgeving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leefomgeving?</a:t>
            </a:r>
          </a:p>
          <a:p>
            <a:r>
              <a:rPr lang="nl-NL" dirty="0" smtClean="0"/>
              <a:t>Wat is een optimale leefomgeving?</a:t>
            </a:r>
          </a:p>
          <a:p>
            <a:r>
              <a:rPr lang="nl-NL" dirty="0" smtClean="0"/>
              <a:t>Wat willen wij voor onze dieren?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lvl="1"/>
            <a:r>
              <a:rPr lang="nl-NL" dirty="0" smtClean="0"/>
              <a:t>De aard van het beestje</a:t>
            </a:r>
          </a:p>
        </p:txBody>
      </p:sp>
      <p:pic>
        <p:nvPicPr>
          <p:cNvPr id="1029" name="Picture 5" descr="C:\Users\swiegers\AppData\Local\Microsoft\Windows\Temporary Internet Files\Content.IE5\VARPXNPN\RZ07Dood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49080"/>
            <a:ext cx="3938959" cy="262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7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basis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We moeten de basis van de dieren kennen</a:t>
            </a:r>
          </a:p>
          <a:p>
            <a:r>
              <a:rPr lang="nl-NL" sz="3200" dirty="0" smtClean="0"/>
              <a:t>Waar komt het dier vandaan? En wat was zijn leefomgeving?</a:t>
            </a:r>
          </a:p>
          <a:p>
            <a:endParaRPr lang="nl-NL" dirty="0" smtClean="0"/>
          </a:p>
          <a:p>
            <a:r>
              <a:rPr lang="nl-NL" dirty="0" smtClean="0"/>
              <a:t>Zoals:</a:t>
            </a:r>
          </a:p>
          <a:p>
            <a:r>
              <a:rPr lang="nl-NL" dirty="0" smtClean="0"/>
              <a:t>Een konijn werpt in de natuur zijn jongen in een hol. Daarom moet je een </a:t>
            </a:r>
            <a:r>
              <a:rPr lang="nl-NL" dirty="0" err="1" smtClean="0"/>
              <a:t>hoogdrachtige</a:t>
            </a:r>
            <a:r>
              <a:rPr lang="nl-NL" dirty="0" smtClean="0"/>
              <a:t> voedster een </a:t>
            </a:r>
            <a:r>
              <a:rPr lang="nl-NL" dirty="0" err="1" smtClean="0"/>
              <a:t>werpkist</a:t>
            </a:r>
            <a:r>
              <a:rPr lang="nl-NL" dirty="0" smtClean="0"/>
              <a:t> ter beschikking stellen, of materiaal waarmee ze zelf een hol kan maken. </a:t>
            </a:r>
          </a:p>
          <a:p>
            <a:r>
              <a:rPr lang="nl-NL" dirty="0" smtClean="0"/>
              <a:t>Een parkiet behoort tot de </a:t>
            </a:r>
            <a:r>
              <a:rPr lang="nl-NL" dirty="0" err="1" smtClean="0"/>
              <a:t>papagaai-achtigen</a:t>
            </a:r>
            <a:r>
              <a:rPr lang="nl-NL" dirty="0" smtClean="0"/>
              <a:t> en klimt met behulp zijn bek, onder andere ook verticaal langs de wanden van zijn kooi. Die kooi moet dus uit horizontale spijlen bestaan voor houvast. </a:t>
            </a:r>
          </a:p>
        </p:txBody>
      </p:sp>
    </p:spTree>
    <p:extLst>
      <p:ext uri="{BB962C8B-B14F-4D97-AF65-F5344CB8AC3E}">
        <p14:creationId xmlns:p14="http://schemas.microsoft.com/office/powerpoint/2010/main" val="15212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/>
              <a:t>met onderstaande woorden een of meer korte zinnen waarbij je, zoals in voorgaande voorbeelden, een verband aangeeft tussen de aard van het dier en de verzorging. Werk in tweetallen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hond </a:t>
            </a:r>
            <a:r>
              <a:rPr lang="nl-NL" dirty="0"/>
              <a:t>- roedel - rangorde - baas </a:t>
            </a:r>
            <a:endParaRPr lang="nl-NL" dirty="0" smtClean="0"/>
          </a:p>
          <a:p>
            <a:pPr lvl="1"/>
            <a:r>
              <a:rPr lang="nl-NL" dirty="0" smtClean="0"/>
              <a:t>kat </a:t>
            </a:r>
            <a:r>
              <a:rPr lang="nl-NL" dirty="0"/>
              <a:t>- solitair - territorium - </a:t>
            </a:r>
            <a:r>
              <a:rPr lang="nl-NL" dirty="0" smtClean="0"/>
              <a:t>krabpaal</a:t>
            </a:r>
          </a:p>
          <a:p>
            <a:pPr lvl="1"/>
            <a:r>
              <a:rPr lang="nl-NL" dirty="0" smtClean="0"/>
              <a:t>schaap </a:t>
            </a:r>
            <a:r>
              <a:rPr lang="nl-NL" dirty="0"/>
              <a:t>- vluchtdier - jongen die direct kunnen volgen - </a:t>
            </a:r>
            <a:r>
              <a:rPr lang="nl-NL" dirty="0" smtClean="0"/>
              <a:t>ooi- lambinding </a:t>
            </a:r>
            <a:r>
              <a:rPr lang="nl-NL" dirty="0"/>
              <a:t>- </a:t>
            </a:r>
            <a:r>
              <a:rPr lang="nl-NL" dirty="0" smtClean="0"/>
              <a:t>kraamhokje</a:t>
            </a:r>
          </a:p>
          <a:p>
            <a:pPr lvl="1"/>
            <a:r>
              <a:rPr lang="nl-NL" dirty="0" smtClean="0"/>
              <a:t>hond </a:t>
            </a:r>
            <a:r>
              <a:rPr lang="nl-NL" dirty="0"/>
              <a:t>- </a:t>
            </a:r>
            <a:r>
              <a:rPr lang="nl-NL" dirty="0" err="1"/>
              <a:t>werpkist</a:t>
            </a:r>
            <a:r>
              <a:rPr lang="nl-NL" dirty="0"/>
              <a:t> - blind en doof geboren </a:t>
            </a:r>
            <a:r>
              <a:rPr lang="nl-NL" dirty="0" smtClean="0"/>
              <a:t>jongen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316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dierenrijk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59944"/>
          </a:xfrm>
        </p:spPr>
        <p:txBody>
          <a:bodyPr>
            <a:normAutofit/>
          </a:bodyPr>
          <a:lstStyle/>
          <a:p>
            <a:r>
              <a:rPr lang="nl-NL" dirty="0" smtClean="0"/>
              <a:t>Rangschikking volgens overeenkomsten in eigenschappen</a:t>
            </a:r>
          </a:p>
          <a:p>
            <a:r>
              <a:rPr lang="nl-NL" dirty="0" smtClean="0"/>
              <a:t>Die wetenschap heet: Taxonomie</a:t>
            </a:r>
          </a:p>
          <a:p>
            <a:r>
              <a:rPr lang="nl-NL" dirty="0" smtClean="0"/>
              <a:t>Binominale systeem: het systeem van dubbele namen</a:t>
            </a:r>
          </a:p>
          <a:p>
            <a:pPr lvl="1"/>
            <a:r>
              <a:rPr lang="nl-NL" dirty="0" smtClean="0"/>
              <a:t>Ingedeeld op grond van overeenkomsten in bouw en gedrag</a:t>
            </a:r>
          </a:p>
          <a:p>
            <a:pPr lvl="1"/>
            <a:r>
              <a:rPr lang="nl-NL" dirty="0" smtClean="0"/>
              <a:t>Dan ontstaan groepen dieren (families) die ongeveer dezelfde verzorging nodig hebben</a:t>
            </a:r>
          </a:p>
          <a:p>
            <a:r>
              <a:rPr lang="nl-NL" dirty="0" smtClean="0"/>
              <a:t>Opdeling in bijv. zoogdieren en reptielen</a:t>
            </a:r>
          </a:p>
          <a:p>
            <a:r>
              <a:rPr lang="nl-NL" dirty="0" smtClean="0"/>
              <a:t>Zoogdieren deel je dan weer op in </a:t>
            </a:r>
            <a:r>
              <a:rPr lang="nl-NL" dirty="0" err="1" smtClean="0"/>
              <a:t>bijv</a:t>
            </a:r>
            <a:r>
              <a:rPr lang="nl-NL" dirty="0" smtClean="0"/>
              <a:t> roofdieren, die je verder kunt splitsen in landroofdieren en uiteindelijk kom je dan bij de hondachtigen</a:t>
            </a:r>
          </a:p>
          <a:p>
            <a:r>
              <a:rPr lang="nl-NL" dirty="0" smtClean="0"/>
              <a:t>Hondachtigen zijn: beren, marterachtigen en honden</a:t>
            </a:r>
          </a:p>
          <a:p>
            <a:r>
              <a:rPr lang="nl-NL" dirty="0" smtClean="0"/>
              <a:t>Honden zijn: vossen, wolven, echte honden</a:t>
            </a:r>
          </a:p>
          <a:p>
            <a:r>
              <a:rPr lang="nl-NL" dirty="0" smtClean="0"/>
              <a:t>Echte honden zijn dan weer verdeeld in wilde honden en huishonden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220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/>
          <p:nvPr/>
        </p:nvPicPr>
        <p:blipFill rotWithShape="1">
          <a:blip r:embed="rId2"/>
          <a:srcRect l="37534" t="21765" r="30552" b="16765"/>
          <a:stretch/>
        </p:blipFill>
        <p:spPr bwMode="auto">
          <a:xfrm>
            <a:off x="1063807" y="1270000"/>
            <a:ext cx="5439295" cy="53285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Taxonomie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Ierse rat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289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Wanneer is een dier een soort?</a:t>
            </a:r>
          </a:p>
          <a:p>
            <a:pPr lvl="1"/>
            <a:r>
              <a:rPr lang="nl-NL" dirty="0" smtClean="0"/>
              <a:t>Onderafdeling van geslacht</a:t>
            </a:r>
          </a:p>
          <a:p>
            <a:pPr lvl="2"/>
            <a:r>
              <a:rPr lang="nl-NL" dirty="0" smtClean="0"/>
              <a:t>Alle individuen die bij een vrije partnerkeuze een natuurlijke voorplantingsgemeenschap vormen en vruchtbare nakomelingen voortbrengen</a:t>
            </a:r>
          </a:p>
          <a:p>
            <a:r>
              <a:rPr lang="nl-NL" dirty="0" smtClean="0"/>
              <a:t>Er </a:t>
            </a:r>
            <a:r>
              <a:rPr lang="nl-NL" dirty="0"/>
              <a:t>is dus een belangrijke voorwaarde om tot een soort te behoren, </a:t>
            </a:r>
            <a:r>
              <a:rPr lang="nl-NL" dirty="0" smtClean="0"/>
              <a:t>namelijk </a:t>
            </a:r>
            <a:r>
              <a:rPr lang="nl-NL" dirty="0"/>
              <a:t>kunnen paren en vruchtbare nakomelingen </a:t>
            </a:r>
            <a:r>
              <a:rPr lang="nl-NL" dirty="0" smtClean="0"/>
              <a:t>voortbrengen </a:t>
            </a:r>
          </a:p>
          <a:p>
            <a:r>
              <a:rPr lang="nl-NL" dirty="0" smtClean="0"/>
              <a:t>Er </a:t>
            </a:r>
            <a:r>
              <a:rPr lang="nl-NL" dirty="0"/>
              <a:t>moet daarbij sprake zijn van een vrije partnerkeuze, er mag niet ingegrepen worden door de mens.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28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Probeer samen met je buurman of buurvrouw een uitleg te geven over de onderstaande woorden. </a:t>
            </a:r>
          </a:p>
          <a:p>
            <a:pPr marL="0" indent="0">
              <a:buNone/>
            </a:pPr>
            <a:r>
              <a:rPr lang="nl-NL" dirty="0"/>
              <a:t>Wat bedoelen we met:</a:t>
            </a:r>
          </a:p>
          <a:p>
            <a:r>
              <a:rPr lang="nl-NL" dirty="0"/>
              <a:t>Leefomgeving:</a:t>
            </a:r>
          </a:p>
          <a:p>
            <a:r>
              <a:rPr lang="nl-NL" dirty="0"/>
              <a:t>Natuurlijk gedrag:</a:t>
            </a:r>
          </a:p>
          <a:p>
            <a:r>
              <a:rPr lang="nl-NL" dirty="0"/>
              <a:t>Comfortgedrag: </a:t>
            </a:r>
          </a:p>
          <a:p>
            <a:r>
              <a:rPr lang="nl-NL" dirty="0"/>
              <a:t>Dier welzijn:</a:t>
            </a:r>
          </a:p>
          <a:p>
            <a:r>
              <a:rPr lang="nl-NL" dirty="0"/>
              <a:t>Klimaat: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37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Leefomgeving: levenswijze, bepaald door omgevingsfactoren</a:t>
            </a:r>
          </a:p>
          <a:p>
            <a:r>
              <a:rPr lang="nl-NL" dirty="0" smtClean="0"/>
              <a:t>Natuurlijk gedrag: Alles wat het dier doet in zijn natuurlijke leefomgeving</a:t>
            </a:r>
          </a:p>
          <a:p>
            <a:pPr lvl="1"/>
            <a:r>
              <a:rPr lang="nl-NL" sz="1900" dirty="0" smtClean="0"/>
              <a:t>Bij </a:t>
            </a:r>
            <a:r>
              <a:rPr lang="nl-NL" sz="1900" dirty="0"/>
              <a:t>natuurlijk gedrag heb je te maken met:</a:t>
            </a:r>
          </a:p>
          <a:p>
            <a:pPr marL="1456182" lvl="3" indent="-514350"/>
            <a:r>
              <a:rPr lang="nl-NL" sz="1600" dirty="0" smtClean="0"/>
              <a:t>Sociaal </a:t>
            </a:r>
            <a:r>
              <a:rPr lang="nl-NL" sz="1600" dirty="0"/>
              <a:t>gedrag, groepsgrootte en samenlevingsvorm;</a:t>
            </a:r>
          </a:p>
          <a:p>
            <a:pPr marL="1456182" lvl="3" indent="-514350"/>
            <a:r>
              <a:rPr lang="nl-NL" sz="1600" dirty="0"/>
              <a:t>Eetgedrag;</a:t>
            </a:r>
          </a:p>
          <a:p>
            <a:pPr marL="1456182" lvl="3" indent="-514350"/>
            <a:r>
              <a:rPr lang="nl-NL" sz="1600" dirty="0"/>
              <a:t>Vluchtgedrag;</a:t>
            </a:r>
          </a:p>
          <a:p>
            <a:pPr marL="1456182" lvl="3" indent="-514350"/>
            <a:r>
              <a:rPr lang="nl-NL" sz="1600" dirty="0"/>
              <a:t>Voortplantingsgedrag;</a:t>
            </a:r>
          </a:p>
          <a:p>
            <a:pPr marL="1456182" lvl="3" indent="-514350"/>
            <a:r>
              <a:rPr lang="nl-NL" sz="1600" dirty="0"/>
              <a:t>Overig gedrag: comfortgedrag en exploratiegedrag</a:t>
            </a:r>
            <a:r>
              <a:rPr lang="nl-NL" sz="1600" dirty="0" smtClean="0"/>
              <a:t>.</a:t>
            </a:r>
            <a:endParaRPr lang="nl-NL" dirty="0" smtClean="0"/>
          </a:p>
          <a:p>
            <a:r>
              <a:rPr lang="nl-NL" dirty="0" smtClean="0"/>
              <a:t>Comfortgedrag: is gedrag dat het dier vertoont om zijn welzijn te vergroten, om zich prettig te voelen dus (</a:t>
            </a:r>
            <a:r>
              <a:rPr lang="nl-NL" dirty="0" err="1" smtClean="0"/>
              <a:t>bijv</a:t>
            </a:r>
            <a:r>
              <a:rPr lang="nl-NL" dirty="0" smtClean="0"/>
              <a:t>: zandbad nemen, krabben)</a:t>
            </a:r>
          </a:p>
        </p:txBody>
      </p:sp>
    </p:spTree>
    <p:extLst>
      <p:ext uri="{BB962C8B-B14F-4D97-AF65-F5344CB8AC3E}">
        <p14:creationId xmlns:p14="http://schemas.microsoft.com/office/powerpoint/2010/main" val="162086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4327</TotalTime>
  <Words>848</Words>
  <Application>Microsoft Office PowerPoint</Application>
  <PresentationFormat>Diavoorstelling (4:3)</PresentationFormat>
  <Paragraphs>110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Huisvesting</vt:lpstr>
      <vt:lpstr>Leefomgeving</vt:lpstr>
      <vt:lpstr>De basis</vt:lpstr>
      <vt:lpstr>Opdracht</vt:lpstr>
      <vt:lpstr>Het dierenrijk</vt:lpstr>
      <vt:lpstr>Taxonomie</vt:lpstr>
      <vt:lpstr>Soort</vt:lpstr>
      <vt:lpstr>Opdracht</vt:lpstr>
      <vt:lpstr>Uitleg begrippen</vt:lpstr>
      <vt:lpstr>Uitleg begrippen</vt:lpstr>
      <vt:lpstr>Taxonomie hond</vt:lpstr>
      <vt:lpstr>Taxonomie kat</vt:lpstr>
      <vt:lpstr>Dierenwelzijn</vt:lpstr>
      <vt:lpstr>Dierenwelzijn en huisvesting</vt:lpstr>
      <vt:lpstr>Opdracht</vt:lpstr>
      <vt:lpstr>Wat is de opdracht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</dc:title>
  <dc:creator>Saskia Wiegers</dc:creator>
  <cp:lastModifiedBy>Nikki Pots</cp:lastModifiedBy>
  <cp:revision>28</cp:revision>
  <dcterms:created xsi:type="dcterms:W3CDTF">2016-05-24T17:22:35Z</dcterms:created>
  <dcterms:modified xsi:type="dcterms:W3CDTF">2017-12-01T11:08:28Z</dcterms:modified>
</cp:coreProperties>
</file>