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75" r:id="rId5"/>
    <p:sldId id="27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85" r:id="rId15"/>
    <p:sldId id="273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4" r:id="rId24"/>
    <p:sldId id="260" r:id="rId25"/>
    <p:sldId id="262" r:id="rId26"/>
    <p:sldId id="261" r:id="rId27"/>
    <p:sldId id="283" r:id="rId28"/>
    <p:sldId id="264" r:id="rId2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7822F-5FD1-4830-BEA6-BF99885F8A6C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63794-AA5B-44D8-AC24-120F380886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26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https://provisioning.ontwikkelcentrum.nl/secure/objects/OC-32011d/OC-32011-2/OC-32011-2-9d/OC-32011-2-9d.html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63794-AA5B-44D8-AC24-120F3808864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486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12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14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393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235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992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9647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069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66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892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91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9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52F0E-3CAD-4F41-8DFB-E32315D19555}" type="datetimeFigureOut">
              <a:rPr lang="nl-NL" smtClean="0"/>
              <a:t>5-10-2017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F2066-9DF4-4C32-B022-9B8DE2F1B23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809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provisioning.ontwikkelcentrum.nl/secure/objects/OC-32011d/OC-32011-2/OC-32011-2-14d/OC-32011-2-14d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provisioning.ontwikkelcentrum.nl/secure/objects/OC-32011d/OC-32011-2/OC-32011-2-10d/OC-32011-2-10d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z2SyZsUvLw?list=PL68143302B64419B5?ecver=1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-uNgUlapt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rovisioning.ontwikkelcentrum.nl/secure/objects/OC-32011d/OC-32011-2/OC-32011-2-12d/OC-32011-2-12d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rovisioning.ontwikkelcentrum.nl/secure/objects/OC-32011d/OC-32011-2/OC-32011-2-13d/OC-32011-2-13d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6600" b="1" dirty="0" smtClean="0">
                <a:solidFill>
                  <a:schemeClr val="tx2"/>
                </a:solidFill>
              </a:rPr>
              <a:t>Verkopen</a:t>
            </a:r>
            <a:endParaRPr lang="nl-NL" sz="6600" b="1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</a:p>
          <a:p>
            <a:r>
              <a:rPr lang="nl-NL" dirty="0" smtClean="0"/>
              <a:t>Niveau 4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86" y="3729643"/>
            <a:ext cx="4175760" cy="278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9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Ontdekken van de behoefte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moeilijkste van het hele verkoopgesprek</a:t>
            </a:r>
          </a:p>
          <a:p>
            <a:r>
              <a:rPr lang="nl-NL" dirty="0" smtClean="0"/>
              <a:t>Het stellen van goede vragen is bij dit onderdeel heel belangrijk.</a:t>
            </a:r>
          </a:p>
          <a:p>
            <a:endParaRPr lang="nl-NL" dirty="0"/>
          </a:p>
          <a:p>
            <a:pPr marL="0" indent="0" algn="ctr">
              <a:buNone/>
            </a:pPr>
            <a:r>
              <a:rPr lang="nl-NL" i="1" dirty="0" smtClean="0">
                <a:solidFill>
                  <a:schemeClr val="tx2"/>
                </a:solidFill>
              </a:rPr>
              <a:t>Goedemorgen meneer, kan ik u helpen?</a:t>
            </a:r>
            <a:endParaRPr lang="nl-NL" i="1" dirty="0">
              <a:solidFill>
                <a:schemeClr val="tx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263" y="4001294"/>
            <a:ext cx="609600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3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Open en gesloten vragen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753578" cy="4351338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Gesloten vraag </a:t>
            </a:r>
            <a:r>
              <a:rPr lang="nl-NL" dirty="0" smtClean="0">
                <a:sym typeface="Wingdings" panose="05000000000000000000" pitchFamily="2" charset="2"/>
              </a:rPr>
              <a:t> antwoorden met ‘ja’ en ‘nee’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Gesloten vraag  beginnen altijd met een werkwoordsvorm</a:t>
            </a:r>
            <a:endParaRPr lang="nl-NL" i="1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Kan ik u helpen?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Zoekt u iets speciaals?</a:t>
            </a:r>
          </a:p>
          <a:p>
            <a:pPr marL="0" indent="0">
              <a:buNone/>
            </a:pPr>
            <a:endParaRPr lang="nl-NL" i="1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Open vraag  Hiermee dwing je de klant een uitgebreider antwoord te geven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Open vraag  begint met een vragend voornaamwoord, zoals: wie, wat , waar, wanneer en hoe of vervoegingen zoals: waarom, hoelang, hoeveel, enz</a:t>
            </a: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Waarmee kan ik u helpen?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Waarmee kan ik u van dienst zijn?</a:t>
            </a:r>
            <a:endParaRPr lang="nl-NL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7170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Keuzevraag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38687"/>
            <a:ext cx="10515600" cy="4351338"/>
          </a:xfrm>
        </p:spPr>
        <p:txBody>
          <a:bodyPr/>
          <a:lstStyle/>
          <a:p>
            <a:r>
              <a:rPr lang="nl-NL" dirty="0" smtClean="0"/>
              <a:t>Gesloten vragen maar dan met keuzemogelijkheid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‘Wilt u een groene of een blauwe speelbal?’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‘Wilt u contant betalen of pinnen?’</a:t>
            </a:r>
          </a:p>
          <a:p>
            <a:pPr marL="0" indent="0">
              <a:buNone/>
            </a:pPr>
            <a:endParaRPr lang="nl-NL" i="1" dirty="0" smtClean="0">
              <a:solidFill>
                <a:schemeClr val="tx2"/>
              </a:solidFill>
            </a:endParaRPr>
          </a:p>
          <a:p>
            <a:r>
              <a:rPr lang="nl-NL" dirty="0" smtClean="0"/>
              <a:t>Let op hoe je de vraag stelt!</a:t>
            </a:r>
          </a:p>
          <a:p>
            <a:pPr marL="0" indent="0">
              <a:buNone/>
            </a:pPr>
            <a:endParaRPr lang="nl-NL" i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‘Kan ik u helpen of kijkt u nog even rond?’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521" y="4234325"/>
            <a:ext cx="4320540" cy="229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3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Feedback vraag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vraag die je stelt om te controleren of je de klant goed hebt begrepen.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‘Dus u wilt graag een zak hondenvoer kopen?’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‘Dus u bent op zoek naar een nieuw huisdier?’</a:t>
            </a:r>
            <a:endParaRPr lang="nl-NL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1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Klantbehoefte in beeld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9489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Je hebt de klantbehoefte in beeld, er kunnen twee scenario’s plaatsvinden:</a:t>
            </a:r>
          </a:p>
          <a:p>
            <a:pPr marL="0" indent="0">
              <a:buNone/>
            </a:pPr>
            <a:r>
              <a:rPr lang="nl-NL" dirty="0" smtClean="0"/>
              <a:t>1. Je weet het antwoord en helpt de klant zo goed mogelijk</a:t>
            </a:r>
          </a:p>
          <a:p>
            <a:pPr marL="0" indent="0">
              <a:buNone/>
            </a:pPr>
            <a:r>
              <a:rPr lang="nl-NL" dirty="0" smtClean="0"/>
              <a:t>2. Je weet het antwoord niet en kan de klant zelf niet verder helpen.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Voorbeeld filmpje: </a:t>
            </a:r>
            <a:r>
              <a:rPr lang="nl-NL" dirty="0" smtClean="0">
                <a:hlinkClick r:id="rId2"/>
              </a:rPr>
              <a:t>Je kan de klant niet helpen.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02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Koopweerstanden overwinnen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Tegenwerpingen zijn heel normaal en je komt ze bij bijna elk verkoopgesprek wel tegen.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‘Ja, ik vind ze wel mooi, maar…’</a:t>
            </a:r>
          </a:p>
          <a:p>
            <a:pPr marL="0" indent="0">
              <a:buNone/>
            </a:pPr>
            <a:endParaRPr lang="nl-NL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i="1" dirty="0" smtClean="0"/>
              <a:t>Bij het proberen om koopweerstanden te overwinnen is het belangrijk om:</a:t>
            </a:r>
          </a:p>
          <a:p>
            <a:pPr marL="514350" indent="-514350">
              <a:buAutoNum type="arabicPeriod"/>
            </a:pPr>
            <a:r>
              <a:rPr lang="nl-NL" i="1" dirty="0" smtClean="0"/>
              <a:t>De klant niet te intimideren met cijfers en gespecialiseerde productdetails</a:t>
            </a:r>
          </a:p>
          <a:p>
            <a:pPr marL="514350" indent="-514350">
              <a:buAutoNum type="arabicPeriod"/>
            </a:pPr>
            <a:r>
              <a:rPr lang="nl-NL" i="1" dirty="0" smtClean="0"/>
              <a:t>Niet bepaalde kenmerken van het product te herhalen</a:t>
            </a:r>
          </a:p>
        </p:txBody>
      </p:sp>
    </p:spTree>
    <p:extLst>
      <p:ext uri="{BB962C8B-B14F-4D97-AF65-F5344CB8AC3E}">
        <p14:creationId xmlns:p14="http://schemas.microsoft.com/office/powerpoint/2010/main" val="23000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Twijfel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2215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Hoe ga je om met een twijfelende klant?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391508" y="3038622"/>
            <a:ext cx="82155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tx2"/>
                </a:solidFill>
              </a:rPr>
              <a:t>Leg als verkoper de nadruk op de voordelen van de koop. Probeer eventuele angsten bij de klant weg te nemen en daarvoor zekerheden in de plaats te geven.</a:t>
            </a:r>
            <a:endParaRPr lang="nl-NL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1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Demonstratie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helpt het om het product te demonstreren of even uit de verpakking te halen. </a:t>
            </a:r>
            <a:endParaRPr lang="nl-NL" dirty="0"/>
          </a:p>
          <a:p>
            <a:r>
              <a:rPr lang="nl-NL" dirty="0" smtClean="0"/>
              <a:t>Op deze manier kan je de klant misschien wel net overhalen om toch het product aan te schaffen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266" y="3709850"/>
            <a:ext cx="4449261" cy="295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chemeClr val="tx2"/>
                </a:solidFill>
              </a:rPr>
              <a:t>Bijverkoop</a:t>
            </a:r>
            <a:r>
              <a:rPr lang="nl-NL" b="1" dirty="0" smtClean="0">
                <a:solidFill>
                  <a:schemeClr val="tx2"/>
                </a:solidFill>
              </a:rPr>
              <a:t> / </a:t>
            </a:r>
            <a:r>
              <a:rPr lang="nl-NL" b="1" dirty="0" err="1" smtClean="0">
                <a:solidFill>
                  <a:schemeClr val="tx2"/>
                </a:solidFill>
              </a:rPr>
              <a:t>meerverkoop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een klant heeft besloten om iets te kopen, heb je de mogelijkheid om hem nog meer te verkopen.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‘Anders nog iets?’</a:t>
            </a:r>
          </a:p>
          <a:p>
            <a:r>
              <a:rPr lang="nl-NL" dirty="0" smtClean="0"/>
              <a:t>Je kunt hierbij ook de klant advies geven: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tx2"/>
                </a:solidFill>
              </a:rPr>
              <a:t>‘Een hamster vindt het leuk om in een molentje te rennen, wilt u er misschien een loopmolentje in de kooi bij?’</a:t>
            </a:r>
          </a:p>
          <a:p>
            <a:pPr marL="0" indent="0">
              <a:buNone/>
            </a:pPr>
            <a:endParaRPr lang="nl-NL" i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2"/>
                </a:solidFill>
                <a:hlinkClick r:id="rId2"/>
              </a:rPr>
              <a:t>Voorbeeld filmpje over </a:t>
            </a:r>
            <a:r>
              <a:rPr lang="nl-NL" dirty="0" err="1" smtClean="0">
                <a:solidFill>
                  <a:schemeClr val="tx2"/>
                </a:solidFill>
                <a:hlinkClick r:id="rId2"/>
              </a:rPr>
              <a:t>bijverkoop</a:t>
            </a:r>
            <a:endParaRPr lang="nl-NL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2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Afsluiten van de verkoop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vindt plaats bij de kassa.</a:t>
            </a:r>
          </a:p>
          <a:p>
            <a:r>
              <a:rPr lang="nl-NL" dirty="0" smtClean="0"/>
              <a:t>Controleer de producten.</a:t>
            </a:r>
          </a:p>
          <a:p>
            <a:r>
              <a:rPr lang="nl-NL" dirty="0" smtClean="0"/>
              <a:t>Zorg voor een goede leesbare bon (dit is het garantiebewijs).</a:t>
            </a:r>
          </a:p>
          <a:p>
            <a:r>
              <a:rPr lang="nl-NL" dirty="0" smtClean="0"/>
              <a:t>Zorg dat de klant snel en correct kan afrekenen. </a:t>
            </a:r>
          </a:p>
          <a:p>
            <a:r>
              <a:rPr lang="nl-NL" dirty="0" smtClean="0"/>
              <a:t>Weet hoe de kassasystemen werken</a:t>
            </a:r>
          </a:p>
          <a:p>
            <a:r>
              <a:rPr lang="nl-NL" dirty="0" smtClean="0"/>
              <a:t>Neem afscheid van de klant.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0251" y="3887017"/>
            <a:ext cx="5281749" cy="297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hebben we de vorige keer gedaan?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43987"/>
          </a:xfrm>
        </p:spPr>
        <p:txBody>
          <a:bodyPr>
            <a:normAutofit/>
          </a:bodyPr>
          <a:lstStyle/>
          <a:p>
            <a:r>
              <a:rPr lang="nl-NL" dirty="0" smtClean="0"/>
              <a:t>Wet- en Regelgeving betreft houden en verkopen van </a:t>
            </a:r>
            <a:r>
              <a:rPr lang="nl-NL" dirty="0" smtClean="0"/>
              <a:t>dieren</a:t>
            </a:r>
          </a:p>
          <a:p>
            <a:pPr lvl="1"/>
            <a:r>
              <a:rPr lang="nl-NL" dirty="0" smtClean="0"/>
              <a:t>Wet dieren</a:t>
            </a:r>
          </a:p>
          <a:p>
            <a:pPr lvl="1"/>
            <a:r>
              <a:rPr lang="nl-NL" dirty="0" smtClean="0"/>
              <a:t>Besluit houders van dieren</a:t>
            </a:r>
          </a:p>
          <a:p>
            <a:pPr lvl="1"/>
            <a:r>
              <a:rPr lang="nl-NL" dirty="0" err="1" smtClean="0"/>
              <a:t>Cites</a:t>
            </a:r>
            <a:r>
              <a:rPr lang="nl-NL" dirty="0" smtClean="0"/>
              <a:t>-soorten</a:t>
            </a:r>
          </a:p>
          <a:p>
            <a:pPr lvl="1"/>
            <a:r>
              <a:rPr lang="nl-NL" dirty="0" smtClean="0"/>
              <a:t>Positieflijst</a:t>
            </a:r>
            <a:endParaRPr lang="nl-NL" dirty="0" smtClean="0"/>
          </a:p>
          <a:p>
            <a:r>
              <a:rPr lang="nl-NL" dirty="0" smtClean="0"/>
              <a:t>Koopmotieven</a:t>
            </a:r>
          </a:p>
          <a:p>
            <a:r>
              <a:rPr lang="nl-NL" dirty="0" smtClean="0"/>
              <a:t>Emoties bij de klant</a:t>
            </a:r>
          </a:p>
          <a:p>
            <a:r>
              <a:rPr lang="nl-NL" dirty="0" smtClean="0"/>
              <a:t>Verkoopgesprek </a:t>
            </a:r>
            <a:r>
              <a:rPr lang="nl-NL" dirty="0" smtClean="0"/>
              <a:t>geoefend</a:t>
            </a:r>
          </a:p>
          <a:p>
            <a:r>
              <a:rPr lang="nl-NL" dirty="0" smtClean="0"/>
              <a:t>Huiswerk: een goede en minder goede ervaring beschrijven in een winkel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69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Even 5 minuten pauze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Afbeeldingsresultaat voor dierenwinkel verkop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76992"/>
            <a:ext cx="10620104" cy="354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66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Soorten klanten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Hoe </a:t>
            </a:r>
            <a:r>
              <a:rPr lang="en-US" b="1" dirty="0" err="1" smtClean="0"/>
              <a:t>herken</a:t>
            </a:r>
            <a:r>
              <a:rPr lang="en-US" b="1" dirty="0" smtClean="0"/>
              <a:t> je </a:t>
            </a:r>
            <a:r>
              <a:rPr lang="en-US" b="1" dirty="0" err="1" smtClean="0"/>
              <a:t>soorten</a:t>
            </a:r>
            <a:r>
              <a:rPr lang="en-US" b="1" dirty="0" smtClean="0"/>
              <a:t> </a:t>
            </a:r>
            <a:r>
              <a:rPr lang="en-US" b="1" dirty="0" err="1" smtClean="0"/>
              <a:t>klanten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hoe help je </a:t>
            </a:r>
            <a:r>
              <a:rPr lang="en-US" b="1" dirty="0" err="1" smtClean="0"/>
              <a:t>ze</a:t>
            </a:r>
            <a:r>
              <a:rPr lang="en-US" b="1" dirty="0" smtClean="0"/>
              <a:t>?</a:t>
            </a:r>
          </a:p>
          <a:p>
            <a:r>
              <a:rPr lang="en-US" dirty="0" smtClean="0"/>
              <a:t>Besluiteloze klant</a:t>
            </a:r>
          </a:p>
          <a:p>
            <a:r>
              <a:rPr lang="en-US" dirty="0"/>
              <a:t>Humeurige of boze </a:t>
            </a:r>
            <a:r>
              <a:rPr lang="en-US" dirty="0" smtClean="0"/>
              <a:t>klant</a:t>
            </a:r>
          </a:p>
          <a:p>
            <a:r>
              <a:rPr lang="en-US" dirty="0"/>
              <a:t>Zelfverzekerde </a:t>
            </a:r>
            <a:r>
              <a:rPr lang="en-US" dirty="0" smtClean="0"/>
              <a:t>klant</a:t>
            </a:r>
          </a:p>
          <a:p>
            <a:r>
              <a:rPr lang="en-US" dirty="0"/>
              <a:t>Zoekende </a:t>
            </a:r>
            <a:r>
              <a:rPr lang="en-US" dirty="0" smtClean="0"/>
              <a:t>klant</a:t>
            </a:r>
          </a:p>
          <a:p>
            <a:r>
              <a:rPr lang="en-US" dirty="0"/>
              <a:t>Verlegen </a:t>
            </a:r>
            <a:r>
              <a:rPr lang="en-US" dirty="0" smtClean="0"/>
              <a:t>klant</a:t>
            </a:r>
          </a:p>
          <a:p>
            <a:r>
              <a:rPr lang="en-US" dirty="0"/>
              <a:t>Haastige klant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1004" y="2625633"/>
            <a:ext cx="4177804" cy="406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49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Hoofddoel: Klanttevredenheid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Klanten die tevreden zijn komen terug! </a:t>
            </a:r>
            <a:r>
              <a:rPr lang="nl-NL" dirty="0" smtClean="0">
                <a:sym typeface="Wingdings" panose="05000000000000000000" pitchFamily="2" charset="2"/>
              </a:rPr>
              <a:t></a:t>
            </a:r>
            <a:endParaRPr lang="nl-NL" dirty="0" smtClean="0"/>
          </a:p>
          <a:p>
            <a:r>
              <a:rPr lang="nl-NL" dirty="0" smtClean="0"/>
              <a:t>Tevreden klanten vertellen hun goede ervaringen ook aan anderen! </a:t>
            </a:r>
            <a:r>
              <a:rPr lang="nl-NL" dirty="0" smtClean="0">
                <a:sym typeface="Wingdings" panose="05000000000000000000" pitchFamily="2" charset="2"/>
              </a:rPr>
              <a:t></a:t>
            </a:r>
            <a:endParaRPr lang="nl-NL" dirty="0" smtClean="0"/>
          </a:p>
          <a:p>
            <a:r>
              <a:rPr lang="nl-NL" dirty="0" smtClean="0"/>
              <a:t>Let op! De negatieve ervaringen worden ook doorverteld! </a:t>
            </a:r>
            <a:r>
              <a:rPr lang="nl-NL" dirty="0" smtClean="0">
                <a:sym typeface="Wingdings" panose="05000000000000000000" pitchFamily="2" charset="2"/>
              </a:rPr>
              <a:t>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982" y="3396343"/>
            <a:ext cx="5965191" cy="335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Opdracht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23861"/>
          </a:xfrm>
        </p:spPr>
        <p:txBody>
          <a:bodyPr/>
          <a:lstStyle/>
          <a:p>
            <a:r>
              <a:rPr lang="nl-NL" dirty="0" smtClean="0"/>
              <a:t>Kijk op de wikiwijs bij les 2</a:t>
            </a:r>
          </a:p>
          <a:p>
            <a:r>
              <a:rPr lang="nl-NL" dirty="0" smtClean="0"/>
              <a:t>Lees de vraagstukken bij opdracht 1 en schrijf op wat jij zou doen.</a:t>
            </a:r>
          </a:p>
          <a:p>
            <a:r>
              <a:rPr lang="nl-NL" dirty="0" smtClean="0"/>
              <a:t>Werk voor jezelf</a:t>
            </a:r>
          </a:p>
          <a:p>
            <a:r>
              <a:rPr lang="nl-NL" dirty="0" smtClean="0"/>
              <a:t>We bespreken dit later klassikaal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416629" y="4781006"/>
            <a:ext cx="7824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tx2"/>
                </a:solidFill>
              </a:rPr>
              <a:t>Wikiwijs nummer: 110395</a:t>
            </a:r>
            <a:endParaRPr lang="nl-NL" sz="4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06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Het verkoopgesprek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chemeClr val="tx2"/>
                </a:solidFill>
              </a:rPr>
              <a:t>Rollenspel – 3 personen</a:t>
            </a:r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smtClean="0"/>
              <a:t>1 </a:t>
            </a:r>
            <a:r>
              <a:rPr lang="nl-NL" dirty="0" smtClean="0"/>
              <a:t>verkoper</a:t>
            </a:r>
          </a:p>
          <a:p>
            <a:r>
              <a:rPr lang="nl-NL" dirty="0" smtClean="0"/>
              <a:t>1 klant</a:t>
            </a:r>
          </a:p>
          <a:p>
            <a:r>
              <a:rPr lang="nl-NL" dirty="0" smtClean="0"/>
              <a:t>1 observant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21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8553" y="168177"/>
            <a:ext cx="10515600" cy="1325563"/>
          </a:xfrm>
        </p:spPr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Filmpje lama’s</a:t>
            </a:r>
            <a:endParaRPr lang="nl-NL" b="1" dirty="0">
              <a:solidFill>
                <a:schemeClr val="tx2"/>
              </a:solidFill>
            </a:endParaRPr>
          </a:p>
        </p:txBody>
      </p:sp>
      <p:pic>
        <p:nvPicPr>
          <p:cNvPr id="6" name="1z2SyZsUvLw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44393" y="1322363"/>
            <a:ext cx="9509760" cy="53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4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Rollenspel – oefenen verkoopgesprek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43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1. </a:t>
            </a:r>
            <a:r>
              <a:rPr lang="nl-NL" dirty="0" smtClean="0"/>
              <a:t>De verkoper </a:t>
            </a:r>
            <a:r>
              <a:rPr lang="nl-NL" dirty="0" smtClean="0"/>
              <a:t>krijgt geen </a:t>
            </a:r>
            <a:r>
              <a:rPr lang="nl-NL" dirty="0" smtClean="0"/>
              <a:t>informatie.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Klant krijgt een briefje met daarop een dier of product dat hij/zij wil kopen of terug wil brengen. </a:t>
            </a:r>
          </a:p>
          <a:p>
            <a:pPr marL="0" indent="0">
              <a:buNone/>
            </a:pPr>
            <a:r>
              <a:rPr lang="nl-NL" dirty="0" smtClean="0"/>
              <a:t>3. Observant </a:t>
            </a:r>
            <a:r>
              <a:rPr lang="nl-NL" dirty="0" smtClean="0"/>
              <a:t>scoort de </a:t>
            </a:r>
            <a:r>
              <a:rPr lang="nl-NL" dirty="0" smtClean="0"/>
              <a:t>acties en reacties van de verkoper (met behulp van het beoordelingsformulier)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 smtClean="0"/>
              <a:t>Doel: </a:t>
            </a:r>
          </a:p>
          <a:p>
            <a:pPr>
              <a:buFontTx/>
              <a:buChar char="-"/>
            </a:pPr>
            <a:r>
              <a:rPr lang="nl-NL" dirty="0"/>
              <a:t>K</a:t>
            </a:r>
            <a:r>
              <a:rPr lang="nl-NL" dirty="0" smtClean="0"/>
              <a:t>lant vertelt niet direct wat hij/zij wil kopen/terug brengen</a:t>
            </a:r>
          </a:p>
          <a:p>
            <a:pPr>
              <a:buFontTx/>
              <a:buChar char="-"/>
            </a:pPr>
            <a:r>
              <a:rPr lang="nl-NL" dirty="0" smtClean="0"/>
              <a:t>Verkoper stelt open vragen, luistert goed en wil misschien wel meer verkopen. </a:t>
            </a:r>
          </a:p>
          <a:p>
            <a:pPr>
              <a:buFontTx/>
              <a:buChar char="-"/>
            </a:pPr>
            <a:r>
              <a:rPr lang="nl-NL" dirty="0" smtClean="0"/>
              <a:t>Verkoper houdt de klant tevreden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101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Succes!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Oefen het verkoopgesprek minimaal 1 keer als verkoper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Volgende week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Verkoopcontract</a:t>
            </a:r>
          </a:p>
          <a:p>
            <a:r>
              <a:rPr lang="nl-NL" dirty="0" smtClean="0"/>
              <a:t>Werken met de kassasystemen</a:t>
            </a:r>
          </a:p>
          <a:p>
            <a:r>
              <a:rPr lang="nl-NL" dirty="0" smtClean="0"/>
              <a:t>Voorbereidingen voor het praktijkexamen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4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Wat gaan we vandaag doen?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Huiswerk bespreken</a:t>
            </a:r>
          </a:p>
          <a:p>
            <a:r>
              <a:rPr lang="nl-NL" dirty="0" smtClean="0"/>
              <a:t>Het </a:t>
            </a:r>
            <a:r>
              <a:rPr lang="nl-NL" dirty="0" smtClean="0"/>
              <a:t>verkoopgesprek</a:t>
            </a:r>
          </a:p>
          <a:p>
            <a:r>
              <a:rPr lang="nl-NL" dirty="0" smtClean="0"/>
              <a:t>Soorten klanten</a:t>
            </a:r>
          </a:p>
          <a:p>
            <a:r>
              <a:rPr lang="nl-NL" dirty="0" smtClean="0"/>
              <a:t>Vraagstukken behandelen</a:t>
            </a:r>
          </a:p>
          <a:p>
            <a:r>
              <a:rPr lang="nl-NL" dirty="0" smtClean="0"/>
              <a:t>Verkoopgesprek oefenen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69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Huiswerk: </a:t>
            </a:r>
            <a:br>
              <a:rPr lang="nl-NL" b="1" dirty="0" smtClean="0">
                <a:solidFill>
                  <a:schemeClr val="tx2"/>
                </a:solidFill>
              </a:rPr>
            </a:br>
            <a:r>
              <a:rPr lang="nl-NL" b="1" dirty="0">
                <a:solidFill>
                  <a:schemeClr val="tx2"/>
                </a:solidFill>
              </a:rPr>
              <a:t>	</a:t>
            </a:r>
            <a:r>
              <a:rPr lang="nl-NL" b="1" dirty="0" smtClean="0">
                <a:solidFill>
                  <a:schemeClr val="tx2"/>
                </a:solidFill>
              </a:rPr>
              <a:t>Ervaringen goed en slechte ontvangst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3184163"/>
            <a:ext cx="10515600" cy="4351338"/>
          </a:xfrm>
        </p:spPr>
        <p:txBody>
          <a:bodyPr/>
          <a:lstStyle/>
          <a:p>
            <a:r>
              <a:rPr lang="nl-NL" dirty="0" smtClean="0"/>
              <a:t>Waar werden jullie goed ontvangen?</a:t>
            </a:r>
          </a:p>
          <a:p>
            <a:r>
              <a:rPr lang="nl-NL" dirty="0" smtClean="0"/>
              <a:t>Waar werden jullie minder goed ontvangen?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236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m-uNgUlapt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4968" y="365125"/>
            <a:ext cx="11002064" cy="618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9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Het verkoopgesprek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Elk gesprek heeft een begin, een kern en een einde.</a:t>
            </a:r>
          </a:p>
          <a:p>
            <a:r>
              <a:rPr lang="nl-NL" dirty="0" smtClean="0"/>
              <a:t>Dit heet de gespreksstructuur</a:t>
            </a:r>
          </a:p>
          <a:p>
            <a:r>
              <a:rPr lang="nl-NL" dirty="0" smtClean="0"/>
              <a:t>De volgende onderdelen kunnen in het gesprek aan bod komen:</a:t>
            </a:r>
          </a:p>
          <a:p>
            <a:pPr lvl="1"/>
            <a:r>
              <a:rPr lang="nl-NL" dirty="0" smtClean="0">
                <a:solidFill>
                  <a:schemeClr val="accent4"/>
                </a:solidFill>
              </a:rPr>
              <a:t>Ontvangst en begroeting</a:t>
            </a:r>
          </a:p>
          <a:p>
            <a:pPr lvl="1"/>
            <a:r>
              <a:rPr lang="nl-NL" dirty="0" smtClean="0">
                <a:solidFill>
                  <a:schemeClr val="accent4"/>
                </a:solidFill>
              </a:rPr>
              <a:t>Klant benaderen</a:t>
            </a:r>
          </a:p>
          <a:p>
            <a:pPr lvl="1"/>
            <a:r>
              <a:rPr lang="nl-NL" dirty="0" smtClean="0">
                <a:solidFill>
                  <a:schemeClr val="accent2"/>
                </a:solidFill>
              </a:rPr>
              <a:t>Ontdekken van de behoefte</a:t>
            </a:r>
          </a:p>
          <a:p>
            <a:pPr lvl="1"/>
            <a:r>
              <a:rPr lang="nl-NL" dirty="0" smtClean="0">
                <a:solidFill>
                  <a:schemeClr val="accent2"/>
                </a:solidFill>
              </a:rPr>
              <a:t>Koopweerstanden overwinnen</a:t>
            </a:r>
          </a:p>
          <a:p>
            <a:pPr lvl="1"/>
            <a:r>
              <a:rPr lang="nl-NL" dirty="0" smtClean="0">
                <a:solidFill>
                  <a:schemeClr val="accent2"/>
                </a:solidFill>
              </a:rPr>
              <a:t>Demonstratie</a:t>
            </a:r>
          </a:p>
          <a:p>
            <a:pPr lvl="1"/>
            <a:r>
              <a:rPr lang="nl-NL" dirty="0" err="1" smtClean="0">
                <a:solidFill>
                  <a:schemeClr val="accent2"/>
                </a:solidFill>
              </a:rPr>
              <a:t>Meerverkoop</a:t>
            </a:r>
            <a:r>
              <a:rPr lang="nl-NL" dirty="0" smtClean="0">
                <a:solidFill>
                  <a:schemeClr val="accent2"/>
                </a:solidFill>
              </a:rPr>
              <a:t> of </a:t>
            </a:r>
            <a:r>
              <a:rPr lang="nl-NL" dirty="0" err="1" smtClean="0">
                <a:solidFill>
                  <a:schemeClr val="accent2"/>
                </a:solidFill>
              </a:rPr>
              <a:t>bijverkoop</a:t>
            </a:r>
            <a:endParaRPr lang="nl-NL" dirty="0" smtClean="0">
              <a:solidFill>
                <a:schemeClr val="accent2"/>
              </a:solidFill>
            </a:endParaRPr>
          </a:p>
          <a:p>
            <a:pPr lvl="1"/>
            <a:r>
              <a:rPr lang="nl-NL" dirty="0" smtClean="0">
                <a:solidFill>
                  <a:srgbClr val="FF0000"/>
                </a:solidFill>
              </a:rPr>
              <a:t>Afsluiten van de verkoop</a:t>
            </a:r>
          </a:p>
        </p:txBody>
      </p:sp>
    </p:spTree>
    <p:extLst>
      <p:ext uri="{BB962C8B-B14F-4D97-AF65-F5344CB8AC3E}">
        <p14:creationId xmlns:p14="http://schemas.microsoft.com/office/powerpoint/2010/main" val="132950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Ontvangst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doe je wel en wat doe je </a:t>
            </a:r>
            <a:r>
              <a:rPr lang="nl-NL" dirty="0" smtClean="0">
                <a:hlinkClick r:id="rId3"/>
              </a:rPr>
              <a:t>niet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  <a:p>
            <a:r>
              <a:rPr lang="nl-NL" dirty="0" smtClean="0"/>
              <a:t>Klanten </a:t>
            </a:r>
            <a:r>
              <a:rPr lang="nl-NL" dirty="0" smtClean="0">
                <a:hlinkClick r:id="rId4"/>
              </a:rPr>
              <a:t>benaderen</a:t>
            </a:r>
            <a:endParaRPr lang="nl-NL" dirty="0" smtClean="0"/>
          </a:p>
          <a:p>
            <a:pPr lvl="1"/>
            <a:r>
              <a:rPr lang="nl-NL" dirty="0" smtClean="0"/>
              <a:t>Wanneer wel en wanneer niet?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966652" y="4911633"/>
            <a:ext cx="1090966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smtClean="0">
                <a:solidFill>
                  <a:schemeClr val="tx2"/>
                </a:solidFill>
                <a:latin typeface="Arial Rounded MT Bold" panose="020F0704030504030204" pitchFamily="34" charset="0"/>
              </a:rPr>
              <a:t>Begroeten + oogcontact + glimlach = succesvol aanspreken</a:t>
            </a:r>
            <a:endParaRPr lang="nl-NL" sz="4400" dirty="0">
              <a:solidFill>
                <a:schemeClr val="tx2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81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Tegenwerpingen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Met tegenwerpingen worden de koopweerstanden van een klant voor een specifiek dier of ding bedoeld.</a:t>
            </a:r>
          </a:p>
          <a:p>
            <a:r>
              <a:rPr lang="nl-NL" dirty="0" smtClean="0"/>
              <a:t>Wat doe je hiermee als verkoper?</a:t>
            </a:r>
          </a:p>
          <a:p>
            <a:r>
              <a:rPr lang="nl-NL" dirty="0" smtClean="0"/>
              <a:t>Als de verkoper in staat is de tegenwerpingen te ‘breken’, heeft hij juist veel grotere kansen om het product te verkopen.</a:t>
            </a:r>
          </a:p>
          <a:p>
            <a:r>
              <a:rPr lang="nl-NL" dirty="0" smtClean="0"/>
              <a:t>Als een klant geen tegenwerpingen noemt, heeft de klant ook geen interesse of belangstelling.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378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tx2"/>
                </a:solidFill>
              </a:rPr>
              <a:t>Diverse soorten tegenwerpingen</a:t>
            </a:r>
            <a:endParaRPr lang="nl-NL" b="1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Indruk maken 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(compliment naar de klant)</a:t>
            </a:r>
          </a:p>
          <a:p>
            <a:r>
              <a:rPr lang="nl-NL" dirty="0" smtClean="0"/>
              <a:t>Uit de tent lokken </a:t>
            </a:r>
            <a:r>
              <a:rPr lang="nl-NL" dirty="0" smtClean="0">
                <a:solidFill>
                  <a:schemeClr val="bg1">
                    <a:lumMod val="65000"/>
                  </a:schemeClr>
                </a:solidFill>
              </a:rPr>
              <a:t>(service aanbieden)</a:t>
            </a:r>
            <a:endParaRPr lang="nl-NL" dirty="0" smtClean="0"/>
          </a:p>
          <a:p>
            <a:r>
              <a:rPr lang="nl-NL" dirty="0" smtClean="0"/>
              <a:t>De onuitgesproken tegenwerping</a:t>
            </a:r>
          </a:p>
          <a:p>
            <a:r>
              <a:rPr lang="nl-NL" dirty="0" smtClean="0"/>
              <a:t>De prijs</a:t>
            </a:r>
          </a:p>
        </p:txBody>
      </p:sp>
    </p:spTree>
    <p:extLst>
      <p:ext uri="{BB962C8B-B14F-4D97-AF65-F5344CB8AC3E}">
        <p14:creationId xmlns:p14="http://schemas.microsoft.com/office/powerpoint/2010/main" val="75230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962</Words>
  <Application>Microsoft Office PowerPoint</Application>
  <PresentationFormat>Breedbeeld</PresentationFormat>
  <Paragraphs>153</Paragraphs>
  <Slides>28</Slides>
  <Notes>1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4" baseType="lpstr">
      <vt:lpstr>Arial</vt:lpstr>
      <vt:lpstr>Arial Rounded MT Bold</vt:lpstr>
      <vt:lpstr>Calibri</vt:lpstr>
      <vt:lpstr>Calibri Light</vt:lpstr>
      <vt:lpstr>Wingdings</vt:lpstr>
      <vt:lpstr>Kantoorthema</vt:lpstr>
      <vt:lpstr>Verkopen</vt:lpstr>
      <vt:lpstr>Wat hebben we de vorige keer gedaan?</vt:lpstr>
      <vt:lpstr>Wat gaan we vandaag doen?</vt:lpstr>
      <vt:lpstr>Huiswerk:   Ervaringen goed en slechte ontvangst</vt:lpstr>
      <vt:lpstr>PowerPoint-presentatie</vt:lpstr>
      <vt:lpstr>Het verkoopgesprek</vt:lpstr>
      <vt:lpstr>Ontvangst</vt:lpstr>
      <vt:lpstr>Tegenwerpingen</vt:lpstr>
      <vt:lpstr>Diverse soorten tegenwerpingen</vt:lpstr>
      <vt:lpstr>Ontdekken van de behoefte</vt:lpstr>
      <vt:lpstr>Open en gesloten vragen</vt:lpstr>
      <vt:lpstr>Keuzevraag</vt:lpstr>
      <vt:lpstr>Feedback vraag</vt:lpstr>
      <vt:lpstr>Klantbehoefte in beeld</vt:lpstr>
      <vt:lpstr>Koopweerstanden overwinnen</vt:lpstr>
      <vt:lpstr>Twijfel</vt:lpstr>
      <vt:lpstr>Demonstratie</vt:lpstr>
      <vt:lpstr>Bijverkoop / meerverkoop</vt:lpstr>
      <vt:lpstr>Afsluiten van de verkoop</vt:lpstr>
      <vt:lpstr>Even 5 minuten pauze</vt:lpstr>
      <vt:lpstr>Soorten klanten</vt:lpstr>
      <vt:lpstr>Hoofddoel: Klanttevredenheid</vt:lpstr>
      <vt:lpstr>Opdracht</vt:lpstr>
      <vt:lpstr>Het verkoopgesprek</vt:lpstr>
      <vt:lpstr>Filmpje lama’s</vt:lpstr>
      <vt:lpstr>Rollenspel – oefenen verkoopgesprek</vt:lpstr>
      <vt:lpstr>Succes!</vt:lpstr>
      <vt:lpstr>Volgende week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Verkopen</dc:title>
  <dc:creator>Yorike Weijden, van der</dc:creator>
  <cp:lastModifiedBy>Weijden, Yorike van der</cp:lastModifiedBy>
  <cp:revision>23</cp:revision>
  <dcterms:created xsi:type="dcterms:W3CDTF">2017-10-04T11:43:34Z</dcterms:created>
  <dcterms:modified xsi:type="dcterms:W3CDTF">2017-10-05T10:13:55Z</dcterms:modified>
</cp:coreProperties>
</file>