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34A5A-86EB-46F8-B707-51104DBB6B8C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17309-D39E-4C0B-A129-5D56721552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2079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A45B76-4E54-4240-8019-8779431D2AE4}" type="slidenum">
              <a:rPr lang="nl-NL" altLang="nl-NL">
                <a:solidFill>
                  <a:srgbClr val="3333CC"/>
                </a:solidFill>
              </a:rPr>
              <a:pPr/>
              <a:t>2</a:t>
            </a:fld>
            <a:endParaRPr lang="nl-NL" altLang="nl-NL">
              <a:solidFill>
                <a:srgbClr val="3333CC"/>
              </a:solidFill>
            </a:endParaRPr>
          </a:p>
        </p:txBody>
      </p:sp>
      <p:sp>
        <p:nvSpPr>
          <p:cNvPr id="2037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8409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D6B53B-3FBF-40E8-85A7-1A4DF571341F}" type="slidenum">
              <a:rPr lang="nl-NL" altLang="nl-NL">
                <a:solidFill>
                  <a:srgbClr val="3333CC"/>
                </a:solidFill>
              </a:rPr>
              <a:pPr/>
              <a:t>6</a:t>
            </a:fld>
            <a:endParaRPr lang="nl-NL" altLang="nl-NL">
              <a:solidFill>
                <a:srgbClr val="3333CC"/>
              </a:solidFill>
            </a:endParaRPr>
          </a:p>
        </p:txBody>
      </p:sp>
      <p:sp>
        <p:nvSpPr>
          <p:cNvPr id="2078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23354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5B4132-3408-49EC-92CF-1B929917AF78}" type="slidenum">
              <a:rPr lang="nl-NL" altLang="nl-NL">
                <a:solidFill>
                  <a:srgbClr val="3333CC"/>
                </a:solidFill>
              </a:rPr>
              <a:pPr/>
              <a:t>7</a:t>
            </a:fld>
            <a:endParaRPr lang="nl-NL" altLang="nl-NL">
              <a:solidFill>
                <a:srgbClr val="3333CC"/>
              </a:solidFill>
            </a:endParaRPr>
          </a:p>
        </p:txBody>
      </p:sp>
      <p:sp>
        <p:nvSpPr>
          <p:cNvPr id="212994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17149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1865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1520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75130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367DF-550E-4438-B60F-308FAD0B0C65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942770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A9CF8-09A3-45E1-8B75-A6F72ED25E03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39205"/>
      </p:ext>
    </p:extLst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9305FA-01EF-44E5-8394-7806A3B16AA6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3361"/>
      </p:ext>
    </p:extLst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61DA56-6B6D-4E17-BAF3-18E1FB1CCA8F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407181"/>
      </p:ext>
    </p:extLst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D623D-7DE3-4949-8105-F32C608DACB7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08525"/>
      </p:ext>
    </p:extLst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E323D-AB41-476E-B686-274A11A2487D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63755"/>
      </p:ext>
    </p:extLst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9280A-4A2C-493D-B0DF-9077BADCA21B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730064"/>
      </p:ext>
    </p:extLst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A6927C-5271-4614-8FA5-8D89B1F82E6B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263228"/>
      </p:ext>
    </p:extLst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7449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E8CC2-37C3-4F89-B7DC-CF1CC3C21F3F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074934"/>
      </p:ext>
    </p:extLst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898C0-7321-44D3-8876-11F34A30E1DB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1465"/>
      </p:ext>
    </p:extLst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>
              <a:solidFill>
                <a:srgbClr val="000000"/>
              </a:solidFill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AB837-3DD7-4FE8-812F-620980C61EF7}" type="slidenum">
              <a:rPr lang="nl-NL" altLang="nl-NL">
                <a:solidFill>
                  <a:srgbClr val="000000"/>
                </a:solidFill>
              </a:rPr>
              <a:pPr/>
              <a:t>‹nr.›</a:t>
            </a:fld>
            <a:endParaRPr lang="nl-NL" alt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212977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884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007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8898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5274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8703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6904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611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8ACE4-465B-45B1-BB8E-6B1482672C92}" type="datetimeFigureOut">
              <a:rPr lang="nl-NL" smtClean="0"/>
              <a:t>21-10-2016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0802F-71F7-49A0-BE5E-338D6722A1B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659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van de modeltitel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altLang="nl-NL" sz="1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altLang="nl-NL" sz="1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7ED2FC3-D2F3-469F-B314-543EF5291CF0}" type="slidenum">
              <a:rPr lang="nl-NL" altLang="nl-NL" sz="140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nl-NL" altLang="nl-NL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4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2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Aanleg vaste planten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8034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5943600" cy="4114800"/>
          </a:xfrm>
        </p:spPr>
        <p:txBody>
          <a:bodyPr/>
          <a:lstStyle/>
          <a:p>
            <a:r>
              <a:rPr lang="nl-NL" altLang="nl-NL" sz="2800"/>
              <a:t>extra diep planten 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bijzondere plantwijzen:</a:t>
            </a:r>
          </a:p>
        </p:txBody>
      </p:sp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1981201" y="6096000"/>
            <a:ext cx="1554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Platycodon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6324600" y="6096000"/>
            <a:ext cx="3187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Oenothera missouriensis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17100" name="Picture 12" descr="H:\vaste planten onderhoud\deel2\platycod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0"/>
            <a:ext cx="4191000" cy="287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710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048000"/>
            <a:ext cx="4114800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959610"/>
      </p:ext>
    </p:extLst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zeer oppervlakkig planten met wortelstokken half in de grond, naar het zuiden gericht </a:t>
            </a: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bijzondere plantwijzen:</a:t>
            </a:r>
          </a:p>
        </p:txBody>
      </p:sp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2971801" y="6096000"/>
            <a:ext cx="1933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Iris germanica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18120" name="Picture 8" descr="H:\vaste planten onderhoud\deel2\Scan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1" y="3124201"/>
            <a:ext cx="4029075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8121" name="Picture 9" descr="H:\vaste planten onderhoud\deel2\Scan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124200"/>
            <a:ext cx="193675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0459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2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wortels horizontaal, net onder het grondoppervlak 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bijzondere plantwijzen:</a:t>
            </a:r>
          </a:p>
        </p:txBody>
      </p:sp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2592388" y="6096000"/>
            <a:ext cx="270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Lysimachia punctata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1914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667000"/>
            <a:ext cx="3048000" cy="279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9146" name="Rectangle 10"/>
          <p:cNvSpPr>
            <a:spLocks noChangeArrowheads="1"/>
          </p:cNvSpPr>
          <p:nvPr/>
        </p:nvSpPr>
        <p:spPr bwMode="auto">
          <a:xfrm>
            <a:off x="2819400" y="4800600"/>
            <a:ext cx="990600" cy="4572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sz="1400">
              <a:solidFill>
                <a:srgbClr val="3333CC"/>
              </a:solidFill>
            </a:endParaRPr>
          </a:p>
        </p:txBody>
      </p:sp>
      <p:pic>
        <p:nvPicPr>
          <p:cNvPr id="21914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38"/>
          <a:stretch>
            <a:fillRect/>
          </a:stretch>
        </p:blipFill>
        <p:spPr bwMode="auto">
          <a:xfrm>
            <a:off x="6096001" y="2590800"/>
            <a:ext cx="4010025" cy="394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856347"/>
      </p:ext>
    </p:extLst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Wortelknol halfboven het grondoppervlak 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bijzondere plantwijzen:</a:t>
            </a:r>
          </a:p>
        </p:txBody>
      </p:sp>
      <p:sp>
        <p:nvSpPr>
          <p:cNvPr id="220164" name="Text Box 4"/>
          <p:cNvSpPr txBox="1">
            <a:spLocks noChangeArrowheads="1"/>
          </p:cNvSpPr>
          <p:nvPr/>
        </p:nvSpPr>
        <p:spPr bwMode="auto">
          <a:xfrm>
            <a:off x="1981201" y="6400800"/>
            <a:ext cx="1114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Crinum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016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2"/>
          <a:stretch>
            <a:fillRect/>
          </a:stretch>
        </p:blipFill>
        <p:spPr bwMode="auto">
          <a:xfrm>
            <a:off x="7110414" y="2667000"/>
            <a:ext cx="333057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016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" t="14952" r="6572"/>
          <a:stretch>
            <a:fillRect/>
          </a:stretch>
        </p:blipFill>
        <p:spPr bwMode="auto">
          <a:xfrm>
            <a:off x="1828800" y="2667001"/>
            <a:ext cx="51054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438003"/>
      </p:ext>
    </p:extLst>
  </p:cSld>
  <p:clrMapOvr>
    <a:masterClrMapping/>
  </p:clrMapOvr>
  <p:transition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Hangt samen met de rustperiode</a:t>
            </a:r>
          </a:p>
          <a:p>
            <a:endParaRPr lang="nl-NL" altLang="nl-NL" sz="2800"/>
          </a:p>
          <a:p>
            <a:r>
              <a:rPr lang="nl-NL" altLang="nl-NL" sz="2800"/>
              <a:t>ligging in de tuin (al of niet beschut)</a:t>
            </a:r>
          </a:p>
          <a:p>
            <a:endParaRPr lang="nl-NL" altLang="nl-NL" sz="2800"/>
          </a:p>
          <a:p>
            <a:r>
              <a:rPr lang="nl-NL" altLang="nl-NL" sz="2800"/>
              <a:t>samenstelling van de bodem</a:t>
            </a:r>
          </a:p>
          <a:p>
            <a:endParaRPr lang="nl-NL" altLang="nl-NL" sz="2800"/>
          </a:p>
          <a:p>
            <a:r>
              <a:rPr lang="nl-NL" altLang="nl-NL" sz="2800"/>
              <a:t> vochtgehalte (op ‘koude’ gronden in het najaar)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planttijdstip:</a:t>
            </a:r>
          </a:p>
        </p:txBody>
      </p:sp>
    </p:spTree>
    <p:extLst>
      <p:ext uri="{BB962C8B-B14F-4D97-AF65-F5344CB8AC3E}">
        <p14:creationId xmlns:p14="http://schemas.microsoft.com/office/powerpoint/2010/main" val="310857122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1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1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1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11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6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Vroege bloeiers in de nazomer of het najaar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enkele aanbevelingen:</a:t>
            </a:r>
          </a:p>
        </p:txBody>
      </p:sp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1846264" y="5738813"/>
            <a:ext cx="157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Doronicum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2213" name="Picture 5" descr="H:\vaste planten onderhoud\deel2\doronic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3" r="29114"/>
          <a:stretch>
            <a:fillRect/>
          </a:stretch>
        </p:blipFill>
        <p:spPr bwMode="auto">
          <a:xfrm>
            <a:off x="1754189" y="2971800"/>
            <a:ext cx="194627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4154488" y="5738813"/>
            <a:ext cx="1065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Adonis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221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5"/>
          <a:stretch>
            <a:fillRect/>
          </a:stretch>
        </p:blipFill>
        <p:spPr bwMode="auto">
          <a:xfrm>
            <a:off x="6469063" y="2971800"/>
            <a:ext cx="1858962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6477001" y="5715000"/>
            <a:ext cx="1147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Primula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221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400" y="2960689"/>
            <a:ext cx="1779588" cy="249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8686801" y="5715000"/>
            <a:ext cx="1452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Euphorbia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2220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1" r="22438"/>
          <a:stretch>
            <a:fillRect/>
          </a:stretch>
        </p:blipFill>
        <p:spPr bwMode="auto">
          <a:xfrm>
            <a:off x="4114800" y="2971800"/>
            <a:ext cx="1931988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4079844"/>
      </p:ext>
    </p:extLst>
  </p:cSld>
  <p:clrMapOvr>
    <a:masterClrMapping/>
  </p:clrMapOvr>
  <p:transition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Beslist in het voorjaar (vaak minder winterhard)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enkele aanbevelingen:</a:t>
            </a: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2001839" y="5738813"/>
            <a:ext cx="1266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Scabiosa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23238" name="Text Box 6"/>
          <p:cNvSpPr txBox="1">
            <a:spLocks noChangeArrowheads="1"/>
          </p:cNvSpPr>
          <p:nvPr/>
        </p:nvSpPr>
        <p:spPr bwMode="auto">
          <a:xfrm>
            <a:off x="4124325" y="5738813"/>
            <a:ext cx="1131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Fuchsia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23241" name="Text Box 9"/>
          <p:cNvSpPr txBox="1">
            <a:spLocks noChangeArrowheads="1"/>
          </p:cNvSpPr>
          <p:nvPr/>
        </p:nvSpPr>
        <p:spPr bwMode="auto">
          <a:xfrm>
            <a:off x="6530976" y="5715000"/>
            <a:ext cx="1046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Nepeta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23243" name="Text Box 11"/>
          <p:cNvSpPr txBox="1">
            <a:spLocks noChangeArrowheads="1"/>
          </p:cNvSpPr>
          <p:nvPr/>
        </p:nvSpPr>
        <p:spPr bwMode="auto">
          <a:xfrm>
            <a:off x="8631239" y="5715000"/>
            <a:ext cx="157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Verbascum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3244" name="Picture 12" descr="H:\vaste planten onderhoud\thuis scan\scabiosa caumi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7"/>
          <a:stretch>
            <a:fillRect/>
          </a:stretch>
        </p:blipFill>
        <p:spPr bwMode="auto">
          <a:xfrm>
            <a:off x="1752601" y="2819400"/>
            <a:ext cx="200501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324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13" b="7487"/>
          <a:stretch>
            <a:fillRect/>
          </a:stretch>
        </p:blipFill>
        <p:spPr bwMode="auto">
          <a:xfrm>
            <a:off x="3962400" y="2819400"/>
            <a:ext cx="1868488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19400"/>
            <a:ext cx="20002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>
            <a:fillRect/>
          </a:stretch>
        </p:blipFill>
        <p:spPr bwMode="auto">
          <a:xfrm>
            <a:off x="8382000" y="2895600"/>
            <a:ext cx="1824038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22043"/>
      </p:ext>
    </p:extLst>
  </p:cSld>
  <p:clrMapOvr>
    <a:masterClrMapping/>
  </p:clrMapOvr>
  <p:transition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Na de bloei (blad terug snijden)</a:t>
            </a: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enkele aanbevelingen:</a:t>
            </a:r>
          </a:p>
        </p:txBody>
      </p:sp>
      <p:sp>
        <p:nvSpPr>
          <p:cNvPr id="224260" name="Text Box 4"/>
          <p:cNvSpPr txBox="1">
            <a:spLocks noChangeArrowheads="1"/>
          </p:cNvSpPr>
          <p:nvPr/>
        </p:nvSpPr>
        <p:spPr bwMode="auto">
          <a:xfrm>
            <a:off x="1820001" y="6031340"/>
            <a:ext cx="1951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Iris germanica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(juli)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24261" name="Text Box 5"/>
          <p:cNvSpPr txBox="1">
            <a:spLocks noChangeArrowheads="1"/>
          </p:cNvSpPr>
          <p:nvPr/>
        </p:nvSpPr>
        <p:spPr bwMode="auto">
          <a:xfrm>
            <a:off x="4107969" y="6031340"/>
            <a:ext cx="15440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Paeonia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 (augustus)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24262" name="Text Box 6"/>
          <p:cNvSpPr txBox="1">
            <a:spLocks noChangeArrowheads="1"/>
          </p:cNvSpPr>
          <p:nvPr/>
        </p:nvSpPr>
        <p:spPr bwMode="auto">
          <a:xfrm>
            <a:off x="8679605" y="6031340"/>
            <a:ext cx="161935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Eremurus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(november)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24263" name="Text Box 7"/>
          <p:cNvSpPr txBox="1">
            <a:spLocks noChangeArrowheads="1"/>
          </p:cNvSpPr>
          <p:nvPr/>
        </p:nvSpPr>
        <p:spPr bwMode="auto">
          <a:xfrm>
            <a:off x="6164843" y="6031340"/>
            <a:ext cx="165301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Adonis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(september)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426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95600"/>
            <a:ext cx="18288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426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3" r="38461" b="12573"/>
          <a:stretch>
            <a:fillRect/>
          </a:stretch>
        </p:blipFill>
        <p:spPr bwMode="auto">
          <a:xfrm>
            <a:off x="4038600" y="2895601"/>
            <a:ext cx="19050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4270" name="Picture 14" descr="H:\vaste planten onderhoud\deel2\eremurus ge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6" r="6232"/>
          <a:stretch>
            <a:fillRect/>
          </a:stretch>
        </p:blipFill>
        <p:spPr bwMode="auto">
          <a:xfrm>
            <a:off x="8382001" y="2895600"/>
            <a:ext cx="1922463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27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895600"/>
            <a:ext cx="19812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254173"/>
      </p:ext>
    </p:extLst>
  </p:cSld>
  <p:clrMapOvr>
    <a:masterClrMapping/>
  </p:clrMapOvr>
  <p:transition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De groeivorm</a:t>
            </a:r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De plantafstand is afhankelijk van:</a:t>
            </a:r>
          </a:p>
        </p:txBody>
      </p:sp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2590800" y="6172200"/>
            <a:ext cx="895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Hosta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5292" name="Picture 12" descr="H:\vaste planten onderhoud\Scan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9"/>
          <a:stretch>
            <a:fillRect/>
          </a:stretch>
        </p:blipFill>
        <p:spPr bwMode="auto">
          <a:xfrm>
            <a:off x="2590800" y="2819400"/>
            <a:ext cx="3733800" cy="272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29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876550"/>
            <a:ext cx="3581400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295" name="Text Box 15"/>
          <p:cNvSpPr txBox="1">
            <a:spLocks noChangeArrowheads="1"/>
          </p:cNvSpPr>
          <p:nvPr/>
        </p:nvSpPr>
        <p:spPr bwMode="auto">
          <a:xfrm>
            <a:off x="9144001" y="6096000"/>
            <a:ext cx="1198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Spartina</a:t>
            </a:r>
            <a:endParaRPr lang="nl-NL" altLang="nl-NL" sz="400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40840"/>
      </p:ext>
    </p:extLst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De groeisnelheid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De plantafstand is afhankelijk van:</a:t>
            </a:r>
          </a:p>
        </p:txBody>
      </p:sp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2190750" y="6218238"/>
            <a:ext cx="12144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Lamium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8899525" y="6218238"/>
            <a:ext cx="11826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Thymus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26312" name="Picture 8" descr="H:\vaste planten onderhoud\Scan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94"/>
          <a:stretch>
            <a:fillRect/>
          </a:stretch>
        </p:blipFill>
        <p:spPr bwMode="auto">
          <a:xfrm>
            <a:off x="6781801" y="2133600"/>
            <a:ext cx="3548063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3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743200"/>
            <a:ext cx="381000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0404792"/>
      </p:ext>
    </p:extLst>
  </p:cSld>
  <p:clrMapOvr>
    <a:masterClrMapping/>
  </p:clrMapOvr>
  <p:transition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0"/>
            <a:ext cx="7772400" cy="1143000"/>
          </a:xfrm>
        </p:spPr>
        <p:txBody>
          <a:bodyPr anchor="ctr"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3 De aanplant in de tuin</a:t>
            </a:r>
          </a:p>
        </p:txBody>
      </p:sp>
      <p:sp>
        <p:nvSpPr>
          <p:cNvPr id="202755" name="Text Box 3"/>
          <p:cNvSpPr txBox="1">
            <a:spLocks noChangeArrowheads="1"/>
          </p:cNvSpPr>
          <p:nvPr/>
        </p:nvSpPr>
        <p:spPr bwMode="auto">
          <a:xfrm>
            <a:off x="1828800" y="914401"/>
            <a:ext cx="883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800">
                <a:solidFill>
                  <a:srgbClr val="008000"/>
                </a:solidFill>
              </a:rPr>
              <a:t>Vaste planten worden voornamelijk in </a:t>
            </a:r>
            <a:r>
              <a:rPr lang="nl-NL" altLang="nl-NL" sz="2800" i="1">
                <a:solidFill>
                  <a:srgbClr val="008000"/>
                </a:solidFill>
              </a:rPr>
              <a:t>containers</a:t>
            </a:r>
            <a:r>
              <a:rPr lang="nl-NL" altLang="nl-NL" sz="2800">
                <a:solidFill>
                  <a:srgbClr val="008000"/>
                </a:solidFill>
              </a:rPr>
              <a:t> geweekt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0276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52601"/>
            <a:ext cx="32004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2768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524000"/>
            <a:ext cx="312420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2769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14801"/>
            <a:ext cx="320040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2770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038600"/>
            <a:ext cx="312420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890287"/>
      </p:ext>
    </p:extLst>
  </p:cSld>
  <p:clrMapOvr>
    <a:masterClrMapping/>
  </p:clrMapOvr>
  <p:transition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Het beoogde effect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De plantafstand is afhankelijk van:</a:t>
            </a:r>
          </a:p>
        </p:txBody>
      </p:sp>
      <p:sp>
        <p:nvSpPr>
          <p:cNvPr id="227334" name="Text Box 6"/>
          <p:cNvSpPr txBox="1">
            <a:spLocks noChangeArrowheads="1"/>
          </p:cNvSpPr>
          <p:nvPr/>
        </p:nvSpPr>
        <p:spPr bwMode="auto">
          <a:xfrm>
            <a:off x="5334001" y="6096000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Eremurus</a:t>
            </a:r>
          </a:p>
        </p:txBody>
      </p:sp>
      <p:pic>
        <p:nvPicPr>
          <p:cNvPr id="227337" name="Picture 9" descr="H:\vaste planten onderhoud\thuis scan\eremurus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676400"/>
            <a:ext cx="32512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33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743200"/>
            <a:ext cx="40386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7339" name="Text Box 11"/>
          <p:cNvSpPr txBox="1">
            <a:spLocks noChangeArrowheads="1"/>
          </p:cNvSpPr>
          <p:nvPr/>
        </p:nvSpPr>
        <p:spPr bwMode="auto">
          <a:xfrm>
            <a:off x="2608264" y="5943600"/>
            <a:ext cx="10302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Sedum</a:t>
            </a:r>
          </a:p>
        </p:txBody>
      </p:sp>
    </p:spTree>
    <p:extLst>
      <p:ext uri="{BB962C8B-B14F-4D97-AF65-F5344CB8AC3E}">
        <p14:creationId xmlns:p14="http://schemas.microsoft.com/office/powerpoint/2010/main" val="1749003386"/>
      </p:ext>
    </p:extLst>
  </p:cSld>
  <p:clrMapOvr>
    <a:masterClrMapping/>
  </p:clrMapOvr>
  <p:transition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De duur van de aanplant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De plantafstand is afhankelijk van:</a:t>
            </a:r>
          </a:p>
        </p:txBody>
      </p:sp>
      <p:pic>
        <p:nvPicPr>
          <p:cNvPr id="22836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048000"/>
            <a:ext cx="3581400" cy="235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8362" name="Text Box 10"/>
          <p:cNvSpPr txBox="1">
            <a:spLocks noChangeArrowheads="1"/>
          </p:cNvSpPr>
          <p:nvPr/>
        </p:nvSpPr>
        <p:spPr bwMode="auto">
          <a:xfrm>
            <a:off x="2590801" y="5867400"/>
            <a:ext cx="2593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Voor enkele jaren...</a:t>
            </a:r>
          </a:p>
        </p:txBody>
      </p:sp>
      <p:grpSp>
        <p:nvGrpSpPr>
          <p:cNvPr id="228367" name="Group 15"/>
          <p:cNvGrpSpPr>
            <a:grpSpLocks/>
          </p:cNvGrpSpPr>
          <p:nvPr/>
        </p:nvGrpSpPr>
        <p:grpSpPr bwMode="auto">
          <a:xfrm>
            <a:off x="6553200" y="2819400"/>
            <a:ext cx="3575050" cy="3505200"/>
            <a:chOff x="3168" y="1776"/>
            <a:chExt cx="2252" cy="2208"/>
          </a:xfrm>
        </p:grpSpPr>
        <p:pic>
          <p:nvPicPr>
            <p:cNvPr id="228361" name="Picture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1776"/>
              <a:ext cx="2205" cy="1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8363" name="Text Box 11"/>
            <p:cNvSpPr txBox="1">
              <a:spLocks noChangeArrowheads="1"/>
            </p:cNvSpPr>
            <p:nvPr/>
          </p:nvSpPr>
          <p:spPr bwMode="auto">
            <a:xfrm>
              <a:off x="3216" y="3696"/>
              <a:ext cx="220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nl-NL" altLang="nl-NL" sz="2400">
                  <a:solidFill>
                    <a:srgbClr val="3333CC"/>
                  </a:solidFill>
                </a:rPr>
                <a:t>Voor een langere periode...</a:t>
              </a:r>
            </a:p>
          </p:txBody>
        </p:sp>
      </p:grpSp>
      <p:grpSp>
        <p:nvGrpSpPr>
          <p:cNvPr id="228366" name="Group 14"/>
          <p:cNvGrpSpPr>
            <a:grpSpLocks/>
          </p:cNvGrpSpPr>
          <p:nvPr/>
        </p:nvGrpSpPr>
        <p:grpSpPr bwMode="auto">
          <a:xfrm>
            <a:off x="2438400" y="2819401"/>
            <a:ext cx="3854450" cy="3514725"/>
            <a:chOff x="576" y="1776"/>
            <a:chExt cx="2428" cy="2214"/>
          </a:xfrm>
        </p:grpSpPr>
        <p:pic>
          <p:nvPicPr>
            <p:cNvPr id="228364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1776"/>
              <a:ext cx="2256" cy="16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8365" name="Text Box 13"/>
            <p:cNvSpPr txBox="1">
              <a:spLocks noChangeArrowheads="1"/>
            </p:cNvSpPr>
            <p:nvPr/>
          </p:nvSpPr>
          <p:spPr bwMode="auto">
            <a:xfrm>
              <a:off x="576" y="3696"/>
              <a:ext cx="2428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nl-NL" altLang="nl-NL" sz="2400">
                  <a:solidFill>
                    <a:srgbClr val="3333CC"/>
                  </a:solidFill>
                </a:rPr>
                <a:t>Voor een zeer lange periode...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372017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8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8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De groeiplaatsomstandigheden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De plantafstand is afhankelijk van:</a:t>
            </a:r>
          </a:p>
        </p:txBody>
      </p:sp>
      <p:pic>
        <p:nvPicPr>
          <p:cNvPr id="229384" name="Picture 8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590800"/>
            <a:ext cx="5867400" cy="391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938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590800"/>
            <a:ext cx="5867400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938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514600"/>
            <a:ext cx="58674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9388" name="Picture 12" descr="H:\vaste planten onderhoud\Scan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514600"/>
            <a:ext cx="5867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94587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De onkruidonderdrukking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De plantafstand is afhankelijk van:</a:t>
            </a:r>
          </a:p>
        </p:txBody>
      </p:sp>
      <p:pic>
        <p:nvPicPr>
          <p:cNvPr id="23040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743200"/>
            <a:ext cx="4191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040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33" r="20000" b="28165"/>
          <a:stretch>
            <a:fillRect/>
          </a:stretch>
        </p:blipFill>
        <p:spPr bwMode="auto">
          <a:xfrm>
            <a:off x="2362200" y="2743200"/>
            <a:ext cx="7924800" cy="314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73266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0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7848600" cy="4114800"/>
          </a:xfrm>
        </p:spPr>
        <p:txBody>
          <a:bodyPr/>
          <a:lstStyle/>
          <a:p>
            <a:r>
              <a:rPr lang="nl-NL" altLang="nl-NL" sz="2800"/>
              <a:t>De financiële mogelijkheden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De plantafstand is afhankelijk van:</a:t>
            </a:r>
          </a:p>
        </p:txBody>
      </p:sp>
      <p:sp>
        <p:nvSpPr>
          <p:cNvPr id="231436" name="Text Box 12"/>
          <p:cNvSpPr txBox="1">
            <a:spLocks noChangeArrowheads="1"/>
          </p:cNvSpPr>
          <p:nvPr/>
        </p:nvSpPr>
        <p:spPr bwMode="auto">
          <a:xfrm>
            <a:off x="2362200" y="6172200"/>
            <a:ext cx="1384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Weinig…</a:t>
            </a:r>
          </a:p>
        </p:txBody>
      </p:sp>
      <p:sp>
        <p:nvSpPr>
          <p:cNvPr id="231437" name="Text Box 13"/>
          <p:cNvSpPr txBox="1">
            <a:spLocks noChangeArrowheads="1"/>
          </p:cNvSpPr>
          <p:nvPr/>
        </p:nvSpPr>
        <p:spPr bwMode="auto">
          <a:xfrm>
            <a:off x="6705601" y="6172200"/>
            <a:ext cx="1063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Veel…</a:t>
            </a:r>
          </a:p>
        </p:txBody>
      </p:sp>
      <p:pic>
        <p:nvPicPr>
          <p:cNvPr id="2314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181350"/>
            <a:ext cx="3429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14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124201"/>
            <a:ext cx="3048000" cy="270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047346"/>
      </p:ext>
    </p:extLst>
  </p:cSld>
  <p:clrMapOvr>
    <a:masterClrMapping/>
  </p:clrMapOvr>
  <p:transition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0" y="29718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Algemene opmerking:</a:t>
            </a:r>
            <a:br>
              <a:rPr lang="nl-NL" altLang="nl-NL" sz="4000">
                <a:solidFill>
                  <a:schemeClr val="accent2"/>
                </a:solidFill>
              </a:rPr>
            </a:br>
            <a:r>
              <a:rPr lang="nl-NL" altLang="nl-NL" sz="4000">
                <a:solidFill>
                  <a:schemeClr val="accent2"/>
                </a:solidFill>
              </a:rPr>
              <a:t/>
            </a:r>
            <a:br>
              <a:rPr lang="nl-NL" altLang="nl-NL" sz="4000">
                <a:solidFill>
                  <a:schemeClr val="accent2"/>
                </a:solidFill>
              </a:rPr>
            </a:br>
            <a:r>
              <a:rPr lang="nl-NL" altLang="nl-NL" sz="4000">
                <a:solidFill>
                  <a:srgbClr val="008000"/>
                </a:solidFill>
              </a:rPr>
              <a:t>Kies het sortiment bij de </a:t>
            </a:r>
            <a:r>
              <a:rPr lang="nl-NL" altLang="nl-NL" sz="4000" i="1">
                <a:solidFill>
                  <a:srgbClr val="008000"/>
                </a:solidFill>
              </a:rPr>
              <a:t>bestaande</a:t>
            </a:r>
            <a:r>
              <a:rPr lang="nl-NL" altLang="nl-NL" sz="4000">
                <a:solidFill>
                  <a:srgbClr val="008000"/>
                </a:solidFill>
              </a:rPr>
              <a:t> groeiplaatsomstandigheden (grondsoort, lichtintentie, klimaat en ligging) en </a:t>
            </a:r>
            <a:r>
              <a:rPr lang="nl-NL" altLang="nl-NL" sz="4000" i="1">
                <a:solidFill>
                  <a:srgbClr val="008000"/>
                </a:solidFill>
              </a:rPr>
              <a:t>niet andersom</a:t>
            </a:r>
            <a:r>
              <a:rPr lang="nl-NL" altLang="nl-NL" sz="4000">
                <a:solidFill>
                  <a:srgbClr val="008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61693814"/>
      </p:ext>
    </p:extLst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Container		   Volle grond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nl-NL" altLang="nl-NL" sz="2800"/>
              <a:t>duurder</a:t>
            </a:r>
          </a:p>
          <a:p>
            <a:r>
              <a:rPr lang="nl-NL" altLang="nl-NL" sz="2800"/>
              <a:t>beter verkoopbaar</a:t>
            </a:r>
          </a:p>
          <a:p>
            <a:r>
              <a:rPr lang="nl-NL" altLang="nl-NL" sz="2800"/>
              <a:t>langere planttijd</a:t>
            </a:r>
          </a:p>
          <a:p>
            <a:r>
              <a:rPr lang="nl-NL" altLang="nl-NL" sz="2800"/>
              <a:t>minder kans op uitdrogen</a:t>
            </a:r>
          </a:p>
          <a:p>
            <a:r>
              <a:rPr lang="nl-NL" altLang="nl-NL" sz="2800"/>
              <a:t>sommige wortelsystemen zijn beter verplantbaar</a:t>
            </a:r>
          </a:p>
          <a:p>
            <a:r>
              <a:rPr lang="nl-NL" altLang="nl-NL" sz="2800"/>
              <a:t>veel afval (potten)</a:t>
            </a:r>
          </a:p>
        </p:txBody>
      </p:sp>
      <p:sp>
        <p:nvSpPr>
          <p:cNvPr id="2048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72200" y="1981200"/>
            <a:ext cx="4495800" cy="4114800"/>
          </a:xfrm>
        </p:spPr>
        <p:txBody>
          <a:bodyPr/>
          <a:lstStyle/>
          <a:p>
            <a:r>
              <a:rPr lang="nl-NL" altLang="nl-NL" sz="2800"/>
              <a:t>goedkoper</a:t>
            </a:r>
          </a:p>
          <a:p>
            <a:r>
              <a:rPr lang="nl-NL" altLang="nl-NL" sz="2800"/>
              <a:t>minder goed verkoopbaar</a:t>
            </a:r>
          </a:p>
          <a:p>
            <a:r>
              <a:rPr lang="nl-NL" altLang="nl-NL" sz="2800"/>
              <a:t>kortere planttijd</a:t>
            </a:r>
          </a:p>
          <a:p>
            <a:r>
              <a:rPr lang="nl-NL" altLang="nl-NL" sz="2800"/>
              <a:t>grotere kans op     uitdrogen</a:t>
            </a:r>
          </a:p>
          <a:p>
            <a:r>
              <a:rPr lang="nl-NL" altLang="nl-NL" sz="2800"/>
              <a:t>sommige       wortelsystemen zijn moeilijk verplantbaar</a:t>
            </a:r>
          </a:p>
          <a:p>
            <a:r>
              <a:rPr lang="nl-NL" altLang="nl-NL" sz="2800"/>
              <a:t>geen afval</a:t>
            </a:r>
          </a:p>
        </p:txBody>
      </p:sp>
    </p:spTree>
    <p:extLst>
      <p:ext uri="{BB962C8B-B14F-4D97-AF65-F5344CB8AC3E}">
        <p14:creationId xmlns:p14="http://schemas.microsoft.com/office/powerpoint/2010/main" val="298948165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4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4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4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4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uild="p" autoUpdateAnimBg="0"/>
      <p:bldP spid="204804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sz="4000">
                <a:solidFill>
                  <a:schemeClr val="accent2"/>
                </a:solidFill>
              </a:rPr>
              <a:t>moeilijk verplantbaar:</a:t>
            </a:r>
          </a:p>
        </p:txBody>
      </p:sp>
      <p:pic>
        <p:nvPicPr>
          <p:cNvPr id="209924" name="Picture 4" descr="H:\vaste planten onderhoud\thuis scan\Figuur0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86001"/>
            <a:ext cx="5181600" cy="355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925" name="Picture 5" descr="H:\vaste planten onderhoud\thuis scan\geranium platypetal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66700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00372"/>
      </p:ext>
    </p:extLst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sz="4000">
                <a:solidFill>
                  <a:schemeClr val="accent2"/>
                </a:solidFill>
              </a:rPr>
              <a:t>moeilijk verplantbaar:</a:t>
            </a:r>
            <a:endParaRPr lang="nl-NL" altLang="nl-NL" sz="4000">
              <a:solidFill>
                <a:schemeClr val="accent2"/>
              </a:solidFill>
            </a:endParaRPr>
          </a:p>
        </p:txBody>
      </p:sp>
      <p:pic>
        <p:nvPicPr>
          <p:cNvPr id="210948" name="Picture 1028" descr="H:\vaste planten onderhoud\thuis scan\Figuur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1"/>
            <a:ext cx="5773738" cy="344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949" name="Picture 1029" descr="H:\vaste planten onderhoud\thuis scan\eremurus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143000"/>
            <a:ext cx="32004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521679"/>
      </p:ext>
    </p:extLst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859" name="Group 1035"/>
          <p:cNvGrpSpPr>
            <a:grpSpLocks/>
          </p:cNvGrpSpPr>
          <p:nvPr/>
        </p:nvGrpSpPr>
        <p:grpSpPr bwMode="auto">
          <a:xfrm>
            <a:off x="7162800" y="1981200"/>
            <a:ext cx="3276600" cy="4451350"/>
            <a:chOff x="3552" y="1248"/>
            <a:chExt cx="2064" cy="2804"/>
          </a:xfrm>
        </p:grpSpPr>
        <p:pic>
          <p:nvPicPr>
            <p:cNvPr id="206854" name="Picture 1030" descr="H:\vaste planten onderhoud\dopen.bmp"/>
            <p:cNvPicPr>
              <a:picLocks noChangeAspect="1" noChangeArrowheads="1"/>
            </p:cNvPicPr>
            <p:nvPr/>
          </p:nvPicPr>
          <p:blipFill>
            <a:blip r:embed="rId3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248"/>
              <a:ext cx="1586" cy="1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857" name="Text Box 1033"/>
            <p:cNvSpPr txBox="1">
              <a:spLocks noChangeArrowheads="1"/>
            </p:cNvSpPr>
            <p:nvPr/>
          </p:nvSpPr>
          <p:spPr bwMode="auto">
            <a:xfrm>
              <a:off x="3552" y="3456"/>
              <a:ext cx="2064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nl-NL" altLang="nl-NL" sz="2800">
                  <a:solidFill>
                    <a:srgbClr val="008000"/>
                  </a:solidFill>
                </a:rPr>
                <a:t>bij kans op uitdrogen: </a:t>
              </a:r>
              <a:r>
                <a:rPr lang="nl-NL" altLang="nl-NL" sz="2800" i="1">
                  <a:solidFill>
                    <a:srgbClr val="008000"/>
                  </a:solidFill>
                </a:rPr>
                <a:t>dopen</a:t>
              </a:r>
            </a:p>
          </p:txBody>
        </p:sp>
      </p:grpSp>
      <p:sp>
        <p:nvSpPr>
          <p:cNvPr id="206861" name="Rectangle 1037"/>
          <p:cNvSpPr>
            <a:spLocks noChangeArrowheads="1"/>
          </p:cNvSpPr>
          <p:nvPr/>
        </p:nvSpPr>
        <p:spPr bwMode="auto">
          <a:xfrm>
            <a:off x="2209800" y="228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4000">
                <a:solidFill>
                  <a:srgbClr val="3333CC"/>
                </a:solidFill>
              </a:rPr>
              <a:t>3 De aanplant in de tuin</a:t>
            </a:r>
          </a:p>
        </p:txBody>
      </p:sp>
      <p:grpSp>
        <p:nvGrpSpPr>
          <p:cNvPr id="206863" name="Group 1039"/>
          <p:cNvGrpSpPr>
            <a:grpSpLocks/>
          </p:cNvGrpSpPr>
          <p:nvPr/>
        </p:nvGrpSpPr>
        <p:grpSpPr bwMode="auto">
          <a:xfrm>
            <a:off x="1828800" y="2133601"/>
            <a:ext cx="4800600" cy="4665663"/>
            <a:chOff x="192" y="1344"/>
            <a:chExt cx="3024" cy="2939"/>
          </a:xfrm>
        </p:grpSpPr>
        <p:sp>
          <p:nvSpPr>
            <p:cNvPr id="206851" name="Text Box 1027"/>
            <p:cNvSpPr txBox="1">
              <a:spLocks noChangeArrowheads="1"/>
            </p:cNvSpPr>
            <p:nvPr/>
          </p:nvSpPr>
          <p:spPr bwMode="auto">
            <a:xfrm>
              <a:off x="192" y="3418"/>
              <a:ext cx="3024" cy="8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nl-NL" altLang="nl-NL" sz="2800">
                  <a:solidFill>
                    <a:srgbClr val="008000"/>
                  </a:solidFill>
                </a:rPr>
                <a:t>Planten uit de volle grond </a:t>
              </a:r>
              <a:r>
                <a:rPr lang="nl-NL" altLang="nl-NL" sz="2800" i="1">
                  <a:solidFill>
                    <a:srgbClr val="008000"/>
                  </a:solidFill>
                </a:rPr>
                <a:t>kuilen</a:t>
              </a:r>
              <a:r>
                <a:rPr lang="nl-NL" altLang="nl-NL" sz="2800">
                  <a:solidFill>
                    <a:srgbClr val="008000"/>
                  </a:solidFill>
                </a:rPr>
                <a:t> of direct planten,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nl-NL" altLang="nl-NL" sz="2800" i="1">
                <a:solidFill>
                  <a:srgbClr val="008000"/>
                </a:solidFill>
              </a:endParaRPr>
            </a:p>
          </p:txBody>
        </p:sp>
        <p:pic>
          <p:nvPicPr>
            <p:cNvPr id="206862" name="Picture 1038" descr="H:\vaste planten onderhoud\kuilen.bmp"/>
            <p:cNvPicPr>
              <a:picLocks noChangeAspect="1" noChangeArrowheads="1"/>
            </p:cNvPicPr>
            <p:nvPr/>
          </p:nvPicPr>
          <p:blipFill>
            <a:blip r:embed="rId4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344"/>
              <a:ext cx="2064" cy="1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5007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1143000"/>
          </a:xfrm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3 De aanplant in de tuin</a:t>
            </a:r>
          </a:p>
        </p:txBody>
      </p:sp>
      <p:sp>
        <p:nvSpPr>
          <p:cNvPr id="211980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altLang="nl-NL"/>
              <a:t>Plantgat even diep als de lengte van de wortels</a:t>
            </a:r>
          </a:p>
          <a:p>
            <a:endParaRPr lang="nl-NL" altLang="nl-NL"/>
          </a:p>
          <a:p>
            <a:r>
              <a:rPr lang="nl-NL" altLang="nl-NL"/>
              <a:t>Planten aan de </a:t>
            </a:r>
            <a:r>
              <a:rPr lang="nl-NL" altLang="nl-NL" i="1"/>
              <a:t>zijkanten</a:t>
            </a:r>
            <a:r>
              <a:rPr lang="nl-NL" altLang="nl-NL"/>
              <a:t> aandrukken</a:t>
            </a:r>
          </a:p>
          <a:p>
            <a:endParaRPr lang="nl-NL" altLang="nl-NL"/>
          </a:p>
          <a:p>
            <a:r>
              <a:rPr lang="nl-NL" altLang="nl-NL"/>
              <a:t>Even diep planten als op de kwekerij</a:t>
            </a:r>
          </a:p>
        </p:txBody>
      </p:sp>
    </p:spTree>
    <p:extLst>
      <p:ext uri="{BB962C8B-B14F-4D97-AF65-F5344CB8AC3E}">
        <p14:creationId xmlns:p14="http://schemas.microsoft.com/office/powerpoint/2010/main" val="131859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19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19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80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5943600" cy="4114800"/>
          </a:xfrm>
        </p:spPr>
        <p:txBody>
          <a:bodyPr/>
          <a:lstStyle/>
          <a:p>
            <a:r>
              <a:rPr lang="nl-NL" altLang="nl-NL" sz="2800"/>
              <a:t>Wortels horizontaal uitspreiden </a:t>
            </a:r>
          </a:p>
        </p:txBody>
      </p:sp>
      <p:sp>
        <p:nvSpPr>
          <p:cNvPr id="208901" name="Rectangle 5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bijzondere plantwijzen:</a:t>
            </a:r>
          </a:p>
        </p:txBody>
      </p:sp>
      <p:pic>
        <p:nvPicPr>
          <p:cNvPr id="208902" name="Picture 6" descr="H:\vaste planten onderhoud\deel2\eremuri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1" y="304800"/>
            <a:ext cx="1897063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904" name="Picture 8" descr="H:\vaste planten onderhoud\thuis scan\Figuur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270250"/>
            <a:ext cx="5257800" cy="31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905" name="Text Box 9"/>
          <p:cNvSpPr txBox="1">
            <a:spLocks noChangeArrowheads="1"/>
          </p:cNvSpPr>
          <p:nvPr/>
        </p:nvSpPr>
        <p:spPr bwMode="auto">
          <a:xfrm>
            <a:off x="2330451" y="6172200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Eremurus</a:t>
            </a:r>
            <a:endParaRPr lang="nl-NL" altLang="nl-NL" sz="400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303627"/>
      </p:ext>
    </p:extLst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2514600" y="1981200"/>
            <a:ext cx="5943600" cy="4114800"/>
          </a:xfrm>
        </p:spPr>
        <p:txBody>
          <a:bodyPr/>
          <a:lstStyle/>
          <a:p>
            <a:r>
              <a:rPr lang="nl-NL" altLang="nl-NL" sz="2800"/>
              <a:t>Wortels horizontaal uitspreiden 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7772400" cy="1143000"/>
          </a:xfrm>
          <a:noFill/>
          <a:ln/>
        </p:spPr>
        <p:txBody>
          <a:bodyPr/>
          <a:lstStyle/>
          <a:p>
            <a:pPr algn="l"/>
            <a:r>
              <a:rPr lang="nl-NL" altLang="nl-NL" sz="4000">
                <a:solidFill>
                  <a:schemeClr val="accent2"/>
                </a:solidFill>
              </a:rPr>
              <a:t>   bijzondere plantwijzen:</a:t>
            </a:r>
          </a:p>
        </p:txBody>
      </p:sp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2057401" y="6096000"/>
            <a:ext cx="1198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Chelone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5047" name="Text Box 7"/>
          <p:cNvSpPr txBox="1">
            <a:spLocks noChangeArrowheads="1"/>
          </p:cNvSpPr>
          <p:nvPr/>
        </p:nvSpPr>
        <p:spPr bwMode="auto">
          <a:xfrm>
            <a:off x="4267201" y="6096000"/>
            <a:ext cx="1065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Adonis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5048" name="Text Box 8"/>
          <p:cNvSpPr txBox="1">
            <a:spLocks noChangeArrowheads="1"/>
          </p:cNvSpPr>
          <p:nvPr/>
        </p:nvSpPr>
        <p:spPr bwMode="auto">
          <a:xfrm>
            <a:off x="6477001" y="6096000"/>
            <a:ext cx="1147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Paeonia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5049" name="Text Box 9"/>
          <p:cNvSpPr txBox="1">
            <a:spLocks noChangeArrowheads="1"/>
          </p:cNvSpPr>
          <p:nvPr/>
        </p:nvSpPr>
        <p:spPr bwMode="auto">
          <a:xfrm>
            <a:off x="8610600" y="6096000"/>
            <a:ext cx="1384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Artemisia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5055" name="Text Box 15"/>
          <p:cNvSpPr txBox="1">
            <a:spLocks noChangeArrowheads="1"/>
          </p:cNvSpPr>
          <p:nvPr/>
        </p:nvSpPr>
        <p:spPr bwMode="auto">
          <a:xfrm>
            <a:off x="2057401" y="6096000"/>
            <a:ext cx="1198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Chelone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5056" name="Text Box 16"/>
          <p:cNvSpPr txBox="1">
            <a:spLocks noChangeArrowheads="1"/>
          </p:cNvSpPr>
          <p:nvPr/>
        </p:nvSpPr>
        <p:spPr bwMode="auto">
          <a:xfrm>
            <a:off x="4267201" y="6096000"/>
            <a:ext cx="1065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Adonis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5057" name="Text Box 17"/>
          <p:cNvSpPr txBox="1">
            <a:spLocks noChangeArrowheads="1"/>
          </p:cNvSpPr>
          <p:nvPr/>
        </p:nvSpPr>
        <p:spPr bwMode="auto">
          <a:xfrm>
            <a:off x="6477001" y="6096000"/>
            <a:ext cx="1147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Paeonia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sp>
        <p:nvSpPr>
          <p:cNvPr id="215058" name="Text Box 18"/>
          <p:cNvSpPr txBox="1">
            <a:spLocks noChangeArrowheads="1"/>
          </p:cNvSpPr>
          <p:nvPr/>
        </p:nvSpPr>
        <p:spPr bwMode="auto">
          <a:xfrm>
            <a:off x="8610600" y="6096000"/>
            <a:ext cx="1384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altLang="nl-NL" sz="2400">
                <a:solidFill>
                  <a:srgbClr val="3333CC"/>
                </a:solidFill>
              </a:rPr>
              <a:t>Artemisia</a:t>
            </a:r>
            <a:endParaRPr lang="nl-NL" altLang="nl-NL" sz="4000">
              <a:solidFill>
                <a:srgbClr val="3333CC"/>
              </a:solidFill>
            </a:endParaRPr>
          </a:p>
        </p:txBody>
      </p:sp>
      <p:pic>
        <p:nvPicPr>
          <p:cNvPr id="215059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1" r="22438"/>
          <a:stretch>
            <a:fillRect/>
          </a:stretch>
        </p:blipFill>
        <p:spPr bwMode="auto">
          <a:xfrm>
            <a:off x="4038600" y="3048000"/>
            <a:ext cx="1874838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0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3" r="6250" b="8749"/>
          <a:stretch>
            <a:fillRect/>
          </a:stretch>
        </p:blipFill>
        <p:spPr bwMode="auto">
          <a:xfrm>
            <a:off x="6324601" y="3048000"/>
            <a:ext cx="1757363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1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8" r="21605" b="24792"/>
          <a:stretch>
            <a:fillRect/>
          </a:stretch>
        </p:blipFill>
        <p:spPr bwMode="auto">
          <a:xfrm>
            <a:off x="1905001" y="3048000"/>
            <a:ext cx="1793875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2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3048000"/>
            <a:ext cx="17399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918654"/>
      </p:ext>
    </p:extLst>
  </p:cSld>
  <p:clrMapOvr>
    <a:masterClrMapping/>
  </p:clrMapOvr>
  <p:transition>
    <p:split orient="vert"/>
  </p:transition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ardontwerp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4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altLang="nl-NL" sz="14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</Words>
  <Application>Microsoft Office PowerPoint</Application>
  <PresentationFormat>Breedbeeld</PresentationFormat>
  <Paragraphs>112</Paragraphs>
  <Slides>25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Kantoorthema</vt:lpstr>
      <vt:lpstr>Standaardontwerp</vt:lpstr>
      <vt:lpstr>Aanleg vaste planten</vt:lpstr>
      <vt:lpstr>3 De aanplant in de tuin</vt:lpstr>
      <vt:lpstr>Container     Volle grond</vt:lpstr>
      <vt:lpstr>moeilijk verplantbaar:</vt:lpstr>
      <vt:lpstr>moeilijk verplantbaar:</vt:lpstr>
      <vt:lpstr>PowerPoint-presentatie</vt:lpstr>
      <vt:lpstr>3 De aanplant in de tuin</vt:lpstr>
      <vt:lpstr>   bijzondere plantwijzen:</vt:lpstr>
      <vt:lpstr>   bijzondere plantwijzen:</vt:lpstr>
      <vt:lpstr>   bijzondere plantwijzen:</vt:lpstr>
      <vt:lpstr>   bijzondere plantwijzen:</vt:lpstr>
      <vt:lpstr>   bijzondere plantwijzen:</vt:lpstr>
      <vt:lpstr>   bijzondere plantwijzen:</vt:lpstr>
      <vt:lpstr>   planttijdstip:</vt:lpstr>
      <vt:lpstr>   enkele aanbevelingen:</vt:lpstr>
      <vt:lpstr>   enkele aanbevelingen:</vt:lpstr>
      <vt:lpstr>   enkele aanbevelingen:</vt:lpstr>
      <vt:lpstr>   De plantafstand is afhankelijk van:</vt:lpstr>
      <vt:lpstr>   De plantafstand is afhankelijk van:</vt:lpstr>
      <vt:lpstr>   De plantafstand is afhankelijk van:</vt:lpstr>
      <vt:lpstr>   De plantafstand is afhankelijk van:</vt:lpstr>
      <vt:lpstr>   De plantafstand is afhankelijk van:</vt:lpstr>
      <vt:lpstr>   De plantafstand is afhankelijk van:</vt:lpstr>
      <vt:lpstr>   De plantafstand is afhankelijk van:</vt:lpstr>
      <vt:lpstr>Algemene opmerking:  Kies het sortiment bij de bestaande groeiplaatsomstandigheden (grondsoort, lichtintentie, klimaat en ligging) en niet andersom!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Aanleg vaste planten</dc:title>
  <dc:creator>laptop</dc:creator>
  <cp:lastModifiedBy>laptop</cp:lastModifiedBy>
  <cp:revision>1</cp:revision>
  <dcterms:created xsi:type="dcterms:W3CDTF">2016-10-21T10:09:57Z</dcterms:created>
  <dcterms:modified xsi:type="dcterms:W3CDTF">2016-10-21T10:10:22Z</dcterms:modified>
</cp:coreProperties>
</file>