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39" d="100"/>
          <a:sy n="39" d="100"/>
        </p:scale>
        <p:origin x="-678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55FFB-7FC7-4B8B-9775-BEBB4B20864A}" type="datetimeFigureOut">
              <a:rPr lang="nl-NL" smtClean="0"/>
              <a:t>1-10-2015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CD8762-2163-4668-A69B-7D0AB367C91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942137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55FFB-7FC7-4B8B-9775-BEBB4B20864A}" type="datetimeFigureOut">
              <a:rPr lang="nl-NL" smtClean="0"/>
              <a:t>1-10-2015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CD8762-2163-4668-A69B-7D0AB367C91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776887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55FFB-7FC7-4B8B-9775-BEBB4B20864A}" type="datetimeFigureOut">
              <a:rPr lang="nl-NL" smtClean="0"/>
              <a:t>1-10-2015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CD8762-2163-4668-A69B-7D0AB367C91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122022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55FFB-7FC7-4B8B-9775-BEBB4B20864A}" type="datetimeFigureOut">
              <a:rPr lang="nl-NL" smtClean="0"/>
              <a:t>1-10-2015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CD8762-2163-4668-A69B-7D0AB367C91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93892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55FFB-7FC7-4B8B-9775-BEBB4B20864A}" type="datetimeFigureOut">
              <a:rPr lang="nl-NL" smtClean="0"/>
              <a:t>1-10-2015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CD8762-2163-4668-A69B-7D0AB367C91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84165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55FFB-7FC7-4B8B-9775-BEBB4B20864A}" type="datetimeFigureOut">
              <a:rPr lang="nl-NL" smtClean="0"/>
              <a:t>1-10-2015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CD8762-2163-4668-A69B-7D0AB367C91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174053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55FFB-7FC7-4B8B-9775-BEBB4B20864A}" type="datetimeFigureOut">
              <a:rPr lang="nl-NL" smtClean="0"/>
              <a:t>1-10-2015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CD8762-2163-4668-A69B-7D0AB367C91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106148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55FFB-7FC7-4B8B-9775-BEBB4B20864A}" type="datetimeFigureOut">
              <a:rPr lang="nl-NL" smtClean="0"/>
              <a:t>1-10-2015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CD8762-2163-4668-A69B-7D0AB367C91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355291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55FFB-7FC7-4B8B-9775-BEBB4B20864A}" type="datetimeFigureOut">
              <a:rPr lang="nl-NL" smtClean="0"/>
              <a:t>1-10-2015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CD8762-2163-4668-A69B-7D0AB367C91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291981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55FFB-7FC7-4B8B-9775-BEBB4B20864A}" type="datetimeFigureOut">
              <a:rPr lang="nl-NL" smtClean="0"/>
              <a:t>1-10-2015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CD8762-2163-4668-A69B-7D0AB367C91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316964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55FFB-7FC7-4B8B-9775-BEBB4B20864A}" type="datetimeFigureOut">
              <a:rPr lang="nl-NL" smtClean="0"/>
              <a:t>1-10-2015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CD8762-2163-4668-A69B-7D0AB367C91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07085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555FFB-7FC7-4B8B-9775-BEBB4B20864A}" type="datetimeFigureOut">
              <a:rPr lang="nl-NL" smtClean="0"/>
              <a:t>1-10-2015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CD8762-2163-4668-A69B-7D0AB367C91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701297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hyperlink" Target="http://www.google.nl/url?sa=i&amp;rct=j&amp;q=&amp;esrc=s&amp;frm=1&amp;source=images&amp;cd=&amp;cad=rja&amp;uact=8&amp;ved=0CAcQjRxqFQoTCOXI4rD5oMgCFcNEFAodMtoMjQ&amp;url=http://wildscapesllc.net/?page_id=167&amp;psig=AFQjCNHjhrAuCohH-nc2jXbpBHa_YM0RCQ&amp;ust=1443777743640459" TargetMode="Externa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hyperlink" Target="http://www.google.nl/url?sa=i&amp;rct=j&amp;q=&amp;esrc=s&amp;frm=1&amp;source=images&amp;cd=&amp;cad=rja&amp;uact=8&amp;ved=0CAcQjRxqFQoTCJH4paj0oMgCFQVSFAod9VYMOw&amp;url=http://www.goedkopesierbestrating.nl/Ardenner-split-Geel-p-18729.html&amp;bvm=bv.104226188,d.d24&amp;psig=AFQjCNFUp7MAGNJVV8-8vFpuOg2CUHHTFw&amp;ust=1443776372551996" TargetMode="Externa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hyperlink" Target="http://www.google.nl/url?sa=i&amp;rct=j&amp;q=&amp;esrc=s&amp;frm=1&amp;source=images&amp;cd=&amp;cad=rja&amp;uact=8&amp;ved=0CAcQjRxqFQoTCOy_3fn3oMgCFQmyFAodMe4FuA&amp;url=http://www.morssinkhof-sierbestrating.nl/producten/28/78/0/u-elementen.aspx&amp;bvm=bv.104226188,d.d24&amp;psig=AFQjCNGh3R0uRm-ZcENaalM9ERTKZckBlw&amp;ust=1443777351530144" TargetMode="Externa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hyperlink" Target="http://www.google.nl/url?sa=i&amp;rct=j&amp;q=&amp;esrc=s&amp;frm=1&amp;source=images&amp;cd=&amp;cad=rja&amp;uact=8&amp;ved=0CAcQjRxqFQoTCM_zn6_1oMgCFchVFAodZ2QMOw&amp;url=http://www.sierbestrating.nl/r_muurelementen_en_stapelmuren_beton_714_muurelement_snowdonia_beige_bn20_3431.html&amp;bvm=bv.104226188,d.d24&amp;psig=AFQjCNGOYF--4xP57QRFUeD4IdSK_vhREA&amp;ust=1443776600325312" TargetMode="Externa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hyperlink" Target="http://www.google.nl/url?sa=i&amp;rct=j&amp;q=&amp;esrc=s&amp;frm=1&amp;source=images&amp;cd=&amp;cad=rja&amp;uact=8&amp;ved=0CAcQjRxqFQoTCL-1kKD4oMgCFYNQFAodhp4MUQ&amp;url=http://www.fransdebruyn.nl/product/435/Schellevis-betonbiels-antraciet-geborsteld&amp;bvm=bv.104226188,d.d24&amp;psig=AFQjCNHubA7eYyaDaPYFqINfmG526SwoHQ&amp;ust=1443777443198871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Bestratingsstenen</a:t>
            </a:r>
            <a:endParaRPr lang="nl-NL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78202346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Grind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Formaat in cm: -</a:t>
            </a:r>
          </a:p>
          <a:p>
            <a:r>
              <a:rPr lang="nl-NL" dirty="0" smtClean="0"/>
              <a:t>Materiaal: Gemalen steen of rotsen</a:t>
            </a:r>
          </a:p>
          <a:p>
            <a:r>
              <a:rPr lang="nl-NL" dirty="0" smtClean="0"/>
              <a:t>Categorie: </a:t>
            </a:r>
            <a:r>
              <a:rPr lang="nl-NL" dirty="0" err="1" smtClean="0"/>
              <a:t>Halfverhardingen</a:t>
            </a:r>
            <a:endParaRPr lang="nl-NL" dirty="0" smtClean="0"/>
          </a:p>
          <a:p>
            <a:endParaRPr lang="nl-NL" dirty="0" smtClean="0"/>
          </a:p>
          <a:p>
            <a:endParaRPr lang="nl-NL" dirty="0"/>
          </a:p>
        </p:txBody>
      </p:sp>
      <p:pic>
        <p:nvPicPr>
          <p:cNvPr id="4" name="Afbeelding 3" descr="http://www.billybouw.nl/media/catalog/product/cache/1/image/9df78eab33525d08d6e5fb8d27136e95/0/4/043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3428999"/>
            <a:ext cx="3888432" cy="280831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47135928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Schelpen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Formaat in cm: -</a:t>
            </a:r>
          </a:p>
          <a:p>
            <a:r>
              <a:rPr lang="nl-NL" dirty="0" smtClean="0"/>
              <a:t>Materiaal: Schelpen</a:t>
            </a:r>
          </a:p>
          <a:p>
            <a:r>
              <a:rPr lang="nl-NL" dirty="0" smtClean="0"/>
              <a:t>Categorie: </a:t>
            </a:r>
            <a:r>
              <a:rPr lang="nl-NL" dirty="0" err="1" smtClean="0"/>
              <a:t>Halfverhardingen</a:t>
            </a:r>
            <a:endParaRPr lang="nl-NL" dirty="0" smtClean="0"/>
          </a:p>
          <a:p>
            <a:endParaRPr lang="nl-NL" dirty="0" smtClean="0"/>
          </a:p>
          <a:p>
            <a:endParaRPr lang="nl-NL" dirty="0"/>
          </a:p>
        </p:txBody>
      </p:sp>
      <p:pic>
        <p:nvPicPr>
          <p:cNvPr id="4" name="Afbeelding 3" descr="http://3.bp.blogspot.com/-bo_m1hAu1V8/UBhA8LLCwJI/AAAAAAAAAKU/xFoywhCBVBc/s1600/DSCF3742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3429000"/>
            <a:ext cx="3581400" cy="26860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65570849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Gebakken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Formaat in cm: 20 x 5 x 6</a:t>
            </a:r>
          </a:p>
          <a:p>
            <a:r>
              <a:rPr lang="nl-NL" dirty="0" smtClean="0"/>
              <a:t>Materiaal: klei</a:t>
            </a:r>
          </a:p>
          <a:p>
            <a:r>
              <a:rPr lang="nl-NL" dirty="0" smtClean="0"/>
              <a:t>Categorie: open verharding</a:t>
            </a:r>
          </a:p>
          <a:p>
            <a:endParaRPr lang="nl-NL" dirty="0" smtClean="0"/>
          </a:p>
          <a:p>
            <a:endParaRPr lang="nl-NL" dirty="0"/>
          </a:p>
        </p:txBody>
      </p:sp>
      <p:pic>
        <p:nvPicPr>
          <p:cNvPr id="4" name="Afbeelding 3" descr="http://www.tegelhandelbrouwer.nl/afbeeldingen/tegels/gebakken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3429000"/>
            <a:ext cx="3384376" cy="273630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0360599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Leisteen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Formaat in cm: 60x60x6</a:t>
            </a:r>
          </a:p>
          <a:p>
            <a:r>
              <a:rPr lang="nl-NL" dirty="0" smtClean="0"/>
              <a:t>Materiaal: Schalie, klei</a:t>
            </a:r>
          </a:p>
          <a:p>
            <a:r>
              <a:rPr lang="nl-NL" dirty="0" smtClean="0"/>
              <a:t>Categorie: open verharding</a:t>
            </a:r>
          </a:p>
          <a:p>
            <a:endParaRPr lang="nl-NL" dirty="0"/>
          </a:p>
        </p:txBody>
      </p:sp>
      <p:pic>
        <p:nvPicPr>
          <p:cNvPr id="4" name="Afbeelding 3" descr="http://www.vankemenadebest.nl/assets/products/1000765_60plus_wildverband_6cm_leisteen_grijs_antraciet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7224" y="3429000"/>
            <a:ext cx="3122687" cy="230425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3913447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Graniet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Formaat in cm: 60x30x10</a:t>
            </a:r>
          </a:p>
          <a:p>
            <a:r>
              <a:rPr lang="nl-NL" dirty="0" smtClean="0"/>
              <a:t>Materiaal: Kwarts, </a:t>
            </a:r>
            <a:r>
              <a:rPr lang="nl-NL" dirty="0" err="1" smtClean="0"/>
              <a:t>veldspaten</a:t>
            </a:r>
            <a:r>
              <a:rPr lang="nl-NL" dirty="0" smtClean="0"/>
              <a:t>, </a:t>
            </a:r>
            <a:r>
              <a:rPr lang="nl-NL" dirty="0" err="1" smtClean="0"/>
              <a:t>plagioklaas</a:t>
            </a:r>
            <a:endParaRPr lang="nl-NL" dirty="0" smtClean="0"/>
          </a:p>
          <a:p>
            <a:r>
              <a:rPr lang="nl-NL" dirty="0" smtClean="0"/>
              <a:t>Categorie: open verharding</a:t>
            </a:r>
          </a:p>
          <a:p>
            <a:endParaRPr lang="nl-NL" dirty="0"/>
          </a:p>
        </p:txBody>
      </p:sp>
      <p:pic>
        <p:nvPicPr>
          <p:cNvPr id="4" name="Afbeelding 3" descr="http://luxeoutdoor.nl/contents/media/fins-graniet-geborsteld-large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3428999"/>
            <a:ext cx="4104456" cy="252028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92163082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Keramische tegel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Formaat in cm: 600x600x20 mm</a:t>
            </a:r>
          </a:p>
          <a:p>
            <a:r>
              <a:rPr lang="nl-NL" dirty="0" smtClean="0"/>
              <a:t>Materiaal: glas, diamanten, implantaten</a:t>
            </a:r>
          </a:p>
          <a:p>
            <a:r>
              <a:rPr lang="nl-NL" dirty="0" smtClean="0"/>
              <a:t>Categorie: open verharding</a:t>
            </a:r>
          </a:p>
          <a:p>
            <a:endParaRPr lang="nl-NL" dirty="0"/>
          </a:p>
        </p:txBody>
      </p:sp>
      <p:pic>
        <p:nvPicPr>
          <p:cNvPr id="4" name="Afbeelding 3" descr="http://www.architectenweb.nl/Bin/Products/201206/143234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3428998"/>
            <a:ext cx="3096343" cy="302433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29323984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Bisschopsmuts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Formaat in cm: 30,7x10,21,7x5</a:t>
            </a:r>
          </a:p>
          <a:p>
            <a:r>
              <a:rPr lang="nl-NL" dirty="0" smtClean="0"/>
              <a:t>Materiaal: Klei</a:t>
            </a:r>
          </a:p>
          <a:p>
            <a:r>
              <a:rPr lang="nl-NL" dirty="0" smtClean="0"/>
              <a:t>Categorie: open verharding</a:t>
            </a:r>
          </a:p>
          <a:p>
            <a:endParaRPr lang="nl-NL" dirty="0"/>
          </a:p>
        </p:txBody>
      </p:sp>
      <p:pic>
        <p:nvPicPr>
          <p:cNvPr id="4" name="Afbeelding 3" descr="http://www.kouswijkjansen.nl/wp-content/uploads/BSM0108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3428999"/>
            <a:ext cx="2808312" cy="266429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73746049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Grastegel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materiaal: rubber, beton en kunststof.</a:t>
            </a:r>
          </a:p>
          <a:p>
            <a:r>
              <a:rPr lang="nl-NL" dirty="0" err="1" smtClean="0"/>
              <a:t>Afmetingingen</a:t>
            </a:r>
            <a:r>
              <a:rPr lang="nl-NL" dirty="0" smtClean="0"/>
              <a:t>: 60cm x 40cm x 10cm.</a:t>
            </a:r>
          </a:p>
          <a:p>
            <a:r>
              <a:rPr lang="nl-NL" dirty="0" smtClean="0"/>
              <a:t>Gewicht: 42,5 kg per stuk.</a:t>
            </a:r>
          </a:p>
          <a:p>
            <a:r>
              <a:rPr lang="nl-NL" dirty="0" smtClean="0"/>
              <a:t>Categorie: open verharding.</a:t>
            </a:r>
          </a:p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3608" y="4182733"/>
            <a:ext cx="3695317" cy="2590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257186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Opsluitband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Materiaal: beton.</a:t>
            </a:r>
          </a:p>
          <a:p>
            <a:r>
              <a:rPr lang="nl-NL" dirty="0" smtClean="0"/>
              <a:t>Afmetingen: van: 5cm x 15cm x 100cm tot: 30cm x 50cm x 100cm.</a:t>
            </a:r>
          </a:p>
          <a:p>
            <a:r>
              <a:rPr lang="nl-NL" dirty="0" smtClean="0"/>
              <a:t>Categorie: kantopsluiting </a:t>
            </a:r>
          </a:p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1560" y="4355443"/>
            <a:ext cx="6606006" cy="23081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325658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Palissade band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Materiaal: beton.</a:t>
            </a:r>
          </a:p>
          <a:p>
            <a:r>
              <a:rPr lang="nl-NL" dirty="0" smtClean="0"/>
              <a:t>Afmetingen: van 6cm x 20cm x 50cm tot: 6cm x 60cm x 50cm.</a:t>
            </a:r>
          </a:p>
          <a:p>
            <a:r>
              <a:rPr lang="nl-NL" dirty="0" err="1" smtClean="0"/>
              <a:t>Categ</a:t>
            </a:r>
            <a:endParaRPr lang="nl-NL" dirty="0" smtClean="0"/>
          </a:p>
          <a:p>
            <a:r>
              <a:rPr lang="nl-NL" dirty="0" err="1" smtClean="0"/>
              <a:t>orie</a:t>
            </a:r>
            <a:r>
              <a:rPr lang="nl-NL" dirty="0" smtClean="0"/>
              <a:t>: kantopsluiting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4048" y="3117729"/>
            <a:ext cx="3466944" cy="34669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6868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Waalformaat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Formaat in cm: 21 x10 x5</a:t>
            </a:r>
          </a:p>
          <a:p>
            <a:r>
              <a:rPr lang="nl-NL" dirty="0" smtClean="0"/>
              <a:t>Materiaal: klei</a:t>
            </a:r>
          </a:p>
          <a:p>
            <a:r>
              <a:rPr lang="nl-NL" dirty="0" smtClean="0"/>
              <a:t>Categorie: open verharding</a:t>
            </a:r>
          </a:p>
          <a:p>
            <a:endParaRPr lang="nl-NL" dirty="0"/>
          </a:p>
        </p:txBody>
      </p:sp>
      <p:pic>
        <p:nvPicPr>
          <p:cNvPr id="4" name="Afbeelding 3" descr="https://static.mijnwebwinkel.nl/winkel/bestratingsmarkt/full23733685_a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3673" y="3717032"/>
            <a:ext cx="3724275" cy="248094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04765756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 profiel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Materiaal: beton.</a:t>
            </a:r>
          </a:p>
          <a:p>
            <a:r>
              <a:rPr lang="nl-NL" dirty="0" smtClean="0"/>
              <a:t>Afmetingen: 20cm x 16,4cm x 8cm.</a:t>
            </a:r>
          </a:p>
          <a:p>
            <a:r>
              <a:rPr lang="nl-NL" dirty="0" smtClean="0"/>
              <a:t>Categorie: openverharding</a:t>
            </a:r>
          </a:p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19672" y="3384578"/>
            <a:ext cx="3705771" cy="31684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284609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Tufsteen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Materiaal: turf.</a:t>
            </a:r>
          </a:p>
          <a:p>
            <a:r>
              <a:rPr lang="nl-NL" dirty="0" smtClean="0"/>
              <a:t>Afmetingen: 37cm x 20cm x 11cm.</a:t>
            </a:r>
          </a:p>
          <a:p>
            <a:r>
              <a:rPr lang="nl-NL" dirty="0" smtClean="0"/>
              <a:t>Categorie: openverharding.</a:t>
            </a:r>
          </a:p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9592" y="3442955"/>
            <a:ext cx="4839564" cy="32535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454762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Flagstone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Formaat in cm: Geen afmetingen</a:t>
            </a:r>
          </a:p>
          <a:p>
            <a:r>
              <a:rPr lang="nl-NL" dirty="0" smtClean="0"/>
              <a:t>Materiaal: Natuurstenen</a:t>
            </a:r>
          </a:p>
          <a:p>
            <a:r>
              <a:rPr lang="nl-NL" dirty="0" smtClean="0"/>
              <a:t>Categorie: Open verhardingen</a:t>
            </a:r>
          </a:p>
          <a:p>
            <a:endParaRPr lang="nl-NL" dirty="0" smtClean="0"/>
          </a:p>
          <a:p>
            <a:endParaRPr lang="nl-NL" dirty="0"/>
          </a:p>
        </p:txBody>
      </p:sp>
      <p:pic>
        <p:nvPicPr>
          <p:cNvPr id="4" name="Afbeelding 3" descr="http://wildscapesllc.net/wp-content/uploads/2010/02/Wildscapes-Website-Pictures-201.jpg">
            <a:hlinkClick r:id="rId2"/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3429000"/>
            <a:ext cx="4104456" cy="280831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9310926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Split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Formaat in cm: 8-16 mm(verschillende metingen</a:t>
            </a:r>
          </a:p>
          <a:p>
            <a:r>
              <a:rPr lang="nl-NL" dirty="0" smtClean="0"/>
              <a:t>Materiaal: Delen van rotsen en stukken steen te breken</a:t>
            </a:r>
          </a:p>
          <a:p>
            <a:r>
              <a:rPr lang="nl-NL" dirty="0" smtClean="0"/>
              <a:t>Categorie: Half verharding</a:t>
            </a:r>
          </a:p>
          <a:p>
            <a:endParaRPr lang="nl-NL" dirty="0" smtClean="0"/>
          </a:p>
          <a:p>
            <a:endParaRPr lang="nl-NL" dirty="0"/>
          </a:p>
        </p:txBody>
      </p:sp>
      <p:pic>
        <p:nvPicPr>
          <p:cNvPr id="4" name="Afbeelding 3" descr="http://www.goedkopesierbestrating.nl/images/magictoolbox_cache/Excluton%20Sierbestrating-Ardenner%20split-Geel-siersplit-6000071-xl2_t_358.jpg">
            <a:hlinkClick r:id="rId2"/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4409323"/>
            <a:ext cx="5184576" cy="189547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58185470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U element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Formaat in cm: 50x40x40</a:t>
            </a:r>
          </a:p>
          <a:p>
            <a:r>
              <a:rPr lang="nl-NL" dirty="0" smtClean="0"/>
              <a:t>Materiaal: Beton</a:t>
            </a:r>
          </a:p>
          <a:p>
            <a:r>
              <a:rPr lang="nl-NL" dirty="0" smtClean="0"/>
              <a:t>Categorie: gesloten verhardingen</a:t>
            </a:r>
          </a:p>
          <a:p>
            <a:endParaRPr lang="nl-NL" dirty="0" smtClean="0"/>
          </a:p>
          <a:p>
            <a:endParaRPr lang="nl-NL" dirty="0"/>
          </a:p>
        </p:txBody>
      </p:sp>
      <p:pic>
        <p:nvPicPr>
          <p:cNvPr id="4" name="Afbeelding 3" descr="http://www.morssinkhof-groep.nl/Images1/SubCategorieHeader/U-element002.jpg">
            <a:hlinkClick r:id="rId2"/>
          </p:cNvPr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833" t="744" r="33037"/>
          <a:stretch/>
        </p:blipFill>
        <p:spPr bwMode="auto">
          <a:xfrm>
            <a:off x="827584" y="3645024"/>
            <a:ext cx="3096344" cy="273630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48676393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Muur element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Formaat in cm: 30x12x12</a:t>
            </a:r>
          </a:p>
          <a:p>
            <a:r>
              <a:rPr lang="nl-NL" dirty="0" smtClean="0"/>
              <a:t>Materiaal: Beton, duurzaam kunststof</a:t>
            </a:r>
          </a:p>
          <a:p>
            <a:r>
              <a:rPr lang="nl-NL" dirty="0" smtClean="0"/>
              <a:t>Categorie: Open verhardingen</a:t>
            </a:r>
          </a:p>
          <a:p>
            <a:endParaRPr lang="nl-NL" dirty="0" smtClean="0"/>
          </a:p>
          <a:p>
            <a:endParaRPr lang="nl-NL" dirty="0"/>
          </a:p>
        </p:txBody>
      </p:sp>
      <p:pic>
        <p:nvPicPr>
          <p:cNvPr id="4" name="Afbeelding 3" descr="http://www.sierbestrating.nl/data/media/714/kijlstra_snowdonia_beige.jpg">
            <a:hlinkClick r:id="rId2"/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3501008"/>
            <a:ext cx="3357706" cy="252028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04117811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Betonbiels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Formaat in cm: 120x20x12</a:t>
            </a:r>
          </a:p>
          <a:p>
            <a:r>
              <a:rPr lang="nl-NL" dirty="0" smtClean="0"/>
              <a:t>Materiaal: Beton</a:t>
            </a:r>
          </a:p>
          <a:p>
            <a:r>
              <a:rPr lang="nl-NL" dirty="0" smtClean="0"/>
              <a:t>Categorie: Gesloten verhardingen</a:t>
            </a:r>
          </a:p>
          <a:p>
            <a:endParaRPr lang="nl-NL" dirty="0" smtClean="0"/>
          </a:p>
          <a:p>
            <a:endParaRPr lang="nl-NL" dirty="0"/>
          </a:p>
        </p:txBody>
      </p:sp>
      <p:pic>
        <p:nvPicPr>
          <p:cNvPr id="4" name="Afbeelding 3" descr="http://www.fransdebruyn.nl/home/sys/producten/435_Schellevis%20betonbiels%20antraciet%20geborsteld.jpg">
            <a:hlinkClick r:id="rId2"/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3429000"/>
            <a:ext cx="3888432" cy="259228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9191934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1143000"/>
          </a:xfrm>
        </p:spPr>
        <p:txBody>
          <a:bodyPr/>
          <a:lstStyle/>
          <a:p>
            <a:r>
              <a:rPr lang="nl-NL" dirty="0" smtClean="0"/>
              <a:t>Rijnformaat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Formaat in cm: 18 x 8,7x 4,1</a:t>
            </a:r>
          </a:p>
          <a:p>
            <a:r>
              <a:rPr lang="nl-NL" dirty="0" smtClean="0"/>
              <a:t>Materiaal: Klei</a:t>
            </a:r>
          </a:p>
          <a:p>
            <a:r>
              <a:rPr lang="nl-NL" dirty="0" smtClean="0"/>
              <a:t>Categorie: open verharding</a:t>
            </a:r>
          </a:p>
          <a:p>
            <a:endParaRPr lang="nl-NL" dirty="0"/>
          </a:p>
        </p:txBody>
      </p:sp>
      <p:pic>
        <p:nvPicPr>
          <p:cNvPr id="4" name="Afbeelding 3" descr="https://encrypted-tbn0.gstatic.com/images?q=tbn:ANd9GcSMv_ZbwFUND2Tfe8by3s8Ip8DQOahxU7Fo-5UO9w_1aSe-Vjwu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3429000"/>
            <a:ext cx="5184576" cy="295232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9531923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Dikformaat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Formaat in cm: 20 x 7 x 6</a:t>
            </a:r>
          </a:p>
          <a:p>
            <a:r>
              <a:rPr lang="nl-NL" dirty="0" smtClean="0"/>
              <a:t>Materiaal: Leem</a:t>
            </a:r>
          </a:p>
          <a:p>
            <a:r>
              <a:rPr lang="nl-NL" dirty="0" smtClean="0"/>
              <a:t>Categorie: open verhardingen</a:t>
            </a:r>
          </a:p>
          <a:p>
            <a:endParaRPr lang="nl-NL" dirty="0"/>
          </a:p>
        </p:txBody>
      </p:sp>
      <p:pic>
        <p:nvPicPr>
          <p:cNvPr id="4" name="Afbeelding 3" descr="http://bylandt.com/images/SEO/Dikformaat/dikformaat-vormbak-straatbakstenen-bylandt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428999"/>
            <a:ext cx="6516216" cy="302433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6894089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BKK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Formaat in cm: 7 x 21 x 10,5</a:t>
            </a:r>
          </a:p>
          <a:p>
            <a:r>
              <a:rPr lang="nl-NL" dirty="0" smtClean="0"/>
              <a:t>Materiaal: beton</a:t>
            </a:r>
          </a:p>
          <a:p>
            <a:r>
              <a:rPr lang="nl-NL" dirty="0" smtClean="0"/>
              <a:t>Categorie: open verharding</a:t>
            </a:r>
          </a:p>
          <a:p>
            <a:endParaRPr lang="nl-NL" dirty="0"/>
          </a:p>
        </p:txBody>
      </p:sp>
      <p:pic>
        <p:nvPicPr>
          <p:cNvPr id="4" name="Afbeelding 3" descr="http://www.stenenentegels.nl/Files/5/18000/18457/ProductPhotos/MaxContent/39956515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3436871"/>
            <a:ext cx="3744416" cy="301646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8534909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Stoeptegel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Formaat in cm: 30 x 30 x 5</a:t>
            </a:r>
          </a:p>
          <a:p>
            <a:r>
              <a:rPr lang="nl-NL" dirty="0" smtClean="0"/>
              <a:t>Materiaal: Beton</a:t>
            </a:r>
          </a:p>
          <a:p>
            <a:r>
              <a:rPr lang="nl-NL" dirty="0" smtClean="0"/>
              <a:t>Categorie: open verharding</a:t>
            </a:r>
          </a:p>
          <a:p>
            <a:endParaRPr lang="nl-NL" dirty="0"/>
          </a:p>
        </p:txBody>
      </p:sp>
      <p:pic>
        <p:nvPicPr>
          <p:cNvPr id="4" name="Afbeelding 3" descr="http://www.speciaal-printen.nl/image/cache/data/STO/StoZelOnt/ZelOnt/3d/ZelfOntwerpen_blanco_3d-700x500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7237" y="3461586"/>
            <a:ext cx="3886771" cy="291974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0424421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Grindtegel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Formaat in cm: 40x60</a:t>
            </a:r>
          </a:p>
          <a:p>
            <a:r>
              <a:rPr lang="nl-NL" dirty="0" smtClean="0"/>
              <a:t>Materiaal: Grind en beton</a:t>
            </a:r>
          </a:p>
          <a:p>
            <a:r>
              <a:rPr lang="nl-NL" dirty="0" smtClean="0"/>
              <a:t>Categorie: Open verharding</a:t>
            </a:r>
          </a:p>
          <a:p>
            <a:endParaRPr lang="nl-NL" dirty="0"/>
          </a:p>
        </p:txBody>
      </p:sp>
      <p:pic>
        <p:nvPicPr>
          <p:cNvPr id="4" name="Afbeelding 3" descr="http://www.wilsierbestrating.nl/images/products/341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3429000"/>
            <a:ext cx="3240360" cy="3429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06766318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Cobbled</a:t>
            </a:r>
            <a:r>
              <a:rPr lang="nl-NL" dirty="0" smtClean="0"/>
              <a:t> </a:t>
            </a:r>
            <a:r>
              <a:rPr lang="nl-NL" dirty="0" err="1" smtClean="0"/>
              <a:t>stone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Formaat in cm: 10x5x10,5x7</a:t>
            </a:r>
          </a:p>
          <a:p>
            <a:r>
              <a:rPr lang="nl-NL" dirty="0" smtClean="0"/>
              <a:t>Materiaal: Getrommelde stenen</a:t>
            </a:r>
          </a:p>
          <a:p>
            <a:r>
              <a:rPr lang="nl-NL" dirty="0" smtClean="0"/>
              <a:t>Categorie: Open verhardingen</a:t>
            </a:r>
          </a:p>
          <a:p>
            <a:endParaRPr lang="nl-NL" dirty="0"/>
          </a:p>
        </p:txBody>
      </p:sp>
      <p:pic>
        <p:nvPicPr>
          <p:cNvPr id="4" name="Afbeelding 3" descr="http://1.bp.blogspot.com/_C2kmwr_na88/TKZ6y-3FhXI/AAAAAAAAAKk/pdGd2eoBB-0/s1600/Cobblestones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1800" y="3416424"/>
            <a:ext cx="4140200" cy="31051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09901290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Asfalt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Formaat in cm: -</a:t>
            </a:r>
          </a:p>
          <a:p>
            <a:r>
              <a:rPr lang="nl-NL" dirty="0" smtClean="0"/>
              <a:t>Materiaal: Mengsel steenslag, zand, bitumen</a:t>
            </a:r>
          </a:p>
          <a:p>
            <a:r>
              <a:rPr lang="nl-NL" dirty="0" smtClean="0"/>
              <a:t>Categorie: Gesloten verhardingen</a:t>
            </a:r>
          </a:p>
          <a:p>
            <a:endParaRPr lang="nl-NL" dirty="0" smtClean="0"/>
          </a:p>
          <a:p>
            <a:endParaRPr lang="nl-NL" dirty="0"/>
          </a:p>
        </p:txBody>
      </p:sp>
      <p:pic>
        <p:nvPicPr>
          <p:cNvPr id="4" name="Afbeelding 3" descr="http://www.ouderenjournaal.nl/wp-content/uploads/2014/12/asfalt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3429000"/>
            <a:ext cx="4104456" cy="280831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34976547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51</TotalTime>
  <Words>433</Words>
  <Application>Microsoft Office PowerPoint</Application>
  <PresentationFormat>Diavoorstelling (4:3)</PresentationFormat>
  <Paragraphs>103</Paragraphs>
  <Slides>26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26</vt:i4>
      </vt:variant>
    </vt:vector>
  </HeadingPairs>
  <TitlesOfParts>
    <vt:vector size="27" baseType="lpstr">
      <vt:lpstr>Kantoorthema</vt:lpstr>
      <vt:lpstr>Bestratingsstenen</vt:lpstr>
      <vt:lpstr>Waalformaat</vt:lpstr>
      <vt:lpstr>Rijnformaat</vt:lpstr>
      <vt:lpstr>Dikformaat</vt:lpstr>
      <vt:lpstr>BKK</vt:lpstr>
      <vt:lpstr>Stoeptegel</vt:lpstr>
      <vt:lpstr>Grindtegel</vt:lpstr>
      <vt:lpstr>Cobbled stone</vt:lpstr>
      <vt:lpstr>Asfalt</vt:lpstr>
      <vt:lpstr>Grind</vt:lpstr>
      <vt:lpstr>Schelpen</vt:lpstr>
      <vt:lpstr>Gebakken</vt:lpstr>
      <vt:lpstr>Leisteen</vt:lpstr>
      <vt:lpstr>Graniet</vt:lpstr>
      <vt:lpstr>Keramische tegel</vt:lpstr>
      <vt:lpstr>Bisschopsmuts</vt:lpstr>
      <vt:lpstr>Grastegel</vt:lpstr>
      <vt:lpstr>Opsluitband</vt:lpstr>
      <vt:lpstr>Palissade band</vt:lpstr>
      <vt:lpstr>H profiel</vt:lpstr>
      <vt:lpstr>Tufsteen</vt:lpstr>
      <vt:lpstr>Flagstone</vt:lpstr>
      <vt:lpstr>Split</vt:lpstr>
      <vt:lpstr>U element</vt:lpstr>
      <vt:lpstr>Muur element</vt:lpstr>
      <vt:lpstr>Betonbiels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Bestratingsstenen</dc:title>
  <dc:creator>Gebruiker</dc:creator>
  <cp:lastModifiedBy>Gebruiker</cp:lastModifiedBy>
  <cp:revision>10</cp:revision>
  <dcterms:created xsi:type="dcterms:W3CDTF">2015-10-01T08:56:15Z</dcterms:created>
  <dcterms:modified xsi:type="dcterms:W3CDTF">2015-10-01T09:47:24Z</dcterms:modified>
</cp:coreProperties>
</file>