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583" r:id="rId3"/>
    <p:sldId id="586" r:id="rId4"/>
    <p:sldId id="588" r:id="rId5"/>
    <p:sldId id="591" r:id="rId6"/>
    <p:sldId id="587" r:id="rId7"/>
    <p:sldId id="589" r:id="rId8"/>
    <p:sldId id="590"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26" autoAdjust="0"/>
    <p:restoredTop sz="94660"/>
  </p:normalViewPr>
  <p:slideViewPr>
    <p:cSldViewPr snapToGrid="0">
      <p:cViewPr varScale="1">
        <p:scale>
          <a:sx n="80" d="100"/>
          <a:sy n="80" d="100"/>
        </p:scale>
        <p:origin x="384" y="78"/>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rot="10800000">
              <a:off x="0" y="0"/>
              <a:ext cx="842596" cy="5666154"/>
            </a:xfrm>
            <a:prstGeom prst="triangle">
              <a:avLst>
                <a:gd name="adj" fmla="val 10000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lumMod val="75000"/>
                  </a:schemeClr>
                </a:solidFill>
              </a:defRPr>
            </a:lvl1pPr>
          </a:lstStyle>
          <a:p>
            <a:r>
              <a:rPr lang="nl-NL" smtClean="0"/>
              <a:t>Klik om de stijl te bewerken</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nl-NL" smtClean="0"/>
              <a:t>Klik om de stijl te bewerken</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modelstijlen te bewerken</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nl-NL" smtClean="0"/>
              <a:t>Klik om de stijl te bewerken</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42A54C80-263E-416B-A8E0-580EDEADCBDC}" type="datetimeFigureOut">
              <a:rPr lang="en-US" dirty="0"/>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nl-NL" smtClean="0"/>
              <a:t>Klik om de stijl te bewerken</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42A54C80-263E-416B-A8E0-580EDEADCBDC}" type="datetimeFigureOut">
              <a:rPr lang="en-US" dirty="0"/>
              <a:t>6/5/2018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Klik om de stijl te bewerken</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nl-NL" smtClean="0"/>
              <a:t>Klik om de stijl te bewerken</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42A54C80-263E-416B-A8E0-580EDEADCBDC}" type="datetimeFigureOut">
              <a:rPr lang="en-US" dirty="0"/>
              <a:t>6/5/2018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nl-NL" smtClean="0"/>
              <a:t>Klik om de stijl te bewerken</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Klik op het pictogram als u een afbeelding wilt toevoegen</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6/5/2018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29" name="Group 28"/>
          <p:cNvGrpSpPr/>
          <p:nvPr/>
        </p:nvGrpSpPr>
        <p:grpSpPr>
          <a:xfrm>
            <a:off x="0" y="-8467"/>
            <a:ext cx="12192000" cy="6866467"/>
            <a:chOff x="0" y="-8467"/>
            <a:chExt cx="12192000" cy="6866467"/>
          </a:xfrm>
        </p:grpSpPr>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lumMod val="50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50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0" y="4013200"/>
              <a:ext cx="448733" cy="2844800"/>
            </a:xfrm>
            <a:prstGeom prst="triangle">
              <a:avLst>
                <a:gd name="adj" fmla="val 0"/>
              </a:avLst>
            </a:prstGeom>
            <a:solidFill>
              <a:schemeClr val="accent1">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6/5/2018</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lumMod val="75000"/>
                  </a:schemeClr>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txStyles>
    <p:titleStyle>
      <a:lvl1pPr algn="l" defTabSz="457200" rtl="0" eaLnBrk="1" latinLnBrk="0" hangingPunct="1">
        <a:spcBef>
          <a:spcPct val="0"/>
        </a:spcBef>
        <a:buNone/>
        <a:defRPr sz="3600" kern="1200">
          <a:solidFill>
            <a:schemeClr val="accent1">
              <a:lumMod val="7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lumMod val="75000"/>
          </a:schemeClr>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lumMod val="75000"/>
          </a:schemeClr>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lumMod val="75000"/>
          </a:schemeClr>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smtClean="0"/>
              <a:t>Welkom Havo/vwo 3.</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84661099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vandaag:</a:t>
            </a:r>
            <a:endParaRPr lang="nl-NL" dirty="0"/>
          </a:p>
        </p:txBody>
      </p:sp>
      <p:sp>
        <p:nvSpPr>
          <p:cNvPr id="3" name="Tijdelijke aanduiding voor inhoud 2"/>
          <p:cNvSpPr>
            <a:spLocks noGrp="1"/>
          </p:cNvSpPr>
          <p:nvPr>
            <p:ph idx="1"/>
          </p:nvPr>
        </p:nvSpPr>
        <p:spPr/>
        <p:txBody>
          <a:bodyPr>
            <a:normAutofit/>
          </a:bodyPr>
          <a:lstStyle/>
          <a:p>
            <a:r>
              <a:rPr lang="nl-NL" sz="2500" dirty="0" smtClean="0"/>
              <a:t>Het allllllllllllllllllllllllllllllllllllllllllllllllllllllllllllllllllllllllllllllllllllllllllllllllllllllllllllllllllllllller laatste stukje theorie van dit jaar! 2 </a:t>
            </a:r>
            <a:r>
              <a:rPr lang="nl-NL" sz="2500" dirty="0" smtClean="0"/>
              <a:t>paragrafen, 20 minuten voor het lezen/maken/nakijken per paragraaf.</a:t>
            </a:r>
          </a:p>
          <a:p>
            <a:r>
              <a:rPr lang="nl-NL" sz="2500" dirty="0" smtClean="0"/>
              <a:t>Als we het afkrijgen deze les is er geen huiswerk.</a:t>
            </a:r>
          </a:p>
        </p:txBody>
      </p:sp>
    </p:spTree>
    <p:extLst>
      <p:ext uri="{BB962C8B-B14F-4D97-AF65-F5344CB8AC3E}">
        <p14:creationId xmlns:p14="http://schemas.microsoft.com/office/powerpoint/2010/main" val="182367532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 y="120316"/>
            <a:ext cx="9432757" cy="1810084"/>
          </a:xfrm>
        </p:spPr>
        <p:txBody>
          <a:bodyPr/>
          <a:lstStyle/>
          <a:p>
            <a:r>
              <a:rPr lang="nl-NL" dirty="0" smtClean="0"/>
              <a:t>Lees en maak </a:t>
            </a:r>
            <a:r>
              <a:rPr lang="nl-NL" dirty="0" smtClean="0"/>
              <a:t>de paragraaf product en prijs.</a:t>
            </a:r>
            <a:endParaRPr lang="nl-NL" dirty="0"/>
          </a:p>
        </p:txBody>
      </p:sp>
      <p:sp>
        <p:nvSpPr>
          <p:cNvPr id="3" name="Tijdelijke aanduiding voor inhoud 2"/>
          <p:cNvSpPr>
            <a:spLocks noGrp="1"/>
          </p:cNvSpPr>
          <p:nvPr>
            <p:ph idx="1"/>
          </p:nvPr>
        </p:nvSpPr>
        <p:spPr>
          <a:xfrm>
            <a:off x="218933" y="1315340"/>
            <a:ext cx="7340958" cy="5443435"/>
          </a:xfrm>
        </p:spPr>
        <p:txBody>
          <a:bodyPr>
            <a:normAutofit/>
          </a:bodyPr>
          <a:lstStyle/>
          <a:p>
            <a:pPr marL="0" indent="0">
              <a:buNone/>
            </a:pPr>
            <a:endParaRPr lang="nl-NL" sz="2500" dirty="0" smtClean="0"/>
          </a:p>
          <a:p>
            <a:pPr marL="0" indent="0">
              <a:buNone/>
            </a:pPr>
            <a:endParaRPr lang="nl-NL" sz="2500" dirty="0"/>
          </a:p>
          <a:p>
            <a:pPr marL="0" indent="0">
              <a:buNone/>
            </a:pPr>
            <a:r>
              <a:rPr lang="nl-NL" sz="2500" dirty="0" smtClean="0"/>
              <a:t>15 minuten de tijd voor het lezen en maken doelgroep en marktonderzoek</a:t>
            </a:r>
          </a:p>
          <a:p>
            <a:pPr marL="0" indent="0">
              <a:buNone/>
            </a:pPr>
            <a:r>
              <a:rPr lang="nl-NL" sz="2500" dirty="0" smtClean="0"/>
              <a:t>Klaar</a:t>
            </a:r>
            <a:r>
              <a:rPr lang="nl-NL" sz="2500" dirty="0" smtClean="0"/>
              <a:t>? Start met een ander vak, schrijf een samenvatting voor deze paragraven, typische leer paragrafen waar leervragen over gesteld gaan worden.</a:t>
            </a:r>
          </a:p>
        </p:txBody>
      </p:sp>
      <p:sp>
        <p:nvSpPr>
          <p:cNvPr id="4" name="Ovaal 3"/>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559899" y="262729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559899" y="262729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559899" y="262729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7559899" y="266020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7559898" y="264374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6" name="Ovaal 15"/>
          <p:cNvSpPr/>
          <p:nvPr/>
        </p:nvSpPr>
        <p:spPr>
          <a:xfrm>
            <a:off x="7559897"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13</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7" name="Ovaal 16"/>
          <p:cNvSpPr/>
          <p:nvPr/>
        </p:nvSpPr>
        <p:spPr>
          <a:xfrm>
            <a:off x="7559895" y="266019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14</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8" name="Ovaal 17"/>
          <p:cNvSpPr/>
          <p:nvPr/>
        </p:nvSpPr>
        <p:spPr>
          <a:xfrm>
            <a:off x="7559891" y="26601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15</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9" name="Ovaal 18"/>
          <p:cNvSpPr/>
          <p:nvPr/>
        </p:nvSpPr>
        <p:spPr>
          <a:xfrm>
            <a:off x="7559891" y="269307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16</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0" name="Ovaal 19"/>
          <p:cNvSpPr/>
          <p:nvPr/>
        </p:nvSpPr>
        <p:spPr>
          <a:xfrm>
            <a:off x="7559890" y="267661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17</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1" name="Ovaal 20"/>
          <p:cNvSpPr/>
          <p:nvPr/>
        </p:nvSpPr>
        <p:spPr>
          <a:xfrm>
            <a:off x="7559882" y="266839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18</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2" name="Ovaal 21"/>
          <p:cNvSpPr/>
          <p:nvPr/>
        </p:nvSpPr>
        <p:spPr>
          <a:xfrm>
            <a:off x="7559882" y="270126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19</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3" name="Ovaal 22"/>
          <p:cNvSpPr/>
          <p:nvPr/>
        </p:nvSpPr>
        <p:spPr>
          <a:xfrm>
            <a:off x="7559882" y="2668371"/>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20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31083275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par>
                          <p:cTn id="52" fill="hold">
                            <p:stCondLst>
                              <p:cond delay="708000"/>
                            </p:stCondLst>
                            <p:childTnLst>
                              <p:par>
                                <p:cTn id="53" presetID="21" presetClass="entr" presetSubtype="1" fill="hold" grpId="0" nodeType="afterEffect">
                                  <p:stCondLst>
                                    <p:cond delay="0"/>
                                  </p:stCondLst>
                                  <p:childTnLst>
                                    <p:set>
                                      <p:cBhvr>
                                        <p:cTn id="54" dur="1" fill="hold">
                                          <p:stCondLst>
                                            <p:cond delay="0"/>
                                          </p:stCondLst>
                                        </p:cTn>
                                        <p:tgtEl>
                                          <p:spTgt spid="16"/>
                                        </p:tgtEl>
                                        <p:attrNameLst>
                                          <p:attrName>style.visibility</p:attrName>
                                        </p:attrNameLst>
                                      </p:cBhvr>
                                      <p:to>
                                        <p:strVal val="visible"/>
                                      </p:to>
                                    </p:set>
                                    <p:animEffect transition="in" filter="wheel(1)">
                                      <p:cBhvr>
                                        <p:cTn id="55" dur="59000"/>
                                        <p:tgtEl>
                                          <p:spTgt spid="16"/>
                                        </p:tgtEl>
                                      </p:cBhvr>
                                    </p:animEffect>
                                  </p:childTnLst>
                                </p:cTn>
                              </p:par>
                            </p:childTnLst>
                          </p:cTn>
                        </p:par>
                        <p:par>
                          <p:cTn id="56" fill="hold">
                            <p:stCondLst>
                              <p:cond delay="767000"/>
                            </p:stCondLst>
                            <p:childTnLst>
                              <p:par>
                                <p:cTn id="57" presetID="21" presetClass="entr" presetSubtype="1" fill="hold" grpId="0" nodeType="afterEffect">
                                  <p:stCondLst>
                                    <p:cond delay="0"/>
                                  </p:stCondLst>
                                  <p:childTnLst>
                                    <p:set>
                                      <p:cBhvr>
                                        <p:cTn id="58" dur="1" fill="hold">
                                          <p:stCondLst>
                                            <p:cond delay="0"/>
                                          </p:stCondLst>
                                        </p:cTn>
                                        <p:tgtEl>
                                          <p:spTgt spid="17"/>
                                        </p:tgtEl>
                                        <p:attrNameLst>
                                          <p:attrName>style.visibility</p:attrName>
                                        </p:attrNameLst>
                                      </p:cBhvr>
                                      <p:to>
                                        <p:strVal val="visible"/>
                                      </p:to>
                                    </p:set>
                                    <p:animEffect transition="in" filter="wheel(1)">
                                      <p:cBhvr>
                                        <p:cTn id="59" dur="59000"/>
                                        <p:tgtEl>
                                          <p:spTgt spid="17"/>
                                        </p:tgtEl>
                                      </p:cBhvr>
                                    </p:animEffect>
                                  </p:childTnLst>
                                </p:cTn>
                              </p:par>
                            </p:childTnLst>
                          </p:cTn>
                        </p:par>
                        <p:par>
                          <p:cTn id="60" fill="hold">
                            <p:stCondLst>
                              <p:cond delay="826000"/>
                            </p:stCondLst>
                            <p:childTnLst>
                              <p:par>
                                <p:cTn id="61" presetID="21" presetClass="entr" presetSubtype="1" fill="hold" grpId="0" nodeType="afterEffect">
                                  <p:stCondLst>
                                    <p:cond delay="0"/>
                                  </p:stCondLst>
                                  <p:childTnLst>
                                    <p:set>
                                      <p:cBhvr>
                                        <p:cTn id="62" dur="1" fill="hold">
                                          <p:stCondLst>
                                            <p:cond delay="0"/>
                                          </p:stCondLst>
                                        </p:cTn>
                                        <p:tgtEl>
                                          <p:spTgt spid="18"/>
                                        </p:tgtEl>
                                        <p:attrNameLst>
                                          <p:attrName>style.visibility</p:attrName>
                                        </p:attrNameLst>
                                      </p:cBhvr>
                                      <p:to>
                                        <p:strVal val="visible"/>
                                      </p:to>
                                    </p:set>
                                    <p:animEffect transition="in" filter="wheel(1)">
                                      <p:cBhvr>
                                        <p:cTn id="63" dur="59000"/>
                                        <p:tgtEl>
                                          <p:spTgt spid="18"/>
                                        </p:tgtEl>
                                      </p:cBhvr>
                                    </p:animEffect>
                                  </p:childTnLst>
                                </p:cTn>
                              </p:par>
                            </p:childTnLst>
                          </p:cTn>
                        </p:par>
                        <p:par>
                          <p:cTn id="64" fill="hold">
                            <p:stCondLst>
                              <p:cond delay="885000"/>
                            </p:stCondLst>
                            <p:childTnLst>
                              <p:par>
                                <p:cTn id="65" presetID="21" presetClass="entr" presetSubtype="1" fill="hold" grpId="0" nodeType="afterEffect">
                                  <p:stCondLst>
                                    <p:cond delay="0"/>
                                  </p:stCondLst>
                                  <p:childTnLst>
                                    <p:set>
                                      <p:cBhvr>
                                        <p:cTn id="66" dur="1" fill="hold">
                                          <p:stCondLst>
                                            <p:cond delay="0"/>
                                          </p:stCondLst>
                                        </p:cTn>
                                        <p:tgtEl>
                                          <p:spTgt spid="19"/>
                                        </p:tgtEl>
                                        <p:attrNameLst>
                                          <p:attrName>style.visibility</p:attrName>
                                        </p:attrNameLst>
                                      </p:cBhvr>
                                      <p:to>
                                        <p:strVal val="visible"/>
                                      </p:to>
                                    </p:set>
                                    <p:animEffect transition="in" filter="wheel(1)">
                                      <p:cBhvr>
                                        <p:cTn id="67" dur="59000"/>
                                        <p:tgtEl>
                                          <p:spTgt spid="19"/>
                                        </p:tgtEl>
                                      </p:cBhvr>
                                    </p:animEffect>
                                  </p:childTnLst>
                                </p:cTn>
                              </p:par>
                            </p:childTnLst>
                          </p:cTn>
                        </p:par>
                        <p:par>
                          <p:cTn id="68" fill="hold">
                            <p:stCondLst>
                              <p:cond delay="944000"/>
                            </p:stCondLst>
                            <p:childTnLst>
                              <p:par>
                                <p:cTn id="69" presetID="21" presetClass="entr" presetSubtype="1" fill="hold" grpId="0" nodeType="afterEffect">
                                  <p:stCondLst>
                                    <p:cond delay="0"/>
                                  </p:stCondLst>
                                  <p:childTnLst>
                                    <p:set>
                                      <p:cBhvr>
                                        <p:cTn id="70" dur="1" fill="hold">
                                          <p:stCondLst>
                                            <p:cond delay="0"/>
                                          </p:stCondLst>
                                        </p:cTn>
                                        <p:tgtEl>
                                          <p:spTgt spid="20"/>
                                        </p:tgtEl>
                                        <p:attrNameLst>
                                          <p:attrName>style.visibility</p:attrName>
                                        </p:attrNameLst>
                                      </p:cBhvr>
                                      <p:to>
                                        <p:strVal val="visible"/>
                                      </p:to>
                                    </p:set>
                                    <p:animEffect transition="in" filter="wheel(1)">
                                      <p:cBhvr>
                                        <p:cTn id="71" dur="59000"/>
                                        <p:tgtEl>
                                          <p:spTgt spid="20"/>
                                        </p:tgtEl>
                                      </p:cBhvr>
                                    </p:animEffect>
                                  </p:childTnLst>
                                </p:cTn>
                              </p:par>
                            </p:childTnLst>
                          </p:cTn>
                        </p:par>
                        <p:par>
                          <p:cTn id="72" fill="hold">
                            <p:stCondLst>
                              <p:cond delay="1003000"/>
                            </p:stCondLst>
                            <p:childTnLst>
                              <p:par>
                                <p:cTn id="73" presetID="21" presetClass="entr" presetSubtype="1" fill="hold" grpId="0" nodeType="afterEffect">
                                  <p:stCondLst>
                                    <p:cond delay="0"/>
                                  </p:stCondLst>
                                  <p:childTnLst>
                                    <p:set>
                                      <p:cBhvr>
                                        <p:cTn id="74" dur="1" fill="hold">
                                          <p:stCondLst>
                                            <p:cond delay="0"/>
                                          </p:stCondLst>
                                        </p:cTn>
                                        <p:tgtEl>
                                          <p:spTgt spid="21"/>
                                        </p:tgtEl>
                                        <p:attrNameLst>
                                          <p:attrName>style.visibility</p:attrName>
                                        </p:attrNameLst>
                                      </p:cBhvr>
                                      <p:to>
                                        <p:strVal val="visible"/>
                                      </p:to>
                                    </p:set>
                                    <p:animEffect transition="in" filter="wheel(1)">
                                      <p:cBhvr>
                                        <p:cTn id="75" dur="59000"/>
                                        <p:tgtEl>
                                          <p:spTgt spid="21"/>
                                        </p:tgtEl>
                                      </p:cBhvr>
                                    </p:animEffect>
                                  </p:childTnLst>
                                </p:cTn>
                              </p:par>
                            </p:childTnLst>
                          </p:cTn>
                        </p:par>
                        <p:par>
                          <p:cTn id="76" fill="hold">
                            <p:stCondLst>
                              <p:cond delay="1062000"/>
                            </p:stCondLst>
                            <p:childTnLst>
                              <p:par>
                                <p:cTn id="77" presetID="21" presetClass="entr" presetSubtype="1" fill="hold" grpId="0" nodeType="after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wheel(1)">
                                      <p:cBhvr>
                                        <p:cTn id="79" dur="59000"/>
                                        <p:tgtEl>
                                          <p:spTgt spid="22"/>
                                        </p:tgtEl>
                                      </p:cBhvr>
                                    </p:animEffect>
                                  </p:childTnLst>
                                </p:cTn>
                              </p:par>
                            </p:childTnLst>
                          </p:cTn>
                        </p:par>
                        <p:par>
                          <p:cTn id="80" fill="hold">
                            <p:stCondLst>
                              <p:cond delay="1121000"/>
                            </p:stCondLst>
                            <p:childTnLst>
                              <p:par>
                                <p:cTn id="81" presetID="21" presetClass="entr" presetSubtype="1" fill="hold" grpId="0" nodeType="afterEffect">
                                  <p:stCondLst>
                                    <p:cond delay="0"/>
                                  </p:stCondLst>
                                  <p:childTnLst>
                                    <p:set>
                                      <p:cBhvr>
                                        <p:cTn id="82" dur="1" fill="hold">
                                          <p:stCondLst>
                                            <p:cond delay="0"/>
                                          </p:stCondLst>
                                        </p:cTn>
                                        <p:tgtEl>
                                          <p:spTgt spid="23"/>
                                        </p:tgtEl>
                                        <p:attrNameLst>
                                          <p:attrName>style.visibility</p:attrName>
                                        </p:attrNameLst>
                                      </p:cBhvr>
                                      <p:to>
                                        <p:strVal val="visible"/>
                                      </p:to>
                                    </p:set>
                                    <p:animEffect transition="in" filter="wheel(1)">
                                      <p:cBhvr>
                                        <p:cTn id="83" dur="59000"/>
                                        <p:tgtEl>
                                          <p:spTgt spid="2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P spid="20" grpId="0" animBg="1"/>
      <p:bldP spid="21" grpId="0" animBg="1"/>
      <p:bldP spid="22" grpId="0" animBg="1"/>
      <p:bldP spid="23"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156411" y="264695"/>
            <a:ext cx="9117591" cy="5776667"/>
          </a:xfrm>
        </p:spPr>
        <p:txBody>
          <a:bodyPr>
            <a:noAutofit/>
          </a:bodyPr>
          <a:lstStyle/>
          <a:p>
            <a:r>
              <a:rPr lang="nl-NL" sz="2600" dirty="0" smtClean="0"/>
              <a:t>A: toegevoegde eigenschappen.</a:t>
            </a:r>
          </a:p>
          <a:p>
            <a:r>
              <a:rPr lang="nl-NL" sz="2600" dirty="0" smtClean="0"/>
              <a:t>B: Kale product</a:t>
            </a:r>
          </a:p>
          <a:p>
            <a:r>
              <a:rPr lang="nl-NL" sz="2600" dirty="0" smtClean="0"/>
              <a:t>C: emotionele waarde</a:t>
            </a:r>
          </a:p>
          <a:p>
            <a:r>
              <a:rPr lang="nl-NL" sz="2600" dirty="0" smtClean="0"/>
              <a:t>D: kale product</a:t>
            </a:r>
          </a:p>
          <a:p>
            <a:r>
              <a:rPr lang="nl-NL" sz="2600" dirty="0" smtClean="0"/>
              <a:t>E: toegevoegde eigenschappen</a:t>
            </a:r>
          </a:p>
          <a:p>
            <a:r>
              <a:rPr lang="nl-NL" sz="2600" dirty="0" smtClean="0"/>
              <a:t>F: toegevoegde eigenschappen</a:t>
            </a:r>
          </a:p>
          <a:p>
            <a:r>
              <a:rPr lang="nl-NL" sz="2600" dirty="0" smtClean="0"/>
              <a:t>G: emotionele waarde.</a:t>
            </a:r>
          </a:p>
          <a:p>
            <a:r>
              <a:rPr lang="nl-NL" sz="2600" dirty="0" smtClean="0"/>
              <a:t>2a: Prijsdiscriminatie betekend dat je verschillende groepen mensen voor precies hetzelfde product andere prijzen vraagt.</a:t>
            </a:r>
          </a:p>
          <a:p>
            <a:r>
              <a:rPr lang="nl-NL" sz="2600" dirty="0" smtClean="0"/>
              <a:t>2b: korting in OV voor 65 plussers, studentenkorting, korting voor kinderen in pretpark.</a:t>
            </a:r>
          </a:p>
          <a:p>
            <a:endParaRPr lang="nl-NL" sz="2600" dirty="0"/>
          </a:p>
        </p:txBody>
      </p:sp>
    </p:spTree>
    <p:extLst>
      <p:ext uri="{BB962C8B-B14F-4D97-AF65-F5344CB8AC3E}">
        <p14:creationId xmlns:p14="http://schemas.microsoft.com/office/powerpoint/2010/main" val="318137290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1" y="0"/>
            <a:ext cx="9685421" cy="6041362"/>
          </a:xfrm>
        </p:spPr>
        <p:txBody>
          <a:bodyPr>
            <a:noAutofit/>
          </a:bodyPr>
          <a:lstStyle/>
          <a:p>
            <a:r>
              <a:rPr lang="nl-NL" sz="2200" dirty="0" smtClean="0"/>
              <a:t>3: Hoe duurder het product, hoe minder ervan verkocht worden. Daarentegen is het product erg goedkoop verkopen ze er veel maar maken ze per product misschien heel weinig winst. Je moet dus een prijs vinden waar je en winst maakt en een aantal producten kan verkopen.</a:t>
            </a:r>
          </a:p>
          <a:p>
            <a:r>
              <a:rPr lang="nl-NL" sz="2200" dirty="0" smtClean="0"/>
              <a:t>4: elk merk heeft een andere doelgroep, als alles on één merk valt gaan mensen ook producten met elkaar associëren die niet bij elkaar horen. Denk aan wasmiddel en voedsel, of afvalproducten en energiedrankjes.</a:t>
            </a:r>
          </a:p>
          <a:p>
            <a:r>
              <a:rPr lang="nl-NL" sz="2200" dirty="0" smtClean="0"/>
              <a:t>5a: emotionele waarde, draait om het gevoel de emotie de romantiek, de liefde</a:t>
            </a:r>
          </a:p>
          <a:p>
            <a:r>
              <a:rPr lang="nl-NL" sz="2200" dirty="0" smtClean="0"/>
              <a:t>5b: merkkleding, dure sportauto's</a:t>
            </a:r>
          </a:p>
          <a:p>
            <a:r>
              <a:rPr lang="nl-NL" sz="2200" dirty="0" smtClean="0"/>
              <a:t>5c: euroshopper, dit kopen we voor zijn functionaliteit, goedkoop en goed.</a:t>
            </a:r>
          </a:p>
          <a:p>
            <a:r>
              <a:rPr lang="nl-NL" sz="2200" dirty="0" smtClean="0"/>
              <a:t>6: voor prijsdiscriminatie is nodig: gescheiden deelmarkten en niet doorverkopen.</a:t>
            </a:r>
          </a:p>
          <a:p>
            <a:r>
              <a:rPr lang="nl-NL" sz="2200" dirty="0" smtClean="0"/>
              <a:t>Bijvoorbeeld kaartjes verkopen op naam, legitimeren bij gebruik of het product wordt meteen geconsumeerd, dan wordt het ook niet doorverkocht.</a:t>
            </a:r>
          </a:p>
          <a:p>
            <a:endParaRPr lang="nl-NL" sz="2200" dirty="0" smtClean="0"/>
          </a:p>
        </p:txBody>
      </p:sp>
    </p:spTree>
    <p:extLst>
      <p:ext uri="{BB962C8B-B14F-4D97-AF65-F5344CB8AC3E}">
        <p14:creationId xmlns:p14="http://schemas.microsoft.com/office/powerpoint/2010/main" val="257444254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 y="120316"/>
            <a:ext cx="9432757" cy="1810084"/>
          </a:xfrm>
        </p:spPr>
        <p:txBody>
          <a:bodyPr/>
          <a:lstStyle/>
          <a:p>
            <a:r>
              <a:rPr lang="nl-NL" dirty="0" smtClean="0"/>
              <a:t>Lees en maak </a:t>
            </a:r>
            <a:r>
              <a:rPr lang="nl-NL" dirty="0" smtClean="0"/>
              <a:t>de paragraaf plaats en promotie.</a:t>
            </a:r>
            <a:endParaRPr lang="nl-NL" dirty="0"/>
          </a:p>
        </p:txBody>
      </p:sp>
      <p:sp>
        <p:nvSpPr>
          <p:cNvPr id="3" name="Tijdelijke aanduiding voor inhoud 2"/>
          <p:cNvSpPr>
            <a:spLocks noGrp="1"/>
          </p:cNvSpPr>
          <p:nvPr>
            <p:ph idx="1"/>
          </p:nvPr>
        </p:nvSpPr>
        <p:spPr>
          <a:xfrm>
            <a:off x="218933" y="1315340"/>
            <a:ext cx="7340958" cy="5443435"/>
          </a:xfrm>
        </p:spPr>
        <p:txBody>
          <a:bodyPr>
            <a:normAutofit/>
          </a:bodyPr>
          <a:lstStyle/>
          <a:p>
            <a:pPr marL="0" indent="0">
              <a:buNone/>
            </a:pPr>
            <a:endParaRPr lang="nl-NL" sz="2500" dirty="0" smtClean="0"/>
          </a:p>
          <a:p>
            <a:pPr marL="0" indent="0">
              <a:buNone/>
            </a:pPr>
            <a:endParaRPr lang="nl-NL" sz="2500" dirty="0"/>
          </a:p>
          <a:p>
            <a:pPr marL="0" indent="0">
              <a:buNone/>
            </a:pPr>
            <a:r>
              <a:rPr lang="nl-NL" sz="2500" dirty="0" smtClean="0"/>
              <a:t>15 minuten de tijd voor het lezen en maken doelgroep en marktonderzoek</a:t>
            </a:r>
          </a:p>
          <a:p>
            <a:pPr marL="0" indent="0">
              <a:buNone/>
            </a:pPr>
            <a:r>
              <a:rPr lang="nl-NL" sz="2500" dirty="0" smtClean="0"/>
              <a:t>Klaar</a:t>
            </a:r>
            <a:r>
              <a:rPr lang="nl-NL" sz="2500" dirty="0" smtClean="0"/>
              <a:t>? Start met een ander vak, schrijf een samenvatting voor deze paragraven, typische leer paragrafen waar leervragen over gesteld gaan worden</a:t>
            </a:r>
            <a:r>
              <a:rPr lang="nl-NL" sz="2500" dirty="0" smtClean="0"/>
              <a:t>.</a:t>
            </a:r>
          </a:p>
          <a:p>
            <a:pPr marL="0" indent="0">
              <a:buNone/>
            </a:pPr>
            <a:r>
              <a:rPr lang="nl-NL" sz="2500" dirty="0" smtClean="0"/>
              <a:t>Voor vraag 4 mag je je mobiel gebruiken. </a:t>
            </a:r>
            <a:endParaRPr lang="nl-NL" sz="2500" dirty="0" smtClean="0"/>
          </a:p>
        </p:txBody>
      </p:sp>
      <p:sp>
        <p:nvSpPr>
          <p:cNvPr id="4" name="Ovaal 3"/>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5" name="Ovaal 4"/>
          <p:cNvSpPr/>
          <p:nvPr/>
        </p:nvSpPr>
        <p:spPr>
          <a:xfrm>
            <a:off x="7559899" y="262730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2</a:t>
            </a:r>
          </a:p>
        </p:txBody>
      </p:sp>
      <p:sp>
        <p:nvSpPr>
          <p:cNvPr id="6" name="Ovaal 5"/>
          <p:cNvSpPr/>
          <p:nvPr/>
        </p:nvSpPr>
        <p:spPr>
          <a:xfrm>
            <a:off x="7559899" y="262729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3</a:t>
            </a:r>
          </a:p>
        </p:txBody>
      </p:sp>
      <p:sp>
        <p:nvSpPr>
          <p:cNvPr id="7" name="Ovaal 6"/>
          <p:cNvSpPr/>
          <p:nvPr/>
        </p:nvSpPr>
        <p:spPr>
          <a:xfrm>
            <a:off x="7559899" y="2627298"/>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4</a:t>
            </a:r>
          </a:p>
        </p:txBody>
      </p:sp>
      <p:sp>
        <p:nvSpPr>
          <p:cNvPr id="8" name="Ovaal 7"/>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5</a:t>
            </a:r>
          </a:p>
        </p:txBody>
      </p:sp>
      <p:sp>
        <p:nvSpPr>
          <p:cNvPr id="9" name="Ovaal 8"/>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6</a:t>
            </a:r>
          </a:p>
        </p:txBody>
      </p:sp>
      <p:sp>
        <p:nvSpPr>
          <p:cNvPr id="10" name="Ovaal 9"/>
          <p:cNvSpPr/>
          <p:nvPr/>
        </p:nvSpPr>
        <p:spPr>
          <a:xfrm>
            <a:off x="7559899" y="262729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7</a:t>
            </a:r>
          </a:p>
        </p:txBody>
      </p:sp>
      <p:sp>
        <p:nvSpPr>
          <p:cNvPr id="11" name="Ovaal 10"/>
          <p:cNvSpPr/>
          <p:nvPr/>
        </p:nvSpPr>
        <p:spPr>
          <a:xfrm>
            <a:off x="7559899" y="2627296"/>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8</a:t>
            </a:r>
          </a:p>
        </p:txBody>
      </p:sp>
      <p:sp>
        <p:nvSpPr>
          <p:cNvPr id="12" name="Ovaal 11"/>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a:ln w="0"/>
                <a:solidFill>
                  <a:schemeClr val="tx1"/>
                </a:solidFill>
                <a:effectLst>
                  <a:outerShdw blurRad="38100" dist="19050" dir="2700000" algn="tl" rotWithShape="0">
                    <a:schemeClr val="dk1">
                      <a:alpha val="40000"/>
                    </a:schemeClr>
                  </a:outerShdw>
                </a:effectLst>
              </a:rPr>
              <a:t>9</a:t>
            </a:r>
          </a:p>
        </p:txBody>
      </p:sp>
      <p:sp>
        <p:nvSpPr>
          <p:cNvPr id="13" name="Ovaal 12"/>
          <p:cNvSpPr/>
          <p:nvPr/>
        </p:nvSpPr>
        <p:spPr>
          <a:xfrm>
            <a:off x="7559899"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10</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4" name="Ovaal 13"/>
          <p:cNvSpPr/>
          <p:nvPr/>
        </p:nvSpPr>
        <p:spPr>
          <a:xfrm>
            <a:off x="7559899" y="266020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11</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5" name="Ovaal 14"/>
          <p:cNvSpPr/>
          <p:nvPr/>
        </p:nvSpPr>
        <p:spPr>
          <a:xfrm>
            <a:off x="7559898" y="2643747"/>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12</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6" name="Ovaal 15"/>
          <p:cNvSpPr/>
          <p:nvPr/>
        </p:nvSpPr>
        <p:spPr>
          <a:xfrm>
            <a:off x="7559897" y="262729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13</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7" name="Ovaal 16"/>
          <p:cNvSpPr/>
          <p:nvPr/>
        </p:nvSpPr>
        <p:spPr>
          <a:xfrm>
            <a:off x="7559895" y="2660194"/>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14</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8" name="Ovaal 17"/>
          <p:cNvSpPr/>
          <p:nvPr/>
        </p:nvSpPr>
        <p:spPr>
          <a:xfrm>
            <a:off x="7559891" y="2660185"/>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15</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19" name="Ovaal 18"/>
          <p:cNvSpPr/>
          <p:nvPr/>
        </p:nvSpPr>
        <p:spPr>
          <a:xfrm>
            <a:off x="7559891" y="269307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16</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0" name="Ovaal 19"/>
          <p:cNvSpPr/>
          <p:nvPr/>
        </p:nvSpPr>
        <p:spPr>
          <a:xfrm>
            <a:off x="7559890" y="2676619"/>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17</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1" name="Ovaal 20"/>
          <p:cNvSpPr/>
          <p:nvPr/>
        </p:nvSpPr>
        <p:spPr>
          <a:xfrm>
            <a:off x="7559882" y="2668393"/>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18</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2" name="Ovaal 21"/>
          <p:cNvSpPr/>
          <p:nvPr/>
        </p:nvSpPr>
        <p:spPr>
          <a:xfrm>
            <a:off x="7559882" y="2701260"/>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19</a:t>
            </a:r>
            <a:endParaRPr lang="nl-NL" sz="12000" dirty="0">
              <a:ln w="0"/>
              <a:solidFill>
                <a:schemeClr val="tx1"/>
              </a:solidFill>
              <a:effectLst>
                <a:outerShdw blurRad="38100" dist="19050" dir="2700000" algn="tl" rotWithShape="0">
                  <a:schemeClr val="dk1">
                    <a:alpha val="40000"/>
                  </a:schemeClr>
                </a:outerShdw>
              </a:effectLst>
            </a:endParaRPr>
          </a:p>
        </p:txBody>
      </p:sp>
      <p:sp>
        <p:nvSpPr>
          <p:cNvPr id="23" name="Ovaal 22"/>
          <p:cNvSpPr/>
          <p:nvPr/>
        </p:nvSpPr>
        <p:spPr>
          <a:xfrm>
            <a:off x="7559882" y="2668371"/>
            <a:ext cx="4468969" cy="408213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nl-NL" sz="12000" dirty="0" smtClean="0">
                <a:ln w="0"/>
                <a:solidFill>
                  <a:schemeClr val="tx1"/>
                </a:solidFill>
                <a:effectLst>
                  <a:outerShdw blurRad="38100" dist="19050" dir="2700000" algn="tl" rotWithShape="0">
                    <a:schemeClr val="dk1">
                      <a:alpha val="40000"/>
                    </a:schemeClr>
                  </a:outerShdw>
                </a:effectLst>
              </a:rPr>
              <a:t>20</a:t>
            </a:r>
            <a:endParaRPr lang="nl-NL" sz="12000" dirty="0">
              <a:ln w="0"/>
              <a:solidFill>
                <a:schemeClr val="tx1"/>
              </a:solidFill>
              <a:effectLst>
                <a:outerShdw blurRad="38100" dist="19050" dir="2700000" algn="tl" rotWithShape="0">
                  <a:schemeClr val="dk1">
                    <a:alpha val="40000"/>
                  </a:schemeClr>
                </a:outerShdw>
              </a:effectLst>
            </a:endParaRPr>
          </a:p>
        </p:txBody>
      </p:sp>
    </p:spTree>
    <p:extLst>
      <p:ext uri="{BB962C8B-B14F-4D97-AF65-F5344CB8AC3E}">
        <p14:creationId xmlns:p14="http://schemas.microsoft.com/office/powerpoint/2010/main" val="6021198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wheel(1)">
                                      <p:cBhvr>
                                        <p:cTn id="7" dur="59000"/>
                                        <p:tgtEl>
                                          <p:spTgt spid="4"/>
                                        </p:tgtEl>
                                      </p:cBhvr>
                                    </p:animEffect>
                                  </p:childTnLst>
                                </p:cTn>
                              </p:par>
                            </p:childTnLst>
                          </p:cTn>
                        </p:par>
                        <p:par>
                          <p:cTn id="8" fill="hold">
                            <p:stCondLst>
                              <p:cond delay="59000"/>
                            </p:stCondLst>
                            <p:childTnLst>
                              <p:par>
                                <p:cTn id="9" presetID="21" presetClass="entr" presetSubtype="1"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wheel(1)">
                                      <p:cBhvr>
                                        <p:cTn id="11" dur="59000"/>
                                        <p:tgtEl>
                                          <p:spTgt spid="5"/>
                                        </p:tgtEl>
                                      </p:cBhvr>
                                    </p:animEffect>
                                  </p:childTnLst>
                                </p:cTn>
                              </p:par>
                            </p:childTnLst>
                          </p:cTn>
                        </p:par>
                        <p:par>
                          <p:cTn id="12" fill="hold">
                            <p:stCondLst>
                              <p:cond delay="118000"/>
                            </p:stCondLst>
                            <p:childTnLst>
                              <p:par>
                                <p:cTn id="13" presetID="21" presetClass="entr" presetSubtype="1" fill="hold" grpId="0" nodeType="afterEffect">
                                  <p:stCondLst>
                                    <p:cond delay="0"/>
                                  </p:stCondLst>
                                  <p:childTnLst>
                                    <p:set>
                                      <p:cBhvr>
                                        <p:cTn id="14" dur="1" fill="hold">
                                          <p:stCondLst>
                                            <p:cond delay="0"/>
                                          </p:stCondLst>
                                        </p:cTn>
                                        <p:tgtEl>
                                          <p:spTgt spid="6"/>
                                        </p:tgtEl>
                                        <p:attrNameLst>
                                          <p:attrName>style.visibility</p:attrName>
                                        </p:attrNameLst>
                                      </p:cBhvr>
                                      <p:to>
                                        <p:strVal val="visible"/>
                                      </p:to>
                                    </p:set>
                                    <p:animEffect transition="in" filter="wheel(1)">
                                      <p:cBhvr>
                                        <p:cTn id="15" dur="59000"/>
                                        <p:tgtEl>
                                          <p:spTgt spid="6"/>
                                        </p:tgtEl>
                                      </p:cBhvr>
                                    </p:animEffect>
                                  </p:childTnLst>
                                </p:cTn>
                              </p:par>
                            </p:childTnLst>
                          </p:cTn>
                        </p:par>
                        <p:par>
                          <p:cTn id="16" fill="hold">
                            <p:stCondLst>
                              <p:cond delay="177000"/>
                            </p:stCondLst>
                            <p:childTnLst>
                              <p:par>
                                <p:cTn id="17" presetID="21" presetClass="entr" presetSubtype="1" fill="hold" grpId="0" nodeType="afterEffect">
                                  <p:stCondLst>
                                    <p:cond delay="0"/>
                                  </p:stCondLst>
                                  <p:childTnLst>
                                    <p:set>
                                      <p:cBhvr>
                                        <p:cTn id="18" dur="1" fill="hold">
                                          <p:stCondLst>
                                            <p:cond delay="0"/>
                                          </p:stCondLst>
                                        </p:cTn>
                                        <p:tgtEl>
                                          <p:spTgt spid="7"/>
                                        </p:tgtEl>
                                        <p:attrNameLst>
                                          <p:attrName>style.visibility</p:attrName>
                                        </p:attrNameLst>
                                      </p:cBhvr>
                                      <p:to>
                                        <p:strVal val="visible"/>
                                      </p:to>
                                    </p:set>
                                    <p:animEffect transition="in" filter="wheel(1)">
                                      <p:cBhvr>
                                        <p:cTn id="19" dur="59000"/>
                                        <p:tgtEl>
                                          <p:spTgt spid="7"/>
                                        </p:tgtEl>
                                      </p:cBhvr>
                                    </p:animEffect>
                                  </p:childTnLst>
                                </p:cTn>
                              </p:par>
                            </p:childTnLst>
                          </p:cTn>
                        </p:par>
                        <p:par>
                          <p:cTn id="20" fill="hold">
                            <p:stCondLst>
                              <p:cond delay="236000"/>
                            </p:stCondLst>
                            <p:childTnLst>
                              <p:par>
                                <p:cTn id="21" presetID="21" presetClass="entr" presetSubtype="1" fill="hold" grpId="0" nodeType="afterEffect">
                                  <p:stCondLst>
                                    <p:cond delay="0"/>
                                  </p:stCondLst>
                                  <p:childTnLst>
                                    <p:set>
                                      <p:cBhvr>
                                        <p:cTn id="22" dur="1" fill="hold">
                                          <p:stCondLst>
                                            <p:cond delay="0"/>
                                          </p:stCondLst>
                                        </p:cTn>
                                        <p:tgtEl>
                                          <p:spTgt spid="8"/>
                                        </p:tgtEl>
                                        <p:attrNameLst>
                                          <p:attrName>style.visibility</p:attrName>
                                        </p:attrNameLst>
                                      </p:cBhvr>
                                      <p:to>
                                        <p:strVal val="visible"/>
                                      </p:to>
                                    </p:set>
                                    <p:animEffect transition="in" filter="wheel(1)">
                                      <p:cBhvr>
                                        <p:cTn id="23" dur="59000"/>
                                        <p:tgtEl>
                                          <p:spTgt spid="8"/>
                                        </p:tgtEl>
                                      </p:cBhvr>
                                    </p:animEffect>
                                  </p:childTnLst>
                                </p:cTn>
                              </p:par>
                            </p:childTnLst>
                          </p:cTn>
                        </p:par>
                        <p:par>
                          <p:cTn id="24" fill="hold">
                            <p:stCondLst>
                              <p:cond delay="295000"/>
                            </p:stCondLst>
                            <p:childTnLst>
                              <p:par>
                                <p:cTn id="25" presetID="21" presetClass="entr" presetSubtype="1" fill="hold" grpId="0" nodeType="afterEffect">
                                  <p:stCondLst>
                                    <p:cond delay="0"/>
                                  </p:stCondLst>
                                  <p:childTnLst>
                                    <p:set>
                                      <p:cBhvr>
                                        <p:cTn id="26" dur="1" fill="hold">
                                          <p:stCondLst>
                                            <p:cond delay="0"/>
                                          </p:stCondLst>
                                        </p:cTn>
                                        <p:tgtEl>
                                          <p:spTgt spid="9"/>
                                        </p:tgtEl>
                                        <p:attrNameLst>
                                          <p:attrName>style.visibility</p:attrName>
                                        </p:attrNameLst>
                                      </p:cBhvr>
                                      <p:to>
                                        <p:strVal val="visible"/>
                                      </p:to>
                                    </p:set>
                                    <p:animEffect transition="in" filter="wheel(1)">
                                      <p:cBhvr>
                                        <p:cTn id="27" dur="59000"/>
                                        <p:tgtEl>
                                          <p:spTgt spid="9"/>
                                        </p:tgtEl>
                                      </p:cBhvr>
                                    </p:animEffect>
                                  </p:childTnLst>
                                </p:cTn>
                              </p:par>
                            </p:childTnLst>
                          </p:cTn>
                        </p:par>
                        <p:par>
                          <p:cTn id="28" fill="hold">
                            <p:stCondLst>
                              <p:cond delay="354000"/>
                            </p:stCondLst>
                            <p:childTnLst>
                              <p:par>
                                <p:cTn id="29" presetID="21" presetClass="entr" presetSubtype="1" fill="hold" grpId="0" nodeType="afterEffect">
                                  <p:stCondLst>
                                    <p:cond delay="0"/>
                                  </p:stCondLst>
                                  <p:childTnLst>
                                    <p:set>
                                      <p:cBhvr>
                                        <p:cTn id="30" dur="1" fill="hold">
                                          <p:stCondLst>
                                            <p:cond delay="0"/>
                                          </p:stCondLst>
                                        </p:cTn>
                                        <p:tgtEl>
                                          <p:spTgt spid="10"/>
                                        </p:tgtEl>
                                        <p:attrNameLst>
                                          <p:attrName>style.visibility</p:attrName>
                                        </p:attrNameLst>
                                      </p:cBhvr>
                                      <p:to>
                                        <p:strVal val="visible"/>
                                      </p:to>
                                    </p:set>
                                    <p:animEffect transition="in" filter="wheel(1)">
                                      <p:cBhvr>
                                        <p:cTn id="31" dur="59000"/>
                                        <p:tgtEl>
                                          <p:spTgt spid="10"/>
                                        </p:tgtEl>
                                      </p:cBhvr>
                                    </p:animEffect>
                                  </p:childTnLst>
                                </p:cTn>
                              </p:par>
                            </p:childTnLst>
                          </p:cTn>
                        </p:par>
                        <p:par>
                          <p:cTn id="32" fill="hold">
                            <p:stCondLst>
                              <p:cond delay="413000"/>
                            </p:stCondLst>
                            <p:childTnLst>
                              <p:par>
                                <p:cTn id="33" presetID="21" presetClass="entr" presetSubtype="1" fill="hold" grpId="0" nodeType="afterEffect">
                                  <p:stCondLst>
                                    <p:cond delay="0"/>
                                  </p:stCondLst>
                                  <p:childTnLst>
                                    <p:set>
                                      <p:cBhvr>
                                        <p:cTn id="34" dur="1" fill="hold">
                                          <p:stCondLst>
                                            <p:cond delay="0"/>
                                          </p:stCondLst>
                                        </p:cTn>
                                        <p:tgtEl>
                                          <p:spTgt spid="11"/>
                                        </p:tgtEl>
                                        <p:attrNameLst>
                                          <p:attrName>style.visibility</p:attrName>
                                        </p:attrNameLst>
                                      </p:cBhvr>
                                      <p:to>
                                        <p:strVal val="visible"/>
                                      </p:to>
                                    </p:set>
                                    <p:animEffect transition="in" filter="wheel(1)">
                                      <p:cBhvr>
                                        <p:cTn id="35" dur="59000"/>
                                        <p:tgtEl>
                                          <p:spTgt spid="11"/>
                                        </p:tgtEl>
                                      </p:cBhvr>
                                    </p:animEffect>
                                  </p:childTnLst>
                                </p:cTn>
                              </p:par>
                            </p:childTnLst>
                          </p:cTn>
                        </p:par>
                        <p:par>
                          <p:cTn id="36" fill="hold">
                            <p:stCondLst>
                              <p:cond delay="472000"/>
                            </p:stCondLst>
                            <p:childTnLst>
                              <p:par>
                                <p:cTn id="37" presetID="21" presetClass="entr" presetSubtype="1" fill="hold" grpId="0" nodeType="afterEffect">
                                  <p:stCondLst>
                                    <p:cond delay="0"/>
                                  </p:stCondLst>
                                  <p:childTnLst>
                                    <p:set>
                                      <p:cBhvr>
                                        <p:cTn id="38" dur="1" fill="hold">
                                          <p:stCondLst>
                                            <p:cond delay="0"/>
                                          </p:stCondLst>
                                        </p:cTn>
                                        <p:tgtEl>
                                          <p:spTgt spid="12"/>
                                        </p:tgtEl>
                                        <p:attrNameLst>
                                          <p:attrName>style.visibility</p:attrName>
                                        </p:attrNameLst>
                                      </p:cBhvr>
                                      <p:to>
                                        <p:strVal val="visible"/>
                                      </p:to>
                                    </p:set>
                                    <p:animEffect transition="in" filter="wheel(1)">
                                      <p:cBhvr>
                                        <p:cTn id="39" dur="59000"/>
                                        <p:tgtEl>
                                          <p:spTgt spid="12"/>
                                        </p:tgtEl>
                                      </p:cBhvr>
                                    </p:animEffect>
                                  </p:childTnLst>
                                </p:cTn>
                              </p:par>
                            </p:childTnLst>
                          </p:cTn>
                        </p:par>
                        <p:par>
                          <p:cTn id="40" fill="hold">
                            <p:stCondLst>
                              <p:cond delay="531000"/>
                            </p:stCondLst>
                            <p:childTnLst>
                              <p:par>
                                <p:cTn id="41" presetID="21" presetClass="entr" presetSubtype="1" fill="hold" grpId="0" nodeType="afterEffect">
                                  <p:stCondLst>
                                    <p:cond delay="0"/>
                                  </p:stCondLst>
                                  <p:childTnLst>
                                    <p:set>
                                      <p:cBhvr>
                                        <p:cTn id="42" dur="1" fill="hold">
                                          <p:stCondLst>
                                            <p:cond delay="0"/>
                                          </p:stCondLst>
                                        </p:cTn>
                                        <p:tgtEl>
                                          <p:spTgt spid="13"/>
                                        </p:tgtEl>
                                        <p:attrNameLst>
                                          <p:attrName>style.visibility</p:attrName>
                                        </p:attrNameLst>
                                      </p:cBhvr>
                                      <p:to>
                                        <p:strVal val="visible"/>
                                      </p:to>
                                    </p:set>
                                    <p:animEffect transition="in" filter="wheel(1)">
                                      <p:cBhvr>
                                        <p:cTn id="43" dur="59000"/>
                                        <p:tgtEl>
                                          <p:spTgt spid="13"/>
                                        </p:tgtEl>
                                      </p:cBhvr>
                                    </p:animEffect>
                                  </p:childTnLst>
                                </p:cTn>
                              </p:par>
                            </p:childTnLst>
                          </p:cTn>
                        </p:par>
                        <p:par>
                          <p:cTn id="44" fill="hold">
                            <p:stCondLst>
                              <p:cond delay="590000"/>
                            </p:stCondLst>
                            <p:childTnLst>
                              <p:par>
                                <p:cTn id="45" presetID="21" presetClass="entr" presetSubtype="1" fill="hold" grpId="0" nodeType="after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wheel(1)">
                                      <p:cBhvr>
                                        <p:cTn id="47" dur="59000"/>
                                        <p:tgtEl>
                                          <p:spTgt spid="14"/>
                                        </p:tgtEl>
                                      </p:cBhvr>
                                    </p:animEffect>
                                  </p:childTnLst>
                                </p:cTn>
                              </p:par>
                            </p:childTnLst>
                          </p:cTn>
                        </p:par>
                        <p:par>
                          <p:cTn id="48" fill="hold">
                            <p:stCondLst>
                              <p:cond delay="649000"/>
                            </p:stCondLst>
                            <p:childTnLst>
                              <p:par>
                                <p:cTn id="49" presetID="21" presetClass="entr" presetSubtype="1" fill="hold" grpId="0" nodeType="afterEffect">
                                  <p:stCondLst>
                                    <p:cond delay="0"/>
                                  </p:stCondLst>
                                  <p:childTnLst>
                                    <p:set>
                                      <p:cBhvr>
                                        <p:cTn id="50" dur="1" fill="hold">
                                          <p:stCondLst>
                                            <p:cond delay="0"/>
                                          </p:stCondLst>
                                        </p:cTn>
                                        <p:tgtEl>
                                          <p:spTgt spid="15"/>
                                        </p:tgtEl>
                                        <p:attrNameLst>
                                          <p:attrName>style.visibility</p:attrName>
                                        </p:attrNameLst>
                                      </p:cBhvr>
                                      <p:to>
                                        <p:strVal val="visible"/>
                                      </p:to>
                                    </p:set>
                                    <p:animEffect transition="in" filter="wheel(1)">
                                      <p:cBhvr>
                                        <p:cTn id="51" dur="59000"/>
                                        <p:tgtEl>
                                          <p:spTgt spid="15"/>
                                        </p:tgtEl>
                                      </p:cBhvr>
                                    </p:animEffect>
                                  </p:childTnLst>
                                </p:cTn>
                              </p:par>
                            </p:childTnLst>
                          </p:cTn>
                        </p:par>
                        <p:par>
                          <p:cTn id="52" fill="hold">
                            <p:stCondLst>
                              <p:cond delay="708000"/>
                            </p:stCondLst>
                            <p:childTnLst>
                              <p:par>
                                <p:cTn id="53" presetID="21" presetClass="entr" presetSubtype="1" fill="hold" grpId="0" nodeType="afterEffect">
                                  <p:stCondLst>
                                    <p:cond delay="0"/>
                                  </p:stCondLst>
                                  <p:childTnLst>
                                    <p:set>
                                      <p:cBhvr>
                                        <p:cTn id="54" dur="1" fill="hold">
                                          <p:stCondLst>
                                            <p:cond delay="0"/>
                                          </p:stCondLst>
                                        </p:cTn>
                                        <p:tgtEl>
                                          <p:spTgt spid="16"/>
                                        </p:tgtEl>
                                        <p:attrNameLst>
                                          <p:attrName>style.visibility</p:attrName>
                                        </p:attrNameLst>
                                      </p:cBhvr>
                                      <p:to>
                                        <p:strVal val="visible"/>
                                      </p:to>
                                    </p:set>
                                    <p:animEffect transition="in" filter="wheel(1)">
                                      <p:cBhvr>
                                        <p:cTn id="55" dur="59000"/>
                                        <p:tgtEl>
                                          <p:spTgt spid="16"/>
                                        </p:tgtEl>
                                      </p:cBhvr>
                                    </p:animEffect>
                                  </p:childTnLst>
                                </p:cTn>
                              </p:par>
                            </p:childTnLst>
                          </p:cTn>
                        </p:par>
                        <p:par>
                          <p:cTn id="56" fill="hold">
                            <p:stCondLst>
                              <p:cond delay="767000"/>
                            </p:stCondLst>
                            <p:childTnLst>
                              <p:par>
                                <p:cTn id="57" presetID="21" presetClass="entr" presetSubtype="1" fill="hold" grpId="0" nodeType="afterEffect">
                                  <p:stCondLst>
                                    <p:cond delay="0"/>
                                  </p:stCondLst>
                                  <p:childTnLst>
                                    <p:set>
                                      <p:cBhvr>
                                        <p:cTn id="58" dur="1" fill="hold">
                                          <p:stCondLst>
                                            <p:cond delay="0"/>
                                          </p:stCondLst>
                                        </p:cTn>
                                        <p:tgtEl>
                                          <p:spTgt spid="17"/>
                                        </p:tgtEl>
                                        <p:attrNameLst>
                                          <p:attrName>style.visibility</p:attrName>
                                        </p:attrNameLst>
                                      </p:cBhvr>
                                      <p:to>
                                        <p:strVal val="visible"/>
                                      </p:to>
                                    </p:set>
                                    <p:animEffect transition="in" filter="wheel(1)">
                                      <p:cBhvr>
                                        <p:cTn id="59" dur="59000"/>
                                        <p:tgtEl>
                                          <p:spTgt spid="17"/>
                                        </p:tgtEl>
                                      </p:cBhvr>
                                    </p:animEffect>
                                  </p:childTnLst>
                                </p:cTn>
                              </p:par>
                            </p:childTnLst>
                          </p:cTn>
                        </p:par>
                        <p:par>
                          <p:cTn id="60" fill="hold">
                            <p:stCondLst>
                              <p:cond delay="826000"/>
                            </p:stCondLst>
                            <p:childTnLst>
                              <p:par>
                                <p:cTn id="61" presetID="21" presetClass="entr" presetSubtype="1" fill="hold" grpId="0" nodeType="afterEffect">
                                  <p:stCondLst>
                                    <p:cond delay="0"/>
                                  </p:stCondLst>
                                  <p:childTnLst>
                                    <p:set>
                                      <p:cBhvr>
                                        <p:cTn id="62" dur="1" fill="hold">
                                          <p:stCondLst>
                                            <p:cond delay="0"/>
                                          </p:stCondLst>
                                        </p:cTn>
                                        <p:tgtEl>
                                          <p:spTgt spid="18"/>
                                        </p:tgtEl>
                                        <p:attrNameLst>
                                          <p:attrName>style.visibility</p:attrName>
                                        </p:attrNameLst>
                                      </p:cBhvr>
                                      <p:to>
                                        <p:strVal val="visible"/>
                                      </p:to>
                                    </p:set>
                                    <p:animEffect transition="in" filter="wheel(1)">
                                      <p:cBhvr>
                                        <p:cTn id="63" dur="59000"/>
                                        <p:tgtEl>
                                          <p:spTgt spid="18"/>
                                        </p:tgtEl>
                                      </p:cBhvr>
                                    </p:animEffect>
                                  </p:childTnLst>
                                </p:cTn>
                              </p:par>
                            </p:childTnLst>
                          </p:cTn>
                        </p:par>
                        <p:par>
                          <p:cTn id="64" fill="hold">
                            <p:stCondLst>
                              <p:cond delay="885000"/>
                            </p:stCondLst>
                            <p:childTnLst>
                              <p:par>
                                <p:cTn id="65" presetID="21" presetClass="entr" presetSubtype="1" fill="hold" grpId="0" nodeType="afterEffect">
                                  <p:stCondLst>
                                    <p:cond delay="0"/>
                                  </p:stCondLst>
                                  <p:childTnLst>
                                    <p:set>
                                      <p:cBhvr>
                                        <p:cTn id="66" dur="1" fill="hold">
                                          <p:stCondLst>
                                            <p:cond delay="0"/>
                                          </p:stCondLst>
                                        </p:cTn>
                                        <p:tgtEl>
                                          <p:spTgt spid="19"/>
                                        </p:tgtEl>
                                        <p:attrNameLst>
                                          <p:attrName>style.visibility</p:attrName>
                                        </p:attrNameLst>
                                      </p:cBhvr>
                                      <p:to>
                                        <p:strVal val="visible"/>
                                      </p:to>
                                    </p:set>
                                    <p:animEffect transition="in" filter="wheel(1)">
                                      <p:cBhvr>
                                        <p:cTn id="67" dur="59000"/>
                                        <p:tgtEl>
                                          <p:spTgt spid="19"/>
                                        </p:tgtEl>
                                      </p:cBhvr>
                                    </p:animEffect>
                                  </p:childTnLst>
                                </p:cTn>
                              </p:par>
                            </p:childTnLst>
                          </p:cTn>
                        </p:par>
                        <p:par>
                          <p:cTn id="68" fill="hold">
                            <p:stCondLst>
                              <p:cond delay="944000"/>
                            </p:stCondLst>
                            <p:childTnLst>
                              <p:par>
                                <p:cTn id="69" presetID="21" presetClass="entr" presetSubtype="1" fill="hold" grpId="0" nodeType="afterEffect">
                                  <p:stCondLst>
                                    <p:cond delay="0"/>
                                  </p:stCondLst>
                                  <p:childTnLst>
                                    <p:set>
                                      <p:cBhvr>
                                        <p:cTn id="70" dur="1" fill="hold">
                                          <p:stCondLst>
                                            <p:cond delay="0"/>
                                          </p:stCondLst>
                                        </p:cTn>
                                        <p:tgtEl>
                                          <p:spTgt spid="20"/>
                                        </p:tgtEl>
                                        <p:attrNameLst>
                                          <p:attrName>style.visibility</p:attrName>
                                        </p:attrNameLst>
                                      </p:cBhvr>
                                      <p:to>
                                        <p:strVal val="visible"/>
                                      </p:to>
                                    </p:set>
                                    <p:animEffect transition="in" filter="wheel(1)">
                                      <p:cBhvr>
                                        <p:cTn id="71" dur="59000"/>
                                        <p:tgtEl>
                                          <p:spTgt spid="20"/>
                                        </p:tgtEl>
                                      </p:cBhvr>
                                    </p:animEffect>
                                  </p:childTnLst>
                                </p:cTn>
                              </p:par>
                            </p:childTnLst>
                          </p:cTn>
                        </p:par>
                        <p:par>
                          <p:cTn id="72" fill="hold">
                            <p:stCondLst>
                              <p:cond delay="1003000"/>
                            </p:stCondLst>
                            <p:childTnLst>
                              <p:par>
                                <p:cTn id="73" presetID="21" presetClass="entr" presetSubtype="1" fill="hold" grpId="0" nodeType="afterEffect">
                                  <p:stCondLst>
                                    <p:cond delay="0"/>
                                  </p:stCondLst>
                                  <p:childTnLst>
                                    <p:set>
                                      <p:cBhvr>
                                        <p:cTn id="74" dur="1" fill="hold">
                                          <p:stCondLst>
                                            <p:cond delay="0"/>
                                          </p:stCondLst>
                                        </p:cTn>
                                        <p:tgtEl>
                                          <p:spTgt spid="21"/>
                                        </p:tgtEl>
                                        <p:attrNameLst>
                                          <p:attrName>style.visibility</p:attrName>
                                        </p:attrNameLst>
                                      </p:cBhvr>
                                      <p:to>
                                        <p:strVal val="visible"/>
                                      </p:to>
                                    </p:set>
                                    <p:animEffect transition="in" filter="wheel(1)">
                                      <p:cBhvr>
                                        <p:cTn id="75" dur="59000"/>
                                        <p:tgtEl>
                                          <p:spTgt spid="21"/>
                                        </p:tgtEl>
                                      </p:cBhvr>
                                    </p:animEffect>
                                  </p:childTnLst>
                                </p:cTn>
                              </p:par>
                            </p:childTnLst>
                          </p:cTn>
                        </p:par>
                        <p:par>
                          <p:cTn id="76" fill="hold">
                            <p:stCondLst>
                              <p:cond delay="1062000"/>
                            </p:stCondLst>
                            <p:childTnLst>
                              <p:par>
                                <p:cTn id="77" presetID="21" presetClass="entr" presetSubtype="1" fill="hold" grpId="0" nodeType="afterEffect">
                                  <p:stCondLst>
                                    <p:cond delay="0"/>
                                  </p:stCondLst>
                                  <p:childTnLst>
                                    <p:set>
                                      <p:cBhvr>
                                        <p:cTn id="78" dur="1" fill="hold">
                                          <p:stCondLst>
                                            <p:cond delay="0"/>
                                          </p:stCondLst>
                                        </p:cTn>
                                        <p:tgtEl>
                                          <p:spTgt spid="22"/>
                                        </p:tgtEl>
                                        <p:attrNameLst>
                                          <p:attrName>style.visibility</p:attrName>
                                        </p:attrNameLst>
                                      </p:cBhvr>
                                      <p:to>
                                        <p:strVal val="visible"/>
                                      </p:to>
                                    </p:set>
                                    <p:animEffect transition="in" filter="wheel(1)">
                                      <p:cBhvr>
                                        <p:cTn id="79" dur="59000"/>
                                        <p:tgtEl>
                                          <p:spTgt spid="22"/>
                                        </p:tgtEl>
                                      </p:cBhvr>
                                    </p:animEffect>
                                  </p:childTnLst>
                                </p:cTn>
                              </p:par>
                            </p:childTnLst>
                          </p:cTn>
                        </p:par>
                        <p:par>
                          <p:cTn id="80" fill="hold">
                            <p:stCondLst>
                              <p:cond delay="1121000"/>
                            </p:stCondLst>
                            <p:childTnLst>
                              <p:par>
                                <p:cTn id="81" presetID="21" presetClass="entr" presetSubtype="1" fill="hold" grpId="0" nodeType="afterEffect">
                                  <p:stCondLst>
                                    <p:cond delay="0"/>
                                  </p:stCondLst>
                                  <p:childTnLst>
                                    <p:set>
                                      <p:cBhvr>
                                        <p:cTn id="82" dur="1" fill="hold">
                                          <p:stCondLst>
                                            <p:cond delay="0"/>
                                          </p:stCondLst>
                                        </p:cTn>
                                        <p:tgtEl>
                                          <p:spTgt spid="23"/>
                                        </p:tgtEl>
                                        <p:attrNameLst>
                                          <p:attrName>style.visibility</p:attrName>
                                        </p:attrNameLst>
                                      </p:cBhvr>
                                      <p:to>
                                        <p:strVal val="visible"/>
                                      </p:to>
                                    </p:set>
                                    <p:animEffect transition="in" filter="wheel(1)">
                                      <p:cBhvr>
                                        <p:cTn id="83" dur="59000"/>
                                        <p:tgtEl>
                                          <p:spTgt spid="2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P spid="11" grpId="0" animBg="1"/>
      <p:bldP spid="12" grpId="0" animBg="1"/>
      <p:bldP spid="13" grpId="0" animBg="1"/>
      <p:bldP spid="14" grpId="0" animBg="1"/>
      <p:bldP spid="15" grpId="0" animBg="1"/>
      <p:bldP spid="16" grpId="0" animBg="1"/>
      <p:bldP spid="17" grpId="0" animBg="1"/>
      <p:bldP spid="18" grpId="0" animBg="1"/>
      <p:bldP spid="19" grpId="0" animBg="1"/>
      <p:bldP spid="20" grpId="0" animBg="1"/>
      <p:bldP spid="21" grpId="0" animBg="1"/>
      <p:bldP spid="22" grpId="0" animBg="1"/>
      <p:bldP spid="23"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156411" y="264695"/>
            <a:ext cx="9117591" cy="5776667"/>
          </a:xfrm>
        </p:spPr>
        <p:txBody>
          <a:bodyPr>
            <a:noAutofit/>
          </a:bodyPr>
          <a:lstStyle/>
          <a:p>
            <a:r>
              <a:rPr lang="nl-NL" sz="2200" dirty="0" smtClean="0"/>
              <a:t>A, fysieke winkel</a:t>
            </a:r>
          </a:p>
          <a:p>
            <a:r>
              <a:rPr lang="nl-NL" sz="2200" dirty="0" smtClean="0"/>
              <a:t>B, internet winkel </a:t>
            </a:r>
          </a:p>
          <a:p>
            <a:r>
              <a:rPr lang="nl-NL" sz="2200" dirty="0" smtClean="0"/>
              <a:t>C, internet winkel</a:t>
            </a:r>
          </a:p>
          <a:p>
            <a:r>
              <a:rPr lang="nl-NL" sz="2200" dirty="0" smtClean="0"/>
              <a:t>D, fysieke winkel, maar tegenwoordig ook steeds meer bij de internet winkel</a:t>
            </a:r>
          </a:p>
          <a:p>
            <a:r>
              <a:rPr lang="nl-NL" sz="2200" dirty="0" smtClean="0"/>
              <a:t>E, fysiek winkel, maar ook de internet winkel is hier stappen aan het zetten.</a:t>
            </a:r>
          </a:p>
          <a:p>
            <a:r>
              <a:rPr lang="nl-NL" sz="2200" dirty="0" smtClean="0"/>
              <a:t>2 </a:t>
            </a:r>
          </a:p>
          <a:p>
            <a:r>
              <a:rPr lang="nl-NL" sz="2200" dirty="0" smtClean="0"/>
              <a:t>Media</a:t>
            </a:r>
          </a:p>
          <a:p>
            <a:r>
              <a:rPr lang="nl-NL" sz="2200" dirty="0" smtClean="0"/>
              <a:t>Boodschap</a:t>
            </a:r>
          </a:p>
          <a:p>
            <a:r>
              <a:rPr lang="nl-NL" sz="2200" dirty="0" smtClean="0"/>
              <a:t>Doelgroep</a:t>
            </a:r>
          </a:p>
          <a:p>
            <a:r>
              <a:rPr lang="nl-NL" sz="2200" dirty="0" err="1" smtClean="0"/>
              <a:t>Mediamix</a:t>
            </a:r>
            <a:endParaRPr lang="nl-NL" sz="2200" dirty="0" smtClean="0"/>
          </a:p>
          <a:p>
            <a:r>
              <a:rPr lang="nl-NL" sz="2200" dirty="0" smtClean="0"/>
              <a:t>Bereik</a:t>
            </a:r>
          </a:p>
          <a:p>
            <a:r>
              <a:rPr lang="nl-NL" sz="2200" dirty="0" smtClean="0"/>
              <a:t>Kosten</a:t>
            </a:r>
          </a:p>
          <a:p>
            <a:endParaRPr lang="nl-NL" sz="2200" dirty="0" smtClean="0"/>
          </a:p>
          <a:p>
            <a:endParaRPr lang="nl-NL" sz="2200" dirty="0"/>
          </a:p>
        </p:txBody>
      </p:sp>
    </p:spTree>
    <p:extLst>
      <p:ext uri="{BB962C8B-B14F-4D97-AF65-F5344CB8AC3E}">
        <p14:creationId xmlns:p14="http://schemas.microsoft.com/office/powerpoint/2010/main" val="410816952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3">
                                            <p:txEl>
                                              <p:pRg st="11" end="1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normAutofit/>
          </a:bodyPr>
          <a:lstStyle/>
          <a:p>
            <a:r>
              <a:rPr lang="nl-NL" sz="2500" dirty="0" smtClean="0"/>
              <a:t>3a: makkelijk klanten binden zonder dat dit te hoge kosten met zich mee brengt.</a:t>
            </a:r>
          </a:p>
          <a:p>
            <a:r>
              <a:rPr lang="nl-NL" sz="2500" dirty="0" smtClean="0"/>
              <a:t>3b: merken waarvan jij spullen nu zou kopen (dit moment in je leven), Ferrari geeft er niet om dat jullie ze niet volgen, de AH zou het daarentegen wel prettig vinden jullie te bereiken.</a:t>
            </a:r>
          </a:p>
          <a:p>
            <a:r>
              <a:rPr lang="nl-NL" sz="2500" dirty="0" smtClean="0"/>
              <a:t>3c: korting, acties, nieuwe producten.</a:t>
            </a:r>
            <a:endParaRPr lang="nl-NL" sz="2500" dirty="0"/>
          </a:p>
        </p:txBody>
      </p:sp>
    </p:spTree>
    <p:extLst>
      <p:ext uri="{BB962C8B-B14F-4D97-AF65-F5344CB8AC3E}">
        <p14:creationId xmlns:p14="http://schemas.microsoft.com/office/powerpoint/2010/main" val="40654062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F496CB"/>
      </a:accent1>
      <a:accent2>
        <a:srgbClr val="BC356F"/>
      </a:accent2>
      <a:accent3>
        <a:srgbClr val="E65331"/>
      </a:accent3>
      <a:accent4>
        <a:srgbClr val="F27E19"/>
      </a:accent4>
      <a:accent5>
        <a:srgbClr val="F2AC19"/>
      </a:accent5>
      <a:accent6>
        <a:srgbClr val="BC80E0"/>
      </a:accent6>
      <a:hlink>
        <a:srgbClr val="EF5285"/>
      </a:hlink>
      <a:folHlink>
        <a:srgbClr val="F77F90"/>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23659B44-6E34-4CE8-8F0D-387DA7996826}"/>
    </a:ext>
  </a:extLst>
</a:theme>
</file>

<file path=docProps/app.xml><?xml version="1.0" encoding="utf-8"?>
<Properties xmlns="http://schemas.openxmlformats.org/officeDocument/2006/extended-properties" xmlns:vt="http://schemas.openxmlformats.org/officeDocument/2006/docPropsVTypes">
  <Template>Facet</Template>
  <TotalTime>1577</TotalTime>
  <Words>519</Words>
  <Application>Microsoft Office PowerPoint</Application>
  <PresentationFormat>Breedbeeld</PresentationFormat>
  <Paragraphs>86</Paragraphs>
  <Slides>8</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8</vt:i4>
      </vt:variant>
    </vt:vector>
  </HeadingPairs>
  <TitlesOfParts>
    <vt:vector size="12" baseType="lpstr">
      <vt:lpstr>Arial</vt:lpstr>
      <vt:lpstr>Trebuchet MS</vt:lpstr>
      <vt:lpstr>Wingdings 3</vt:lpstr>
      <vt:lpstr>Facet</vt:lpstr>
      <vt:lpstr>Welkom Havo/vwo 3.</vt:lpstr>
      <vt:lpstr>vandaag:</vt:lpstr>
      <vt:lpstr>Lees en maak de paragraaf product en prijs.</vt:lpstr>
      <vt:lpstr>PowerPoint-presentatie</vt:lpstr>
      <vt:lpstr>PowerPoint-presentatie</vt:lpstr>
      <vt:lpstr>Lees en maak de paragraaf plaats en promotie.</vt:lpstr>
      <vt:lpstr>PowerPoint-presentatie</vt:lpstr>
      <vt:lpstr>PowerPoint-presentatie</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Welkom VWO 5.</dc:title>
  <dc:creator>Jacobs, B (Bas)</dc:creator>
  <cp:lastModifiedBy>Bas Jacobs</cp:lastModifiedBy>
  <cp:revision>217</cp:revision>
  <dcterms:created xsi:type="dcterms:W3CDTF">2017-08-27T09:00:36Z</dcterms:created>
  <dcterms:modified xsi:type="dcterms:W3CDTF">2018-06-05T15:27:22Z</dcterms:modified>
</cp:coreProperties>
</file>

<file path=docProps/thumbnail.jpeg>
</file>