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536" r:id="rId3"/>
    <p:sldId id="533" r:id="rId4"/>
    <p:sldId id="534" r:id="rId5"/>
    <p:sldId id="537" r:id="rId6"/>
    <p:sldId id="535" r:id="rId7"/>
    <p:sldId id="538" r:id="rId8"/>
    <p:sldId id="539" r:id="rId9"/>
    <p:sldId id="540" r:id="rId10"/>
    <p:sldId id="541" r:id="rId11"/>
    <p:sldId id="542" r:id="rId12"/>
    <p:sldId id="543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53" autoAdjust="0"/>
    <p:restoredTop sz="94660"/>
  </p:normalViewPr>
  <p:slideViewPr>
    <p:cSldViewPr snapToGrid="0">
      <p:cViewPr varScale="1">
        <p:scale>
          <a:sx n="80" d="100"/>
          <a:sy n="80" d="100"/>
        </p:scale>
        <p:origin x="384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mtClean="0"/>
              <a:t>Welkom Havo/vwo 3.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nl-NL" b="1" dirty="0" smtClean="0"/>
              <a:t>Zelfstandig lezen en </a:t>
            </a:r>
            <a:r>
              <a:rPr lang="nl-NL" b="1" dirty="0" smtClean="0"/>
              <a:t>maken 3.2D </a:t>
            </a:r>
            <a:r>
              <a:rPr lang="nl-NL" dirty="0"/>
              <a:t>risico’s bij investeren en beleggen.</a:t>
            </a:r>
            <a:br>
              <a:rPr lang="nl-NL" dirty="0"/>
            </a:br>
            <a:r>
              <a:rPr lang="nl-NL" b="1" dirty="0" smtClean="0"/>
              <a:t>.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88744" y="1720942"/>
            <a:ext cx="6673093" cy="5359401"/>
          </a:xfrm>
        </p:spPr>
        <p:txBody>
          <a:bodyPr>
            <a:normAutofit/>
          </a:bodyPr>
          <a:lstStyle/>
          <a:p>
            <a:r>
              <a:rPr lang="nl-NL" sz="2500" dirty="0" smtClean="0"/>
              <a:t>Lees </a:t>
            </a:r>
            <a:r>
              <a:rPr lang="nl-NL" sz="2500" dirty="0" smtClean="0"/>
              <a:t>3.2D risico’s </a:t>
            </a:r>
            <a:r>
              <a:rPr lang="nl-NL" sz="2500" dirty="0"/>
              <a:t>bij investeren en beleggen.</a:t>
            </a:r>
          </a:p>
          <a:p>
            <a:r>
              <a:rPr lang="nl-NL" sz="2500" dirty="0" smtClean="0"/>
              <a:t>en </a:t>
            </a:r>
            <a:r>
              <a:rPr lang="nl-NL" sz="2500" dirty="0" smtClean="0"/>
              <a:t>maak 1 t/m </a:t>
            </a:r>
            <a:r>
              <a:rPr lang="nl-NL" sz="2500" dirty="0" smtClean="0"/>
              <a:t>5.</a:t>
            </a:r>
            <a:endParaRPr lang="nl-NL" sz="2500" dirty="0" smtClean="0"/>
          </a:p>
          <a:p>
            <a:r>
              <a:rPr lang="nl-NL" sz="2500" dirty="0" smtClean="0"/>
              <a:t>Hiervoor </a:t>
            </a:r>
            <a:r>
              <a:rPr lang="nl-NL" sz="2500" dirty="0" smtClean="0"/>
              <a:t>hebben jullie 10 minuten de </a:t>
            </a:r>
            <a:r>
              <a:rPr lang="nl-NL" sz="2500" dirty="0" smtClean="0"/>
              <a:t>tijd</a:t>
            </a:r>
          </a:p>
          <a:p>
            <a:r>
              <a:rPr lang="nl-NL" sz="2500" dirty="0" smtClean="0"/>
              <a:t>We spreken straks opgave 1 t/m 3 na.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608026" y="146594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608026" y="146594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608026" y="146593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608026" y="146593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608026" y="146593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608026" y="146593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608026" y="144913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608026" y="143233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608026" y="144073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608026" y="146593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31368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0"/>
            <a:ext cx="9420726" cy="6749716"/>
          </a:xfrm>
        </p:spPr>
        <p:txBody>
          <a:bodyPr>
            <a:noAutofit/>
          </a:bodyPr>
          <a:lstStyle/>
          <a:p>
            <a:r>
              <a:rPr lang="nl-NL" sz="2400" dirty="0" smtClean="0"/>
              <a:t>1a)	inkomen van David, inkomen afhankelijk van ze prestaties op werk.</a:t>
            </a:r>
          </a:p>
          <a:p>
            <a:r>
              <a:rPr lang="nl-NL" sz="2400" dirty="0" smtClean="0"/>
              <a:t>1b)	de winst en de waardestijging van het bedrijf.</a:t>
            </a:r>
          </a:p>
          <a:p>
            <a:r>
              <a:rPr lang="nl-NL" sz="2400" dirty="0" smtClean="0"/>
              <a:t>2a) je kan dan genieten van je belegging, tenslotte kan je het aan de muur hangen. Kunst ook relatief waarde vast.</a:t>
            </a:r>
          </a:p>
          <a:p>
            <a:r>
              <a:rPr lang="nl-NL" sz="2400" dirty="0" smtClean="0"/>
              <a:t>2b) het kan in waarde dalen, het kan beschadigd raken of gestolen worden.</a:t>
            </a:r>
          </a:p>
          <a:p>
            <a:r>
              <a:rPr lang="nl-NL" sz="2400" dirty="0" smtClean="0"/>
              <a:t>3a) goud heeft altijd een bepaalde waarde, het is een schaars goed en zodoende in tijden van een zekerheid iets wat ze waarde behoud</a:t>
            </a:r>
          </a:p>
          <a:p>
            <a:r>
              <a:rPr lang="nl-NL" sz="2400" dirty="0" smtClean="0"/>
              <a:t>3b) eind 2010, cq zo laat mogelijk, want de waarde is aan het stijgen.</a:t>
            </a:r>
          </a:p>
          <a:p>
            <a:r>
              <a:rPr lang="nl-NL" sz="2400" dirty="0" smtClean="0"/>
              <a:t>3c) omdat ze of hoopte dat de prijs nog meer zou stijgen, of omdat ze het een veilige investering vinden.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973468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0"/>
            <a:ext cx="9420726" cy="6749716"/>
          </a:xfrm>
        </p:spPr>
        <p:txBody>
          <a:bodyPr>
            <a:noAutofit/>
          </a:bodyPr>
          <a:lstStyle/>
          <a:p>
            <a:r>
              <a:rPr lang="nl-NL" sz="2400" dirty="0" smtClean="0"/>
              <a:t>4a) </a:t>
            </a:r>
            <a:r>
              <a:rPr lang="nl-NL" sz="2400" dirty="0" err="1" smtClean="0"/>
              <a:t>aegon</a:t>
            </a:r>
            <a:r>
              <a:rPr lang="nl-NL" sz="2400" dirty="0" smtClean="0"/>
              <a:t> en </a:t>
            </a:r>
            <a:r>
              <a:rPr lang="nl-NL" sz="2400" dirty="0" err="1" smtClean="0"/>
              <a:t>airfrance-klm</a:t>
            </a:r>
            <a:endParaRPr lang="nl-NL" sz="2400" dirty="0" smtClean="0"/>
          </a:p>
          <a:p>
            <a:r>
              <a:rPr lang="nl-NL" sz="2400" dirty="0" smtClean="0"/>
              <a:t>4b) de aandelen kunnen in waarde dalen, zichtbaar bij </a:t>
            </a:r>
            <a:r>
              <a:rPr lang="nl-NL" sz="2400" dirty="0" err="1" smtClean="0"/>
              <a:t>ahold</a:t>
            </a:r>
            <a:r>
              <a:rPr lang="nl-NL" sz="2400" dirty="0" smtClean="0"/>
              <a:t> of </a:t>
            </a:r>
            <a:r>
              <a:rPr lang="nl-NL" sz="2400" dirty="0" err="1" smtClean="0"/>
              <a:t>imtech</a:t>
            </a:r>
            <a:r>
              <a:rPr lang="nl-NL" sz="2400" dirty="0" smtClean="0"/>
              <a:t> of </a:t>
            </a:r>
            <a:r>
              <a:rPr lang="nl-NL" sz="2400" dirty="0" err="1" smtClean="0"/>
              <a:t>kpn</a:t>
            </a:r>
            <a:r>
              <a:rPr lang="nl-NL" sz="2400" dirty="0" smtClean="0"/>
              <a:t>.</a:t>
            </a:r>
          </a:p>
          <a:p>
            <a:r>
              <a:rPr lang="nl-NL" sz="2400" dirty="0" smtClean="0"/>
              <a:t>4c) KPN maakte minder winst, KPN was negatief in het nieuws.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15026"/>
            <a:ext cx="12296274" cy="1048723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30386"/>
            <a:ext cx="12192000" cy="63017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374858"/>
            <a:ext cx="12192000" cy="1105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626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96684"/>
            <a:ext cx="8596668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nabespreken 3.2B Verzekeren.</a:t>
            </a:r>
          </a:p>
          <a:p>
            <a:r>
              <a:rPr lang="nl-NL" sz="2500" dirty="0" smtClean="0"/>
              <a:t>Maken 3.2C kosten van een verzekering</a:t>
            </a:r>
          </a:p>
          <a:p>
            <a:r>
              <a:rPr lang="nl-NL" sz="2500" dirty="0" smtClean="0"/>
              <a:t>Nabespreken 3.2C kosten van een verzekering</a:t>
            </a:r>
          </a:p>
          <a:p>
            <a:r>
              <a:rPr lang="nl-NL" sz="2500" dirty="0" smtClean="0"/>
              <a:t>Maken 3.2D risico bij investeren en beleggen.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574470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0789" y="228601"/>
            <a:ext cx="8973213" cy="581276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1a: het bewijs dat je verzekerd bent, hierin staan de regels van jullie overeenkomst.</a:t>
            </a:r>
          </a:p>
          <a:p>
            <a:r>
              <a:rPr lang="nl-NL" sz="2500" dirty="0" smtClean="0"/>
              <a:t>1b: de kans dat er schade optreed, de gemiddelde hoogte van de schade.</a:t>
            </a:r>
          </a:p>
          <a:p>
            <a:r>
              <a:rPr lang="nl-NL" sz="2500" dirty="0" smtClean="0"/>
              <a:t>1c: een eigen risico, je betaald zelf een gedeelte mee, hierdoor ga je voorzichtiger met je spullen om omdat je zelf ook kosten maakt.</a:t>
            </a:r>
          </a:p>
          <a:p>
            <a:r>
              <a:rPr lang="nl-NL" sz="2500" dirty="0" smtClean="0"/>
              <a:t>1d: je betaald teveel premie.</a:t>
            </a:r>
          </a:p>
          <a:p>
            <a:r>
              <a:rPr lang="nl-NL" sz="2500" dirty="0" smtClean="0"/>
              <a:t>2A: premie = kans op schade * gemiddelde hoogte van de schade.</a:t>
            </a:r>
          </a:p>
          <a:p>
            <a:r>
              <a:rPr lang="nl-NL" sz="2500" dirty="0" smtClean="0"/>
              <a:t>2b: dan neemt de gemiddelde hoogte van de schade af, en zodoende dus ook de premie</a:t>
            </a:r>
          </a:p>
          <a:p>
            <a:pPr marL="0" indent="0">
              <a:buNone/>
            </a:pP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84376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18146" y="541421"/>
            <a:ext cx="8455855" cy="5499941"/>
          </a:xfrm>
        </p:spPr>
        <p:txBody>
          <a:bodyPr>
            <a:noAutofit/>
          </a:bodyPr>
          <a:lstStyle/>
          <a:p>
            <a:r>
              <a:rPr lang="nl-NL" sz="2500" dirty="0" smtClean="0"/>
              <a:t>3a: de kans op schade of gemiddelde schade is verschillend tussen de regio’s</a:t>
            </a:r>
          </a:p>
          <a:p>
            <a:r>
              <a:rPr lang="nl-NL" sz="2500" dirty="0" smtClean="0"/>
              <a:t>3b: 95 euro per jaar</a:t>
            </a:r>
          </a:p>
          <a:p>
            <a:r>
              <a:rPr lang="nl-NL" sz="2500" dirty="0" smtClean="0"/>
              <a:t>3c: 10%, ze krijgen per klant 60 euro, een nieuwe fiets is 600. dus ze hebben 10 klanten nodig om 1 fiets terug te verdienen. Dus 1 op de 10 fietsen mag maar gestolen worden.</a:t>
            </a:r>
          </a:p>
          <a:p>
            <a:r>
              <a:rPr lang="nl-NL" sz="2500" dirty="0" smtClean="0"/>
              <a:t>4a: lagere kans op schade, dus lagere uitkeringen dus mogelijk lagere premies.</a:t>
            </a:r>
          </a:p>
          <a:p>
            <a:r>
              <a:rPr lang="nl-NL" sz="2500" dirty="0" smtClean="0"/>
              <a:t>4b: ze hebben een lagere kans op schade, en dat heeft vaak tot gevolg dat ze lagere premie hoeven te betalen</a:t>
            </a:r>
          </a:p>
          <a:p>
            <a:r>
              <a:rPr lang="nl-NL" sz="2500" dirty="0" smtClean="0"/>
              <a:t>4c: zoals eerder gezegd, lagere kans op schade = lagere premies.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68375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 vorige les:</a:t>
            </a:r>
            <a:br>
              <a:rPr lang="nl-NL" dirty="0" smtClean="0"/>
            </a:br>
            <a:r>
              <a:rPr lang="nl-NL" dirty="0" smtClean="0"/>
              <a:t>aantal belangrijke begrippen/zaken.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6253" y="1672390"/>
            <a:ext cx="10491535" cy="5017168"/>
          </a:xfrm>
        </p:spPr>
        <p:txBody>
          <a:bodyPr>
            <a:noAutofit/>
          </a:bodyPr>
          <a:lstStyle/>
          <a:p>
            <a:r>
              <a:rPr lang="nl-NL" sz="2100" dirty="0" smtClean="0"/>
              <a:t>Risico-aversie: de voorkeur voor het ontwijken van risico’s. </a:t>
            </a:r>
          </a:p>
          <a:p>
            <a:r>
              <a:rPr lang="nl-NL" sz="2100" dirty="0" smtClean="0"/>
              <a:t>Wanneer betaalbaar en nodig geacht, kan risico aversie de reden zijn voor verzekeren.</a:t>
            </a:r>
          </a:p>
          <a:p>
            <a:r>
              <a:rPr lang="nl-NL" sz="2100" dirty="0" smtClean="0"/>
              <a:t>Premie voor kosten dekken van de schade = kans op schade * gemiddelde schade </a:t>
            </a:r>
          </a:p>
          <a:p>
            <a:r>
              <a:rPr lang="nl-NL" sz="2100" dirty="0" smtClean="0"/>
              <a:t>Waarom premie vaak iets hoger? Moeten ook winst maken en hebben andere kosten (personeel, huur, administratie).</a:t>
            </a:r>
          </a:p>
          <a:p>
            <a:r>
              <a:rPr lang="nl-NL" sz="2100" dirty="0" smtClean="0"/>
              <a:t>Eigen risico = bij schade moet je zelf een gedeelte betalen.</a:t>
            </a:r>
          </a:p>
          <a:p>
            <a:r>
              <a:rPr lang="nl-NL" sz="2100" dirty="0" smtClean="0"/>
              <a:t>Waarom handig: voorkomt dat verzekerde heel onvoorzichtig met hun spullen omgaan.</a:t>
            </a:r>
          </a:p>
          <a:p>
            <a:r>
              <a:rPr lang="nl-NL" sz="2100" dirty="0" smtClean="0"/>
              <a:t>Eigen risico verlaagt de premie, waarom?</a:t>
            </a:r>
          </a:p>
          <a:p>
            <a:r>
              <a:rPr lang="nl-NL" sz="2100" dirty="0" smtClean="0"/>
              <a:t>Het verlaagt de gemiddelde schade voor de verzekeraar.</a:t>
            </a:r>
          </a:p>
          <a:p>
            <a:r>
              <a:rPr lang="nl-NL" sz="2100" dirty="0" smtClean="0"/>
              <a:t>Was de gemiddelde schade 400, het eigen risico 50, dan is de gemiddelde schade voor de verzekeraar 400-50 = 350.</a:t>
            </a:r>
            <a:endParaRPr lang="nl-NL" sz="2100" dirty="0"/>
          </a:p>
        </p:txBody>
      </p:sp>
    </p:spTree>
    <p:extLst>
      <p:ext uri="{BB962C8B-B14F-4D97-AF65-F5344CB8AC3E}">
        <p14:creationId xmlns:p14="http://schemas.microsoft.com/office/powerpoint/2010/main" val="2903383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b="1" dirty="0" smtClean="0"/>
              <a:t>Zelfstandig lezen en maken </a:t>
            </a:r>
            <a:r>
              <a:rPr lang="nl-NL" b="1" dirty="0" smtClean="0"/>
              <a:t>3.2C kosten van een verzekering.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88744" y="1720942"/>
            <a:ext cx="6673093" cy="5359401"/>
          </a:xfrm>
        </p:spPr>
        <p:txBody>
          <a:bodyPr>
            <a:normAutofit/>
          </a:bodyPr>
          <a:lstStyle/>
          <a:p>
            <a:r>
              <a:rPr lang="nl-NL" sz="2500" dirty="0" smtClean="0"/>
              <a:t>Lees </a:t>
            </a:r>
            <a:r>
              <a:rPr lang="nl-NL" sz="2500" dirty="0" smtClean="0"/>
              <a:t>3.2C kosten van een verzekering en </a:t>
            </a:r>
            <a:r>
              <a:rPr lang="nl-NL" sz="2500" dirty="0" smtClean="0"/>
              <a:t>maak 1 t/m 4.</a:t>
            </a:r>
          </a:p>
          <a:p>
            <a:r>
              <a:rPr lang="nl-NL" sz="2500" dirty="0" smtClean="0"/>
              <a:t>Hiervoor </a:t>
            </a:r>
            <a:r>
              <a:rPr lang="nl-NL" sz="2500" dirty="0" smtClean="0"/>
              <a:t>hebben jullie 10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Kan je </a:t>
            </a:r>
            <a:r>
              <a:rPr lang="nl-NL" sz="2500" dirty="0" smtClean="0"/>
              <a:t>3.2D risico’s bij investeren en beleggen.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608026" y="146594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608026" y="146594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608026" y="146593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608026" y="146593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608026" y="146593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608026" y="146593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608026" y="144913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608026" y="143233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608026" y="144073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608026" y="146593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07626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0"/>
            <a:ext cx="9420726" cy="6749716"/>
          </a:xfrm>
        </p:spPr>
        <p:txBody>
          <a:bodyPr>
            <a:noAutofit/>
          </a:bodyPr>
          <a:lstStyle/>
          <a:p>
            <a:r>
              <a:rPr lang="nl-NL" sz="2400" dirty="0" smtClean="0"/>
              <a:t>1a)	bruto premie = premie die je moet betalen zonder korting en toeslagen.</a:t>
            </a:r>
          </a:p>
          <a:p>
            <a:r>
              <a:rPr lang="nl-NL" sz="2400" dirty="0" smtClean="0"/>
              <a:t>Netto premie = premie die je moet betalen na korting en toeslagen.</a:t>
            </a:r>
          </a:p>
          <a:p>
            <a:r>
              <a:rPr lang="nl-NL" sz="2400" dirty="0" smtClean="0"/>
              <a:t>1b)	Omdat in sommige gebieden/groepen een grotere/kleinere kans hebben op schade, en daarbij dus een andere premie moeten betalen.</a:t>
            </a:r>
          </a:p>
          <a:p>
            <a:r>
              <a:rPr lang="nl-NL" sz="2400" dirty="0" smtClean="0"/>
              <a:t>1c)	Die zorgt ervoor dat verzekerde voorzichtig omgaan met hun spullen, want als je geen schade hebt krijg je meer korting.</a:t>
            </a:r>
          </a:p>
          <a:p>
            <a:r>
              <a:rPr lang="nl-NL" sz="2400" dirty="0" smtClean="0"/>
              <a:t>2a)	De verzekering is aansprakelijk.</a:t>
            </a:r>
          </a:p>
          <a:p>
            <a:r>
              <a:rPr lang="nl-NL" sz="2400" dirty="0" smtClean="0"/>
              <a:t>2b)	De allrisk verzekering, dus je eigen verzekering</a:t>
            </a:r>
          </a:p>
          <a:p>
            <a:r>
              <a:rPr lang="nl-NL" sz="2400" dirty="0" smtClean="0"/>
              <a:t>2c)	De WA verzekering</a:t>
            </a:r>
          </a:p>
          <a:p>
            <a:r>
              <a:rPr lang="nl-NL" sz="2400" dirty="0" smtClean="0"/>
              <a:t>2d)	Nee, want jou schuld dus jij betaalt voor zijn schade</a:t>
            </a:r>
          </a:p>
          <a:p>
            <a:r>
              <a:rPr lang="nl-NL" sz="2400" dirty="0" smtClean="0"/>
              <a:t>2</a:t>
            </a:r>
            <a:r>
              <a:rPr lang="nl-NL" sz="2400" baseline="30000" dirty="0" smtClean="0"/>
              <a:t>e</a:t>
            </a:r>
            <a:r>
              <a:rPr lang="nl-NL" sz="2400" dirty="0" smtClean="0"/>
              <a:t>) 	64% = 50 euro</a:t>
            </a:r>
          </a:p>
          <a:p>
            <a:r>
              <a:rPr lang="nl-NL" sz="2400" dirty="0" smtClean="0"/>
              <a:t>Dus 100% = 78.125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075265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2007" y="139283"/>
            <a:ext cx="8596668" cy="646605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3a) de premie wordt bepaald door de kans op schade * de gemiddelde kans op schade. Bij een nieuwe auto is de gemiddelde schade groter.</a:t>
            </a:r>
          </a:p>
          <a:p>
            <a:r>
              <a:rPr lang="nl-NL" sz="2500" dirty="0" smtClean="0"/>
              <a:t>3b) 877 + 625 = 1502 = basispremie + casco</a:t>
            </a:r>
          </a:p>
          <a:p>
            <a:r>
              <a:rPr lang="nl-NL" sz="2500" dirty="0" smtClean="0"/>
              <a:t>3c) = 1502 + (1502 * 0.15) (toeslag voor bestuurders) – (1502 *0.16) (4 jaar no claim korting) = 1487</a:t>
            </a:r>
          </a:p>
          <a:p>
            <a:r>
              <a:rPr lang="nl-NL" sz="2500" dirty="0" smtClean="0"/>
              <a:t>4a) brandschade, windschade.</a:t>
            </a:r>
          </a:p>
          <a:p>
            <a:r>
              <a:rPr lang="nl-NL" sz="2500" dirty="0" smtClean="0"/>
              <a:t>4b) 0.0085 * 15000 = 127,50 / 12 = 10.63 per maand</a:t>
            </a:r>
          </a:p>
          <a:p>
            <a:r>
              <a:rPr lang="nl-NL" sz="2500" dirty="0" smtClean="0"/>
              <a:t>4c) 1700 – 350 = 1350.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220318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te onthouden.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Bereken altijd de korting en de toeslagen los van elkaar.</a:t>
            </a:r>
          </a:p>
          <a:p>
            <a:r>
              <a:rPr lang="nl-NL" sz="2500" dirty="0" smtClean="0"/>
              <a:t>Anders kom je op het verkeerde antwoord uit.</a:t>
            </a:r>
          </a:p>
          <a:p>
            <a:r>
              <a:rPr lang="nl-NL" sz="2500" dirty="0" smtClean="0"/>
              <a:t>Goed lezen is ook heel belangrijk! Op wat heeft welke persoon recht e.d.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841216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1314</TotalTime>
  <Words>650</Words>
  <Application>Microsoft Office PowerPoint</Application>
  <PresentationFormat>Breedbeeld</PresentationFormat>
  <Paragraphs>88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Trebuchet MS</vt:lpstr>
      <vt:lpstr>Wingdings 3</vt:lpstr>
      <vt:lpstr>Facet</vt:lpstr>
      <vt:lpstr>Welkom Havo/vwo 3.</vt:lpstr>
      <vt:lpstr>Agenda:</vt:lpstr>
      <vt:lpstr>PowerPoint-presentatie</vt:lpstr>
      <vt:lpstr>PowerPoint-presentatie</vt:lpstr>
      <vt:lpstr>Terugblik vorige les: aantal belangrijke begrippen/zaken.</vt:lpstr>
      <vt:lpstr>Zelfstandig lezen en maken 3.2C kosten van een verzekering.</vt:lpstr>
      <vt:lpstr>PowerPoint-presentatie</vt:lpstr>
      <vt:lpstr>PowerPoint-presentatie</vt:lpstr>
      <vt:lpstr>Wat te onthouden.</vt:lpstr>
      <vt:lpstr>Zelfstandig lezen en maken 3.2D risico’s bij investeren en beleggen. .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178</cp:revision>
  <dcterms:created xsi:type="dcterms:W3CDTF">2017-08-27T09:00:36Z</dcterms:created>
  <dcterms:modified xsi:type="dcterms:W3CDTF">2018-02-19T12:03:14Z</dcterms:modified>
</cp:coreProperties>
</file>