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0" r:id="rId6"/>
    <p:sldId id="266" r:id="rId7"/>
    <p:sldId id="276" r:id="rId8"/>
    <p:sldId id="277" r:id="rId9"/>
    <p:sldId id="265" r:id="rId10"/>
    <p:sldId id="284" r:id="rId11"/>
    <p:sldId id="285" r:id="rId12"/>
    <p:sldId id="286" r:id="rId13"/>
    <p:sldId id="287" r:id="rId14"/>
    <p:sldId id="289" r:id="rId15"/>
    <p:sldId id="291" r:id="rId16"/>
    <p:sldId id="292" r:id="rId17"/>
    <p:sldId id="293" r:id="rId18"/>
    <p:sldId id="288" r:id="rId19"/>
    <p:sldId id="290" r:id="rId20"/>
    <p:sldId id="294" r:id="rId21"/>
    <p:sldId id="295" r:id="rId22"/>
    <p:sldId id="297" r:id="rId23"/>
    <p:sldId id="298" r:id="rId24"/>
    <p:sldId id="299" r:id="rId25"/>
    <p:sldId id="300" r:id="rId26"/>
    <p:sldId id="301" r:id="rId27"/>
    <p:sldId id="303" r:id="rId28"/>
    <p:sldId id="302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Recap</a:t>
            </a:r>
            <a:r>
              <a:rPr lang="nl-NL" dirty="0" smtClean="0"/>
              <a:t> vorige les.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251285"/>
            <a:ext cx="9189781" cy="4790078"/>
          </a:xfrm>
        </p:spPr>
        <p:txBody>
          <a:bodyPr>
            <a:noAutofit/>
          </a:bodyPr>
          <a:lstStyle/>
          <a:p>
            <a:r>
              <a:rPr lang="nl-NL" sz="2300" dirty="0" smtClean="0"/>
              <a:t>Een markt is een </a:t>
            </a:r>
            <a:r>
              <a:rPr lang="nl-NL" sz="2300" dirty="0"/>
              <a:t>plek waar vraag en aanbod samenkomen</a:t>
            </a:r>
          </a:p>
          <a:p>
            <a:r>
              <a:rPr lang="nl-NL" sz="2300" dirty="0"/>
              <a:t>Een concrete markt is een fysieke plek (de markt van groente en fruit)</a:t>
            </a:r>
          </a:p>
          <a:p>
            <a:r>
              <a:rPr lang="nl-NL" sz="2300" dirty="0"/>
              <a:t>Een abstracte markt is een niet fysieke plek (bijvoorbeeld marktplaats of bol.com)</a:t>
            </a:r>
          </a:p>
          <a:p>
            <a:r>
              <a:rPr lang="nl-NL" sz="2300" dirty="0" smtClean="0"/>
              <a:t>Het aanbod van producten wordt bepaald door: persoonlijke </a:t>
            </a:r>
            <a:r>
              <a:rPr lang="nl-NL" sz="2300" dirty="0"/>
              <a:t>voorkeur, concurrerende producten, concurrenten, budget klant, weer/seizoen.</a:t>
            </a:r>
          </a:p>
          <a:p>
            <a:r>
              <a:rPr lang="nl-NL" sz="2300" dirty="0" smtClean="0"/>
              <a:t>Betalingsbereidheid is hoeveel </a:t>
            </a:r>
            <a:r>
              <a:rPr lang="nl-NL" sz="2300" dirty="0"/>
              <a:t>de klanten (noemen we bij economie consumenten) bereid zijn maximaal te betalen.</a:t>
            </a:r>
          </a:p>
          <a:p>
            <a:r>
              <a:rPr lang="nl-NL" sz="2300" dirty="0" smtClean="0"/>
              <a:t>Wanneer de aanbieder </a:t>
            </a:r>
            <a:r>
              <a:rPr lang="nl-NL" sz="2300" dirty="0"/>
              <a:t>de betaling bereidheid </a:t>
            </a:r>
            <a:r>
              <a:rPr lang="nl-NL" sz="2300" dirty="0" smtClean="0"/>
              <a:t>weet van de consument weet hij </a:t>
            </a:r>
            <a:r>
              <a:rPr lang="nl-NL" sz="2300" dirty="0"/>
              <a:t>de maximale prijs die hij kan vragen voor zijn producten</a:t>
            </a:r>
            <a:r>
              <a:rPr lang="nl-NL" sz="2300" dirty="0" smtClean="0"/>
              <a:t>. (als hij concurrentie heeft, moet die mogelijk wel ze prijs lager maken dan de maximale prijs)</a:t>
            </a:r>
            <a:endParaRPr lang="nl-NL" sz="2300" dirty="0"/>
          </a:p>
          <a:p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95838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paragraaf </a:t>
            </a:r>
            <a:r>
              <a:rPr lang="nl-NL" dirty="0"/>
              <a:t>Substitutie en complementariteit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8873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Wat waren substitutiegoederen?</a:t>
            </a:r>
          </a:p>
          <a:p>
            <a:r>
              <a:rPr lang="nl-NL" sz="2500" dirty="0" smtClean="0"/>
              <a:t>Goederen die elkaar vervangen, denk aan koffie en thee, sinaasappels en ander fruit.</a:t>
            </a:r>
          </a:p>
          <a:p>
            <a:r>
              <a:rPr lang="nl-NL" sz="2500" dirty="0" smtClean="0"/>
              <a:t>Wat waren complementaire goederen?</a:t>
            </a:r>
          </a:p>
          <a:p>
            <a:r>
              <a:rPr lang="nl-NL" sz="2500" dirty="0" smtClean="0"/>
              <a:t>Goederen die je vaak samen nodig hebt, die elkaar aanvullen, denk aan koffie en koffiemelk, mobiele telefoon en oplader.</a:t>
            </a:r>
          </a:p>
          <a:p>
            <a:r>
              <a:rPr lang="nl-NL" sz="2500" dirty="0" smtClean="0"/>
              <a:t>De prijsontwikkeling van goederen heeft verschillende effecten afhankelijk of het complementaire goederen of substitutiegoederen zijn.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5071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vragen 2 t/m 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3232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253"/>
          <a:stretch/>
        </p:blipFill>
        <p:spPr>
          <a:xfrm>
            <a:off x="0" y="-1"/>
            <a:ext cx="12192000" cy="7459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612"/>
          <a:stretch/>
        </p:blipFill>
        <p:spPr>
          <a:xfrm>
            <a:off x="0" y="-1"/>
            <a:ext cx="12192000" cy="161223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9940"/>
          <a:stretch/>
        </p:blipFill>
        <p:spPr>
          <a:xfrm>
            <a:off x="0" y="0"/>
            <a:ext cx="12192000" cy="38140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35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65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705"/>
          <a:stretch/>
        </p:blipFill>
        <p:spPr>
          <a:xfrm>
            <a:off x="0" y="-1"/>
            <a:ext cx="10912642" cy="6376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2822"/>
          <a:stretch/>
        </p:blipFill>
        <p:spPr>
          <a:xfrm>
            <a:off x="0" y="0"/>
            <a:ext cx="10912642" cy="323649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440"/>
          <a:stretch/>
        </p:blipFill>
        <p:spPr>
          <a:xfrm>
            <a:off x="0" y="-1"/>
            <a:ext cx="10912642" cy="42230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912642" cy="686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66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511"/>
          <a:stretch/>
        </p:blipFill>
        <p:spPr>
          <a:xfrm>
            <a:off x="0" y="1"/>
            <a:ext cx="9805737" cy="5173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3353"/>
          <a:stretch/>
        </p:blipFill>
        <p:spPr>
          <a:xfrm>
            <a:off x="0" y="1"/>
            <a:ext cx="9805737" cy="18408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319"/>
          <a:stretch/>
        </p:blipFill>
        <p:spPr>
          <a:xfrm>
            <a:off x="0" y="0"/>
            <a:ext cx="9805737" cy="35011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5880"/>
          <a:stretch/>
        </p:blipFill>
        <p:spPr>
          <a:xfrm>
            <a:off x="0" y="0"/>
            <a:ext cx="9805737" cy="58112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824"/>
          <a:stretch/>
        </p:blipFill>
        <p:spPr>
          <a:xfrm>
            <a:off x="0" y="0"/>
            <a:ext cx="9805737" cy="64368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05737" cy="690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65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803"/>
          <a:stretch/>
        </p:blipFill>
        <p:spPr>
          <a:xfrm>
            <a:off x="0" y="0"/>
            <a:ext cx="10058400" cy="5895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9594"/>
          <a:stretch/>
        </p:blipFill>
        <p:spPr>
          <a:xfrm>
            <a:off x="0" y="0"/>
            <a:ext cx="10058400" cy="25627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4389"/>
          <a:stretch/>
        </p:blipFill>
        <p:spPr>
          <a:xfrm>
            <a:off x="0" y="0"/>
            <a:ext cx="10058400" cy="31161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363995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46971"/>
          <a:stretch/>
        </p:blipFill>
        <p:spPr>
          <a:xfrm>
            <a:off x="0" y="3660005"/>
            <a:ext cx="12192000" cy="7555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60005"/>
            <a:ext cx="12192000" cy="142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98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vragen 6  en 7.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16473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0862"/>
          <a:stretch/>
        </p:blipFill>
        <p:spPr>
          <a:xfrm>
            <a:off x="0" y="19050"/>
            <a:ext cx="12192000" cy="125629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49"/>
            <a:ext cx="12192000" cy="181707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4371"/>
          <a:stretch/>
        </p:blipFill>
        <p:spPr>
          <a:xfrm>
            <a:off x="0" y="1836126"/>
            <a:ext cx="12192000" cy="76269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36126"/>
            <a:ext cx="12192000" cy="13710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/>
          <a:srcRect b="48554"/>
          <a:stretch/>
        </p:blipFill>
        <p:spPr>
          <a:xfrm>
            <a:off x="0" y="3000276"/>
            <a:ext cx="12192000" cy="63326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00275"/>
            <a:ext cx="12192000" cy="123092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5"/>
          <a:srcRect b="47715"/>
          <a:stretch/>
        </p:blipFill>
        <p:spPr>
          <a:xfrm>
            <a:off x="0" y="4100975"/>
            <a:ext cx="12192000" cy="72368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100975"/>
            <a:ext cx="12192000" cy="1384116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6"/>
          <a:srcRect b="40219"/>
          <a:stretch/>
        </p:blipFill>
        <p:spPr>
          <a:xfrm>
            <a:off x="0" y="5298974"/>
            <a:ext cx="12192000" cy="728847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298974"/>
            <a:ext cx="12192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55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Kennismaking / wie ben ik.</a:t>
            </a:r>
          </a:p>
          <a:p>
            <a:r>
              <a:rPr lang="nl-NL" sz="2500" dirty="0" smtClean="0"/>
              <a:t>Benodigdheden/werkwijze.</a:t>
            </a:r>
          </a:p>
          <a:p>
            <a:r>
              <a:rPr lang="nl-NL" sz="2500" dirty="0" smtClean="0"/>
              <a:t>PTA</a:t>
            </a:r>
          </a:p>
          <a:p>
            <a:r>
              <a:rPr lang="nl-NL" sz="2500" dirty="0" smtClean="0"/>
              <a:t>Starten met </a:t>
            </a:r>
            <a:r>
              <a:rPr lang="nl-NL" sz="2500" smtClean="0"/>
              <a:t>de lesbrief.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699"/>
          <a:stretch/>
        </p:blipFill>
        <p:spPr>
          <a:xfrm>
            <a:off x="0" y="0"/>
            <a:ext cx="12192000" cy="7339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797"/>
          <a:stretch/>
        </p:blipFill>
        <p:spPr>
          <a:xfrm>
            <a:off x="0" y="0"/>
            <a:ext cx="12192000" cy="13355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6270"/>
          <a:stretch/>
        </p:blipFill>
        <p:spPr>
          <a:xfrm>
            <a:off x="0" y="0"/>
            <a:ext cx="12192000" cy="46201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1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6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tot nu toe gezien: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89547" y="1395663"/>
            <a:ext cx="8684455" cy="4645699"/>
          </a:xfrm>
        </p:spPr>
        <p:txBody>
          <a:bodyPr>
            <a:noAutofit/>
          </a:bodyPr>
          <a:lstStyle/>
          <a:p>
            <a:r>
              <a:rPr lang="nl-NL" sz="2500" dirty="0" smtClean="0"/>
              <a:t>Goederen die elkaar vervangen noemen we substitutiegoederen.</a:t>
            </a:r>
          </a:p>
          <a:p>
            <a:r>
              <a:rPr lang="nl-NL" sz="2500" dirty="0" smtClean="0"/>
              <a:t>Goederen die elkaar aanvullen noemen we complementaire goederen.</a:t>
            </a:r>
          </a:p>
          <a:p>
            <a:r>
              <a:rPr lang="nl-NL" sz="2500" dirty="0" smtClean="0"/>
              <a:t>Als de prijs van een goed stijgt, dan zal de vraag naar substitutiegoederen toenemen (tenslotte we gaan het duurder geworden goed vervangen.</a:t>
            </a:r>
          </a:p>
          <a:p>
            <a:r>
              <a:rPr lang="nl-NL" sz="2500" dirty="0" smtClean="0"/>
              <a:t>Als de prijs van een goed stijgt, dan zal de vraag naar complementaire goederen afnemen (tenslotte als koffie duurder wordt zullen we ook minder behoefte hebben aan koffiemelk).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46751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het </a:t>
            </a:r>
            <a:r>
              <a:rPr lang="nl-NL" dirty="0" err="1" smtClean="0"/>
              <a:t>hoofdstuk:Individuele</a:t>
            </a:r>
            <a:r>
              <a:rPr lang="nl-NL" dirty="0" smtClean="0"/>
              <a:t> en collectieve vraaglijn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</a:t>
            </a:r>
            <a:r>
              <a:rPr lang="nl-NL" sz="2500" dirty="0" smtClean="0"/>
              <a:t>3 </a:t>
            </a:r>
            <a:r>
              <a:rPr lang="nl-NL" sz="2500" dirty="0"/>
              <a:t>minuten de tijd.</a:t>
            </a:r>
          </a:p>
          <a:p>
            <a:r>
              <a:rPr lang="nl-NL" sz="2500" dirty="0"/>
              <a:t>De eerste </a:t>
            </a:r>
            <a:r>
              <a:rPr lang="nl-NL" sz="2500" dirty="0" smtClean="0"/>
              <a:t>3 </a:t>
            </a:r>
            <a:r>
              <a:rPr lang="nl-NL" sz="2500" dirty="0"/>
              <a:t>minuten lees/werk je zelfstandig.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5836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Laten we eens even kijken: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2500" dirty="0" smtClean="0"/>
              <a:t>In ruil voor betaling mogen jullie 1 lesuur van mij skippen.</a:t>
            </a:r>
          </a:p>
          <a:p>
            <a:r>
              <a:rPr lang="nl-NL" sz="2500" dirty="0" smtClean="0"/>
              <a:t>Wie is bereid hiervoor 1 euro te betalen?</a:t>
            </a:r>
          </a:p>
          <a:p>
            <a:r>
              <a:rPr lang="nl-NL" sz="2500" dirty="0" smtClean="0"/>
              <a:t>2 euro te betalen?</a:t>
            </a:r>
          </a:p>
          <a:p>
            <a:r>
              <a:rPr lang="nl-NL" sz="2500" dirty="0" smtClean="0"/>
              <a:t>5 euro te betalen?</a:t>
            </a:r>
          </a:p>
          <a:p>
            <a:r>
              <a:rPr lang="nl-NL" sz="2500" dirty="0" smtClean="0"/>
              <a:t>10 euro te betalen?</a:t>
            </a:r>
          </a:p>
          <a:p>
            <a:r>
              <a:rPr lang="nl-NL" sz="2500" dirty="0" smtClean="0"/>
              <a:t>100 euro te betalen?</a:t>
            </a:r>
          </a:p>
          <a:p>
            <a:r>
              <a:rPr lang="nl-NL" sz="2500" dirty="0" smtClean="0"/>
              <a:t>Wat zien we?</a:t>
            </a:r>
          </a:p>
          <a:p>
            <a:r>
              <a:rPr lang="nl-NL" sz="2500" dirty="0" smtClean="0"/>
              <a:t>Hoe hoger de prijs/hoe lager de vraag.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27690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vragen </a:t>
            </a:r>
            <a:r>
              <a:rPr lang="nl-NL" dirty="0" smtClean="0"/>
              <a:t>2</a:t>
            </a:r>
            <a:r>
              <a:rPr lang="nl-NL" dirty="0" smtClean="0"/>
              <a:t> t/m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0491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1" name="Tijdelijke aanduiding voor inhoud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819865"/>
            <a:ext cx="6429375" cy="504825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51730"/>
          <a:stretch/>
        </p:blipFill>
        <p:spPr>
          <a:xfrm>
            <a:off x="0" y="-44452"/>
            <a:ext cx="12192000" cy="59790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4452"/>
            <a:ext cx="12192000" cy="123868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/>
          <a:srcRect b="54484"/>
          <a:stretch/>
        </p:blipFill>
        <p:spPr>
          <a:xfrm>
            <a:off x="0" y="1167397"/>
            <a:ext cx="12192000" cy="54108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67396"/>
            <a:ext cx="12192000" cy="118878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314911"/>
            <a:ext cx="4619625" cy="54292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840375"/>
            <a:ext cx="5324475" cy="4953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327739"/>
            <a:ext cx="4133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59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</a:t>
            </a:r>
            <a:r>
              <a:rPr lang="nl-NL" dirty="0" smtClean="0"/>
              <a:t>vraag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3048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3697"/>
          <a:stretch/>
        </p:blipFill>
        <p:spPr>
          <a:xfrm>
            <a:off x="0" y="-1"/>
            <a:ext cx="12192000" cy="85424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1468"/>
          <a:stretch/>
        </p:blipFill>
        <p:spPr>
          <a:xfrm>
            <a:off x="0" y="0"/>
            <a:ext cx="12192000" cy="190099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4429"/>
          <a:stretch/>
        </p:blipFill>
        <p:spPr>
          <a:xfrm>
            <a:off x="0" y="0"/>
            <a:ext cx="12192000" cy="212959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324776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53560"/>
          <a:stretch/>
        </p:blipFill>
        <p:spPr>
          <a:xfrm>
            <a:off x="-1" y="3072937"/>
            <a:ext cx="12308305" cy="6688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072937"/>
            <a:ext cx="12308305" cy="144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57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afgelopen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Een persoon zal voor een bepaalde prijs een bepaalde hoeveelheid producten willen kopen. Dit noemen we een individuele vraaglijn.</a:t>
            </a:r>
          </a:p>
          <a:p>
            <a:r>
              <a:rPr lang="nl-NL" sz="2500" dirty="0" smtClean="0"/>
              <a:t>Wanneer we alle individuele vraaglijnen bij elkaar optellen, kunnen we een vraaglijn van de gehele groep maken. Dit noemen we de collectieve vraaglijn.</a:t>
            </a:r>
          </a:p>
          <a:p>
            <a:r>
              <a:rPr lang="nl-NL" sz="2500" dirty="0" smtClean="0"/>
              <a:t>Wat zichtbaar is geworden: hoe hoger de prijs, hoe lager de vraag/ hoe lager de prijs, hoe hoger de vraag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5904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Kennismaking/ wie ben ik.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72389"/>
            <a:ext cx="8596668" cy="436897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Bas Jacobs (docent economie en M en O).</a:t>
            </a:r>
          </a:p>
          <a:p>
            <a:r>
              <a:rPr lang="nl-NL" sz="2500" dirty="0" smtClean="0"/>
              <a:t>28 jaar.</a:t>
            </a:r>
          </a:p>
          <a:p>
            <a:r>
              <a:rPr lang="nl-NL" sz="2500" dirty="0" smtClean="0"/>
              <a:t>Kom oorspronkelijk uit Leiderdorp (naast Leiden, naast Den Haag).</a:t>
            </a:r>
          </a:p>
          <a:p>
            <a:r>
              <a:rPr lang="nl-NL" sz="2500" dirty="0" smtClean="0"/>
              <a:t>Eerst havo gedaan </a:t>
            </a:r>
            <a:r>
              <a:rPr lang="nl-NL" sz="2500" dirty="0" smtClean="0">
                <a:sym typeface="Wingdings" panose="05000000000000000000" pitchFamily="2" charset="2"/>
              </a:rPr>
              <a:t> vwo gedaan. Economie en bedrijfseconomie gestudeerd, toen </a:t>
            </a:r>
            <a:r>
              <a:rPr lang="nl-NL" sz="2500" dirty="0" err="1" smtClean="0">
                <a:sym typeface="Wingdings" panose="05000000000000000000" pitchFamily="2" charset="2"/>
              </a:rPr>
              <a:t>behaviour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economics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gemasterd</a:t>
            </a:r>
            <a:r>
              <a:rPr lang="nl-NL" sz="2500" dirty="0" smtClean="0">
                <a:sym typeface="Wingdings" panose="05000000000000000000" pitchFamily="2" charset="2"/>
              </a:rPr>
              <a:t>. Toen mijn lesbevoegdheid economie gehaald in Nijmegen, nu bezig met lesbevoegdheid M en O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Heb berucht slechte spelling.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Vragen?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Wat vind ik allemaal goed: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3789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Je boekje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pPr marL="0" indent="0">
              <a:buNone/>
            </a:pP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6232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92505"/>
            <a:ext cx="8596668" cy="1737895"/>
          </a:xfrm>
        </p:spPr>
        <p:txBody>
          <a:bodyPr/>
          <a:lstStyle/>
          <a:p>
            <a:r>
              <a:rPr lang="nl-NL" dirty="0" smtClean="0"/>
              <a:t>PTA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77334" y="1443789"/>
            <a:ext cx="8596668" cy="4776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4069"/>
            <a:ext cx="12192000" cy="586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economie?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Bedenk eens voor jezelf in 1 minuut waar je aan denkt bij het woord economie</a:t>
            </a:r>
          </a:p>
          <a:p>
            <a:r>
              <a:rPr lang="nl-NL" sz="2500" dirty="0" smtClean="0"/>
              <a:t>En bij het schoolvak economie.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6804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11245961" cy="1550989"/>
          </a:xfrm>
        </p:spPr>
        <p:txBody>
          <a:bodyPr/>
          <a:lstStyle/>
          <a:p>
            <a:r>
              <a:rPr lang="nl-NL" dirty="0" smtClean="0"/>
              <a:t>													                       bron: 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503165"/>
            <a:ext cx="8358382" cy="353819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Wel of geen economie?</a:t>
            </a:r>
          </a:p>
          <a:p>
            <a:r>
              <a:rPr lang="nl-NL" sz="2500" dirty="0" smtClean="0"/>
              <a:t>Wel of niet schoolvak economie?</a:t>
            </a:r>
          </a:p>
          <a:p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25263" cy="250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55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						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2282434" cy="3770979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Wel of geen economie?</a:t>
            </a:r>
          </a:p>
          <a:p>
            <a:r>
              <a:rPr lang="nl-NL" sz="2500" dirty="0" smtClean="0"/>
              <a:t>Wel of niet schoolvak economie?</a:t>
            </a:r>
          </a:p>
          <a:p>
            <a:endParaRPr lang="nl-NL" sz="25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769" y="0"/>
            <a:ext cx="9232232" cy="688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Start met het boekje: 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Eerste hoofdstukken printen we voor jullie uit, aangezien het boekje nog niet geleverd is.</a:t>
            </a:r>
          </a:p>
          <a:p>
            <a:endParaRPr lang="nl-NL" sz="2500" dirty="0" smtClean="0"/>
          </a:p>
          <a:p>
            <a:r>
              <a:rPr lang="nl-NL" sz="2500" dirty="0" smtClean="0"/>
              <a:t>Vandaag: </a:t>
            </a:r>
          </a:p>
          <a:p>
            <a:r>
              <a:rPr lang="nl-NL" sz="2500" dirty="0" smtClean="0"/>
              <a:t>Substitutie </a:t>
            </a:r>
            <a:r>
              <a:rPr lang="nl-NL" sz="2500" dirty="0"/>
              <a:t>en </a:t>
            </a:r>
            <a:r>
              <a:rPr lang="nl-NL" sz="2500" dirty="0" smtClean="0"/>
              <a:t>complementariteit.</a:t>
            </a:r>
            <a:endParaRPr lang="nl-NL" sz="2500" dirty="0"/>
          </a:p>
          <a:p>
            <a:r>
              <a:rPr lang="nl-NL" sz="2500" dirty="0" smtClean="0"/>
              <a:t>Individuele en collectieve vraaglijn.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03086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260</TotalTime>
  <Words>789</Words>
  <Application>Microsoft Office PowerPoint</Application>
  <PresentationFormat>Breedbeeld</PresentationFormat>
  <Paragraphs>127</Paragraphs>
  <Slides>28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3" baseType="lpstr">
      <vt:lpstr>Arial</vt:lpstr>
      <vt:lpstr>Trebuchet MS</vt:lpstr>
      <vt:lpstr>Wingdings</vt:lpstr>
      <vt:lpstr>Wingdings 3</vt:lpstr>
      <vt:lpstr>Facet</vt:lpstr>
      <vt:lpstr>Welkom havo 3.</vt:lpstr>
      <vt:lpstr>Agenda:</vt:lpstr>
      <vt:lpstr>Kennismaking/ wie ben ik.</vt:lpstr>
      <vt:lpstr>Benodigdheden. / werkwijze.</vt:lpstr>
      <vt:lpstr>PTA </vt:lpstr>
      <vt:lpstr>Wat is economie?</vt:lpstr>
      <vt:lpstr>                                    bron: AD</vt:lpstr>
      <vt:lpstr>             </vt:lpstr>
      <vt:lpstr>Start met het boekje: </vt:lpstr>
      <vt:lpstr>Recap vorige les.</vt:lpstr>
      <vt:lpstr>Lees paragraaf Substitutie en complementariteit</vt:lpstr>
      <vt:lpstr>PowerPoint-presentatie</vt:lpstr>
      <vt:lpstr>Maak vragen 2 t/m 5.</vt:lpstr>
      <vt:lpstr>PowerPoint-presentatie</vt:lpstr>
      <vt:lpstr>PowerPoint-presentatie</vt:lpstr>
      <vt:lpstr>PowerPoint-presentatie</vt:lpstr>
      <vt:lpstr>PowerPoint-presentatie</vt:lpstr>
      <vt:lpstr>Maak vragen 6  en 7.</vt:lpstr>
      <vt:lpstr>PowerPoint-presentatie</vt:lpstr>
      <vt:lpstr>PowerPoint-presentatie</vt:lpstr>
      <vt:lpstr>Wat hebben we tot nu toe gezien:</vt:lpstr>
      <vt:lpstr>Lees het hoofdstuk:Individuele en collectieve vraaglijn</vt:lpstr>
      <vt:lpstr>Laten we eens even kijken:</vt:lpstr>
      <vt:lpstr>Maak vragen 2 t/m 4</vt:lpstr>
      <vt:lpstr>PowerPoint-presentatie</vt:lpstr>
      <vt:lpstr>Maak vraag 5</vt:lpstr>
      <vt:lpstr>PowerPoint-presentatie</vt:lpstr>
      <vt:lpstr>Terugblik afgelopen les: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32</cp:revision>
  <dcterms:created xsi:type="dcterms:W3CDTF">2017-08-27T09:00:36Z</dcterms:created>
  <dcterms:modified xsi:type="dcterms:W3CDTF">2017-08-31T08:07:05Z</dcterms:modified>
</cp:coreProperties>
</file>