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427" r:id="rId3"/>
    <p:sldId id="525" r:id="rId4"/>
    <p:sldId id="523" r:id="rId5"/>
    <p:sldId id="526" r:id="rId6"/>
    <p:sldId id="522" r:id="rId7"/>
    <p:sldId id="527" r:id="rId8"/>
    <p:sldId id="528" r:id="rId9"/>
    <p:sldId id="529" r:id="rId10"/>
    <p:sldId id="530" r:id="rId11"/>
    <p:sldId id="531" r:id="rId1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853" autoAdjust="0"/>
    <p:restoredTop sz="94660"/>
  </p:normalViewPr>
  <p:slideViewPr>
    <p:cSldViewPr snapToGrid="0">
      <p:cViewPr>
        <p:scale>
          <a:sx n="66" d="100"/>
          <a:sy n="66" d="100"/>
        </p:scale>
        <p:origin x="906" y="37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4C80-263E-416B-A8E0-580EDEADCBDC}" type="datetimeFigureOut">
              <a:rPr lang="en-US" dirty="0"/>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2A54C80-263E-416B-A8E0-580EDEADCBDC}" type="datetimeFigureOut">
              <a:rPr lang="en-US" dirty="0"/>
              <a:t>1/30/2018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2A54C80-263E-416B-A8E0-580EDEADCBDC}" type="datetimeFigureOut">
              <a:rPr lang="en-US" dirty="0"/>
              <a:t>1/30/2018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1/30/2018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1/30/2018</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smtClean="0"/>
              <a:t>Welkom Havo/vwo 3.</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84661099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a:xfrm>
            <a:off x="130629" y="1"/>
            <a:ext cx="9143373" cy="6041362"/>
          </a:xfrm>
        </p:spPr>
        <p:txBody>
          <a:bodyPr>
            <a:noAutofit/>
          </a:bodyPr>
          <a:lstStyle/>
          <a:p>
            <a:r>
              <a:rPr lang="nl-NL" sz="2500" dirty="0" smtClean="0"/>
              <a:t>1a: </a:t>
            </a:r>
          </a:p>
          <a:p>
            <a:r>
              <a:rPr lang="nl-NL" sz="2500" dirty="0" smtClean="0"/>
              <a:t>Zo kunnen we meer producten en diensten leveren.</a:t>
            </a:r>
          </a:p>
          <a:p>
            <a:r>
              <a:rPr lang="nl-NL" sz="2500" dirty="0" smtClean="0"/>
              <a:t>1b:</a:t>
            </a:r>
          </a:p>
          <a:p>
            <a:r>
              <a:rPr lang="nl-NL" sz="2500" dirty="0" smtClean="0"/>
              <a:t>Omdat je wilt weten hoeveel je terug krijgt voor het product/dienst wat je aanbied.</a:t>
            </a:r>
          </a:p>
          <a:p>
            <a:r>
              <a:rPr lang="nl-NL" sz="2500" dirty="0" smtClean="0"/>
              <a:t>1c:</a:t>
            </a:r>
          </a:p>
          <a:p>
            <a:r>
              <a:rPr lang="nl-NL" sz="2500" dirty="0" smtClean="0"/>
              <a:t>Omdat ze bang zijn dat de onderhandelingen dan vastlopen</a:t>
            </a:r>
          </a:p>
          <a:p>
            <a:r>
              <a:rPr lang="nl-NL" sz="2500" dirty="0" smtClean="0"/>
              <a:t>2a: </a:t>
            </a:r>
          </a:p>
          <a:p>
            <a:r>
              <a:rPr lang="nl-NL" sz="2500" dirty="0" smtClean="0"/>
              <a:t>Huiswerk overschrijven, niet betalen en wel gebruik maken van een dienst.</a:t>
            </a:r>
          </a:p>
          <a:p>
            <a:r>
              <a:rPr lang="nl-NL" sz="2500" dirty="0" smtClean="0"/>
              <a:t>2b:</a:t>
            </a:r>
          </a:p>
          <a:p>
            <a:r>
              <a:rPr lang="nl-NL" sz="2500" dirty="0" smtClean="0"/>
              <a:t>Effecten die niet in de prijs zitten, dus iemand anders maakt gebruik van een dienst zonder daarvoor te betalen maar maakt door het gebruik wel kosten (</a:t>
            </a:r>
            <a:r>
              <a:rPr lang="nl-NL" sz="2500" dirty="0" err="1" smtClean="0"/>
              <a:t>bvb</a:t>
            </a:r>
            <a:r>
              <a:rPr lang="nl-NL" sz="2500" dirty="0" smtClean="0"/>
              <a:t> ik ga naar een concert zonder kaartje, en maak daar iets kapot)</a:t>
            </a:r>
            <a:endParaRPr lang="nl-NL" sz="2500" dirty="0"/>
          </a:p>
        </p:txBody>
      </p:sp>
    </p:spTree>
    <p:extLst>
      <p:ext uri="{BB962C8B-B14F-4D97-AF65-F5344CB8AC3E}">
        <p14:creationId xmlns:p14="http://schemas.microsoft.com/office/powerpoint/2010/main" val="402126941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a:xfrm>
            <a:off x="435429" y="-101600"/>
            <a:ext cx="8838573" cy="6142963"/>
          </a:xfrm>
        </p:spPr>
        <p:txBody>
          <a:bodyPr>
            <a:noAutofit/>
          </a:bodyPr>
          <a:lstStyle/>
          <a:p>
            <a:r>
              <a:rPr lang="nl-NL" sz="2300" dirty="0" smtClean="0"/>
              <a:t>4a:</a:t>
            </a:r>
          </a:p>
          <a:p>
            <a:r>
              <a:rPr lang="nl-NL" sz="2300" dirty="0" smtClean="0"/>
              <a:t>Sociale norm</a:t>
            </a:r>
          </a:p>
          <a:p>
            <a:r>
              <a:rPr lang="nl-NL" sz="2300" dirty="0" smtClean="0"/>
              <a:t>4b:</a:t>
            </a:r>
          </a:p>
          <a:p>
            <a:r>
              <a:rPr lang="nl-NL" sz="2300" dirty="0" smtClean="0"/>
              <a:t>Contract</a:t>
            </a:r>
          </a:p>
          <a:p>
            <a:r>
              <a:rPr lang="nl-NL" sz="2300" dirty="0" smtClean="0"/>
              <a:t>C:</a:t>
            </a:r>
          </a:p>
          <a:p>
            <a:r>
              <a:rPr lang="nl-NL" sz="2300" dirty="0" smtClean="0"/>
              <a:t>Wetgeving</a:t>
            </a:r>
          </a:p>
          <a:p>
            <a:r>
              <a:rPr lang="nl-NL" sz="2300" dirty="0" smtClean="0"/>
              <a:t>4d:</a:t>
            </a:r>
          </a:p>
          <a:p>
            <a:r>
              <a:rPr lang="nl-NL" sz="2300" dirty="0" smtClean="0"/>
              <a:t>Sociale norm.</a:t>
            </a:r>
          </a:p>
          <a:p>
            <a:r>
              <a:rPr lang="nl-NL" sz="2300" dirty="0" smtClean="0"/>
              <a:t>5a: </a:t>
            </a:r>
          </a:p>
          <a:p>
            <a:r>
              <a:rPr lang="nl-NL" sz="2300" dirty="0" smtClean="0"/>
              <a:t>Niet betalen voor een film die je gaat downloaden</a:t>
            </a:r>
          </a:p>
          <a:p>
            <a:r>
              <a:rPr lang="nl-NL" sz="2300" dirty="0" smtClean="0"/>
              <a:t>5b:</a:t>
            </a:r>
          </a:p>
          <a:p>
            <a:r>
              <a:rPr lang="nl-NL" sz="2300" dirty="0" smtClean="0"/>
              <a:t>Je betaald er niet voor, terwijl je wel gebruik maakt van een dienst.</a:t>
            </a:r>
          </a:p>
          <a:p>
            <a:r>
              <a:rPr lang="nl-NL" sz="2300" dirty="0" smtClean="0"/>
              <a:t>5c:</a:t>
            </a:r>
          </a:p>
          <a:p>
            <a:r>
              <a:rPr lang="nl-NL" sz="2300" dirty="0" smtClean="0"/>
              <a:t>Voorlichting?</a:t>
            </a:r>
            <a:endParaRPr lang="nl-NL" sz="2300" dirty="0"/>
          </a:p>
        </p:txBody>
      </p:sp>
    </p:spTree>
    <p:extLst>
      <p:ext uri="{BB962C8B-B14F-4D97-AF65-F5344CB8AC3E}">
        <p14:creationId xmlns:p14="http://schemas.microsoft.com/office/powerpoint/2010/main" val="15425873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3">
                                            <p:txEl>
                                              <p:pRg st="11" end="11"/>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grpId="0" nodeType="clickEffect">
                                  <p:stCondLst>
                                    <p:cond delay="0"/>
                                  </p:stCondLst>
                                  <p:childTnLst>
                                    <p:set>
                                      <p:cBhvr>
                                        <p:cTn id="54" dur="1" fill="hold">
                                          <p:stCondLst>
                                            <p:cond delay="0"/>
                                          </p:stCondLst>
                                        </p:cTn>
                                        <p:tgtEl>
                                          <p:spTgt spid="3">
                                            <p:txEl>
                                              <p:pRg st="12" end="12"/>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grpId="0" nodeType="clickEffect">
                                  <p:stCondLst>
                                    <p:cond delay="0"/>
                                  </p:stCondLst>
                                  <p:childTnLst>
                                    <p:set>
                                      <p:cBhvr>
                                        <p:cTn id="58" dur="1" fill="hold">
                                          <p:stCondLst>
                                            <p:cond delay="0"/>
                                          </p:stCondLst>
                                        </p:cTn>
                                        <p:tgtEl>
                                          <p:spTgt spid="3">
                                            <p:txEl>
                                              <p:pRg st="13" end="1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Les vandaag:</a:t>
            </a:r>
            <a:endParaRPr lang="nl-NL" dirty="0"/>
          </a:p>
        </p:txBody>
      </p:sp>
      <p:sp>
        <p:nvSpPr>
          <p:cNvPr id="3" name="Tijdelijke aanduiding voor inhoud 2"/>
          <p:cNvSpPr>
            <a:spLocks noGrp="1"/>
          </p:cNvSpPr>
          <p:nvPr>
            <p:ph idx="1"/>
          </p:nvPr>
        </p:nvSpPr>
        <p:spPr>
          <a:xfrm>
            <a:off x="833745" y="2184652"/>
            <a:ext cx="8596668" cy="3880773"/>
          </a:xfrm>
        </p:spPr>
        <p:txBody>
          <a:bodyPr>
            <a:normAutofit/>
          </a:bodyPr>
          <a:lstStyle/>
          <a:p>
            <a:r>
              <a:rPr lang="nl-NL" sz="2500" dirty="0" smtClean="0"/>
              <a:t>Vandaag:3.1B gevangen dilemma</a:t>
            </a:r>
          </a:p>
          <a:p>
            <a:r>
              <a:rPr lang="nl-NL" sz="2500" dirty="0" smtClean="0"/>
              <a:t>Vandaag 3.1C samenwerken.</a:t>
            </a:r>
          </a:p>
          <a:p>
            <a:endParaRPr lang="nl-NL" sz="2500" dirty="0" smtClean="0"/>
          </a:p>
          <a:p>
            <a:endParaRPr lang="nl-NL" sz="2500" dirty="0"/>
          </a:p>
        </p:txBody>
      </p:sp>
    </p:spTree>
    <p:extLst>
      <p:ext uri="{BB962C8B-B14F-4D97-AF65-F5344CB8AC3E}">
        <p14:creationId xmlns:p14="http://schemas.microsoft.com/office/powerpoint/2010/main" val="258445536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ijdelijke aanduiding voor inhoud 4"/>
          <p:cNvGraphicFramePr>
            <a:graphicFrameLocks noGrp="1"/>
          </p:cNvGraphicFramePr>
          <p:nvPr>
            <p:ph idx="1"/>
            <p:extLst/>
          </p:nvPr>
        </p:nvGraphicFramePr>
        <p:xfrm>
          <a:off x="806454" y="4415759"/>
          <a:ext cx="8720384" cy="1995452"/>
        </p:xfrm>
        <a:graphic>
          <a:graphicData uri="http://schemas.openxmlformats.org/drawingml/2006/table">
            <a:tbl>
              <a:tblPr firstRow="1" bandRow="1">
                <a:tableStyleId>{5C22544A-7EE6-4342-B048-85BDC9FD1C3A}</a:tableStyleId>
              </a:tblPr>
              <a:tblGrid>
                <a:gridCol w="2180096"/>
                <a:gridCol w="2180096"/>
                <a:gridCol w="2180096"/>
                <a:gridCol w="2180096"/>
              </a:tblGrid>
              <a:tr h="498863">
                <a:tc>
                  <a:txBody>
                    <a:bodyPr/>
                    <a:lstStyle/>
                    <a:p>
                      <a:endParaRPr lang="nl-NL" sz="2500" dirty="0"/>
                    </a:p>
                  </a:txBody>
                  <a:tcPr/>
                </a:tc>
                <a:tc>
                  <a:txBody>
                    <a:bodyPr/>
                    <a:lstStyle/>
                    <a:p>
                      <a:endParaRPr lang="nl-NL" sz="2500" dirty="0"/>
                    </a:p>
                  </a:txBody>
                  <a:tcPr/>
                </a:tc>
                <a:tc>
                  <a:txBody>
                    <a:bodyPr/>
                    <a:lstStyle/>
                    <a:p>
                      <a:r>
                        <a:rPr lang="nl-NL" sz="2500" dirty="0" err="1" smtClean="0"/>
                        <a:t>sofie</a:t>
                      </a:r>
                      <a:endParaRPr lang="nl-NL" sz="2500" dirty="0"/>
                    </a:p>
                  </a:txBody>
                  <a:tcPr/>
                </a:tc>
                <a:tc>
                  <a:txBody>
                    <a:bodyPr/>
                    <a:lstStyle/>
                    <a:p>
                      <a:endParaRPr lang="nl-NL" sz="2500"/>
                    </a:p>
                  </a:txBody>
                  <a:tcPr/>
                </a:tc>
              </a:tr>
              <a:tr h="498863">
                <a:tc>
                  <a:txBody>
                    <a:bodyPr/>
                    <a:lstStyle/>
                    <a:p>
                      <a:endParaRPr lang="nl-NL" sz="2500" dirty="0"/>
                    </a:p>
                  </a:txBody>
                  <a:tcPr/>
                </a:tc>
                <a:tc>
                  <a:txBody>
                    <a:bodyPr/>
                    <a:lstStyle/>
                    <a:p>
                      <a:endParaRPr lang="nl-NL" sz="2500" dirty="0"/>
                    </a:p>
                  </a:txBody>
                  <a:tcPr/>
                </a:tc>
                <a:tc>
                  <a:txBody>
                    <a:bodyPr/>
                    <a:lstStyle/>
                    <a:p>
                      <a:r>
                        <a:rPr lang="nl-NL" sz="2500" dirty="0" smtClean="0"/>
                        <a:t>bekennen</a:t>
                      </a:r>
                      <a:endParaRPr lang="nl-NL" sz="2500" dirty="0"/>
                    </a:p>
                  </a:txBody>
                  <a:tcPr/>
                </a:tc>
                <a:tc>
                  <a:txBody>
                    <a:bodyPr/>
                    <a:lstStyle/>
                    <a:p>
                      <a:r>
                        <a:rPr lang="nl-NL" sz="2500" dirty="0" smtClean="0"/>
                        <a:t>zwijgen</a:t>
                      </a:r>
                      <a:endParaRPr lang="nl-NL" sz="2500" dirty="0"/>
                    </a:p>
                  </a:txBody>
                  <a:tcPr/>
                </a:tc>
              </a:tr>
              <a:tr h="498863">
                <a:tc>
                  <a:txBody>
                    <a:bodyPr/>
                    <a:lstStyle/>
                    <a:p>
                      <a:r>
                        <a:rPr lang="nl-NL" sz="2500" dirty="0" err="1" smtClean="0"/>
                        <a:t>tara</a:t>
                      </a:r>
                      <a:endParaRPr lang="nl-NL" sz="2500" dirty="0"/>
                    </a:p>
                  </a:txBody>
                  <a:tcPr/>
                </a:tc>
                <a:tc>
                  <a:txBody>
                    <a:bodyPr/>
                    <a:lstStyle/>
                    <a:p>
                      <a:r>
                        <a:rPr lang="nl-NL" sz="2500" dirty="0" smtClean="0"/>
                        <a:t>bekennen</a:t>
                      </a:r>
                      <a:endParaRPr lang="nl-NL" sz="2500" dirty="0"/>
                    </a:p>
                  </a:txBody>
                  <a:tcPr/>
                </a:tc>
                <a:tc>
                  <a:txBody>
                    <a:bodyPr/>
                    <a:lstStyle/>
                    <a:p>
                      <a:r>
                        <a:rPr lang="nl-NL" sz="2500" dirty="0" smtClean="0"/>
                        <a:t>10-10</a:t>
                      </a:r>
                      <a:endParaRPr lang="nl-NL" sz="2500" dirty="0"/>
                    </a:p>
                  </a:txBody>
                  <a:tcPr/>
                </a:tc>
                <a:tc>
                  <a:txBody>
                    <a:bodyPr/>
                    <a:lstStyle/>
                    <a:p>
                      <a:r>
                        <a:rPr lang="nl-NL" sz="2500" dirty="0" smtClean="0"/>
                        <a:t>1-25</a:t>
                      </a:r>
                      <a:endParaRPr lang="nl-NL" sz="2500" dirty="0"/>
                    </a:p>
                  </a:txBody>
                  <a:tcPr/>
                </a:tc>
              </a:tr>
              <a:tr h="498863">
                <a:tc>
                  <a:txBody>
                    <a:bodyPr/>
                    <a:lstStyle/>
                    <a:p>
                      <a:endParaRPr lang="nl-NL" sz="2500" dirty="0"/>
                    </a:p>
                  </a:txBody>
                  <a:tcPr/>
                </a:tc>
                <a:tc>
                  <a:txBody>
                    <a:bodyPr/>
                    <a:lstStyle/>
                    <a:p>
                      <a:r>
                        <a:rPr lang="nl-NL" sz="2500" dirty="0" smtClean="0"/>
                        <a:t>zwijgen</a:t>
                      </a:r>
                      <a:endParaRPr lang="nl-NL" sz="2500" dirty="0"/>
                    </a:p>
                  </a:txBody>
                  <a:tcPr/>
                </a:tc>
                <a:tc>
                  <a:txBody>
                    <a:bodyPr/>
                    <a:lstStyle/>
                    <a:p>
                      <a:r>
                        <a:rPr lang="nl-NL" sz="2500" dirty="0" smtClean="0"/>
                        <a:t>25-1</a:t>
                      </a:r>
                      <a:endParaRPr lang="nl-NL" sz="2500" dirty="0"/>
                    </a:p>
                  </a:txBody>
                  <a:tcPr/>
                </a:tc>
                <a:tc>
                  <a:txBody>
                    <a:bodyPr/>
                    <a:lstStyle/>
                    <a:p>
                      <a:r>
                        <a:rPr lang="nl-NL" sz="2500" dirty="0" smtClean="0"/>
                        <a:t>3-3</a:t>
                      </a:r>
                      <a:endParaRPr lang="nl-NL" sz="2500" dirty="0"/>
                    </a:p>
                  </a:txBody>
                  <a:tcPr/>
                </a:tc>
              </a:tr>
            </a:tbl>
          </a:graphicData>
        </a:graphic>
      </p:graphicFrame>
      <p:sp>
        <p:nvSpPr>
          <p:cNvPr id="21" name="Tijdelijke aanduiding voor inhoud 2"/>
          <p:cNvSpPr txBox="1">
            <a:spLocks/>
          </p:cNvSpPr>
          <p:nvPr/>
        </p:nvSpPr>
        <p:spPr>
          <a:xfrm>
            <a:off x="-1" y="1"/>
            <a:ext cx="11923295" cy="4092246"/>
          </a:xfrm>
          <a:prstGeom prst="rect">
            <a:avLst/>
          </a:prstGeom>
        </p:spPr>
        <p:txBody>
          <a:bodyPr vert="horz" lIns="91440" tIns="45720" rIns="91440" bIns="45720" rtlCol="0">
            <a:noAutofit/>
          </a:bodyPr>
          <a:lst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a:lstStyle>
          <a:p>
            <a:r>
              <a:rPr lang="nl-NL" sz="2400" dirty="0" smtClean="0"/>
              <a:t>Het Dilemma: Sofie en Tara zijn opgepakt door de politie</a:t>
            </a:r>
          </a:p>
          <a:p>
            <a:r>
              <a:rPr lang="nl-NL" sz="2400" dirty="0" smtClean="0"/>
              <a:t>Politie heeft beperkt bewijs, genoeg om ze voor 3 jaar naar de gevangenis te sturen.</a:t>
            </a:r>
          </a:p>
          <a:p>
            <a:r>
              <a:rPr lang="nl-NL" sz="2400" dirty="0" smtClean="0"/>
              <a:t>De politie zet ze in 2 aparte verhoorkamers.</a:t>
            </a:r>
          </a:p>
          <a:p>
            <a:r>
              <a:rPr lang="nl-NL" sz="2400" dirty="0" smtClean="0"/>
              <a:t>3 verschillen situaties kunnen zich voordoen:</a:t>
            </a:r>
          </a:p>
          <a:p>
            <a:r>
              <a:rPr lang="nl-NL" sz="2400" dirty="0" smtClean="0"/>
              <a:t>Situatie 1: beide zwijgen, allebei de cel in voor 3 jaar voor het beperkte bewijs.</a:t>
            </a:r>
          </a:p>
          <a:p>
            <a:r>
              <a:rPr lang="nl-NL" sz="2400" dirty="0" smtClean="0"/>
              <a:t>Situatie 2: beide bekennen, allebei de cel in voor 10 jaar, waarvoor ze hebben bekend.</a:t>
            </a:r>
          </a:p>
          <a:p>
            <a:r>
              <a:rPr lang="nl-NL" sz="2400" dirty="0" smtClean="0"/>
              <a:t>Situatie 3: 1 bekent, de andere zwijgt,  de gene die zwijgt moet 25 jaar de cel in, de gene die bekent maar 1 jaar de cel in.</a:t>
            </a:r>
            <a:endParaRPr lang="nl-NL" sz="2400" dirty="0"/>
          </a:p>
        </p:txBody>
      </p:sp>
    </p:spTree>
    <p:extLst>
      <p:ext uri="{BB962C8B-B14F-4D97-AF65-F5344CB8AC3E}">
        <p14:creationId xmlns:p14="http://schemas.microsoft.com/office/powerpoint/2010/main" val="404975127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ijdelijke aanduiding voor inhoud 4"/>
          <p:cNvGraphicFramePr>
            <a:graphicFrameLocks noGrp="1"/>
          </p:cNvGraphicFramePr>
          <p:nvPr>
            <p:ph idx="1"/>
            <p:extLst/>
          </p:nvPr>
        </p:nvGraphicFramePr>
        <p:xfrm>
          <a:off x="553791" y="1648496"/>
          <a:ext cx="8720384" cy="1995452"/>
        </p:xfrm>
        <a:graphic>
          <a:graphicData uri="http://schemas.openxmlformats.org/drawingml/2006/table">
            <a:tbl>
              <a:tblPr firstRow="1" bandRow="1">
                <a:tableStyleId>{5C22544A-7EE6-4342-B048-85BDC9FD1C3A}</a:tableStyleId>
              </a:tblPr>
              <a:tblGrid>
                <a:gridCol w="2180096"/>
                <a:gridCol w="2180096"/>
                <a:gridCol w="2180096"/>
                <a:gridCol w="2180096"/>
              </a:tblGrid>
              <a:tr h="498863">
                <a:tc>
                  <a:txBody>
                    <a:bodyPr/>
                    <a:lstStyle/>
                    <a:p>
                      <a:endParaRPr lang="nl-NL" sz="2500" dirty="0"/>
                    </a:p>
                  </a:txBody>
                  <a:tcPr/>
                </a:tc>
                <a:tc>
                  <a:txBody>
                    <a:bodyPr/>
                    <a:lstStyle/>
                    <a:p>
                      <a:endParaRPr lang="nl-NL" sz="2500" dirty="0"/>
                    </a:p>
                  </a:txBody>
                  <a:tcPr/>
                </a:tc>
                <a:tc>
                  <a:txBody>
                    <a:bodyPr/>
                    <a:lstStyle/>
                    <a:p>
                      <a:r>
                        <a:rPr lang="nl-NL" sz="2500" dirty="0" err="1" smtClean="0"/>
                        <a:t>sofie</a:t>
                      </a:r>
                      <a:endParaRPr lang="nl-NL" sz="2500" dirty="0"/>
                    </a:p>
                  </a:txBody>
                  <a:tcPr/>
                </a:tc>
                <a:tc>
                  <a:txBody>
                    <a:bodyPr/>
                    <a:lstStyle/>
                    <a:p>
                      <a:endParaRPr lang="nl-NL" sz="2500"/>
                    </a:p>
                  </a:txBody>
                  <a:tcPr/>
                </a:tc>
              </a:tr>
              <a:tr h="498863">
                <a:tc>
                  <a:txBody>
                    <a:bodyPr/>
                    <a:lstStyle/>
                    <a:p>
                      <a:endParaRPr lang="nl-NL" sz="2500" dirty="0"/>
                    </a:p>
                  </a:txBody>
                  <a:tcPr/>
                </a:tc>
                <a:tc>
                  <a:txBody>
                    <a:bodyPr/>
                    <a:lstStyle/>
                    <a:p>
                      <a:endParaRPr lang="nl-NL" sz="2500" dirty="0"/>
                    </a:p>
                  </a:txBody>
                  <a:tcPr/>
                </a:tc>
                <a:tc>
                  <a:txBody>
                    <a:bodyPr/>
                    <a:lstStyle/>
                    <a:p>
                      <a:r>
                        <a:rPr lang="nl-NL" sz="2500" dirty="0" smtClean="0"/>
                        <a:t>bekennen</a:t>
                      </a:r>
                      <a:endParaRPr lang="nl-NL" sz="2500" dirty="0"/>
                    </a:p>
                  </a:txBody>
                  <a:tcPr/>
                </a:tc>
                <a:tc>
                  <a:txBody>
                    <a:bodyPr/>
                    <a:lstStyle/>
                    <a:p>
                      <a:r>
                        <a:rPr lang="nl-NL" sz="2500" dirty="0" smtClean="0"/>
                        <a:t>zwijgen</a:t>
                      </a:r>
                      <a:endParaRPr lang="nl-NL" sz="2500" dirty="0"/>
                    </a:p>
                  </a:txBody>
                  <a:tcPr/>
                </a:tc>
              </a:tr>
              <a:tr h="498863">
                <a:tc>
                  <a:txBody>
                    <a:bodyPr/>
                    <a:lstStyle/>
                    <a:p>
                      <a:r>
                        <a:rPr lang="nl-NL" sz="2500" dirty="0" err="1" smtClean="0"/>
                        <a:t>tara</a:t>
                      </a:r>
                      <a:endParaRPr lang="nl-NL" sz="2500" dirty="0"/>
                    </a:p>
                  </a:txBody>
                  <a:tcPr/>
                </a:tc>
                <a:tc>
                  <a:txBody>
                    <a:bodyPr/>
                    <a:lstStyle/>
                    <a:p>
                      <a:r>
                        <a:rPr lang="nl-NL" sz="2500" dirty="0" smtClean="0"/>
                        <a:t>bekennen</a:t>
                      </a:r>
                      <a:endParaRPr lang="nl-NL" sz="2500" dirty="0"/>
                    </a:p>
                  </a:txBody>
                  <a:tcPr/>
                </a:tc>
                <a:tc>
                  <a:txBody>
                    <a:bodyPr/>
                    <a:lstStyle/>
                    <a:p>
                      <a:r>
                        <a:rPr lang="nl-NL" sz="2500" dirty="0" smtClean="0"/>
                        <a:t>10-10</a:t>
                      </a:r>
                      <a:endParaRPr lang="nl-NL" sz="2500" dirty="0"/>
                    </a:p>
                  </a:txBody>
                  <a:tcPr/>
                </a:tc>
                <a:tc>
                  <a:txBody>
                    <a:bodyPr/>
                    <a:lstStyle/>
                    <a:p>
                      <a:r>
                        <a:rPr lang="nl-NL" sz="2500" dirty="0" smtClean="0"/>
                        <a:t>1-25</a:t>
                      </a:r>
                      <a:endParaRPr lang="nl-NL" sz="2500" dirty="0"/>
                    </a:p>
                  </a:txBody>
                  <a:tcPr/>
                </a:tc>
              </a:tr>
              <a:tr h="498863">
                <a:tc>
                  <a:txBody>
                    <a:bodyPr/>
                    <a:lstStyle/>
                    <a:p>
                      <a:endParaRPr lang="nl-NL" sz="2500" dirty="0"/>
                    </a:p>
                  </a:txBody>
                  <a:tcPr/>
                </a:tc>
                <a:tc>
                  <a:txBody>
                    <a:bodyPr/>
                    <a:lstStyle/>
                    <a:p>
                      <a:r>
                        <a:rPr lang="nl-NL" sz="2500" dirty="0" smtClean="0"/>
                        <a:t>zwijgen</a:t>
                      </a:r>
                      <a:endParaRPr lang="nl-NL" sz="2500" dirty="0"/>
                    </a:p>
                  </a:txBody>
                  <a:tcPr/>
                </a:tc>
                <a:tc>
                  <a:txBody>
                    <a:bodyPr/>
                    <a:lstStyle/>
                    <a:p>
                      <a:r>
                        <a:rPr lang="nl-NL" sz="2500" dirty="0" smtClean="0"/>
                        <a:t>25-1</a:t>
                      </a:r>
                      <a:endParaRPr lang="nl-NL" sz="2500" dirty="0"/>
                    </a:p>
                  </a:txBody>
                  <a:tcPr/>
                </a:tc>
                <a:tc>
                  <a:txBody>
                    <a:bodyPr/>
                    <a:lstStyle/>
                    <a:p>
                      <a:r>
                        <a:rPr lang="nl-NL" sz="2500" dirty="0" smtClean="0"/>
                        <a:t>3-3</a:t>
                      </a:r>
                      <a:endParaRPr lang="nl-NL" sz="2500" dirty="0"/>
                    </a:p>
                  </a:txBody>
                  <a:tcPr/>
                </a:tc>
              </a:tr>
            </a:tbl>
          </a:graphicData>
        </a:graphic>
      </p:graphicFrame>
      <p:graphicFrame>
        <p:nvGraphicFramePr>
          <p:cNvPr id="6" name="Tijdelijke aanduiding voor inhoud 4"/>
          <p:cNvGraphicFramePr>
            <a:graphicFrameLocks/>
          </p:cNvGraphicFramePr>
          <p:nvPr>
            <p:extLst/>
          </p:nvPr>
        </p:nvGraphicFramePr>
        <p:xfrm>
          <a:off x="553791" y="4209245"/>
          <a:ext cx="8720384" cy="1995452"/>
        </p:xfrm>
        <a:graphic>
          <a:graphicData uri="http://schemas.openxmlformats.org/drawingml/2006/table">
            <a:tbl>
              <a:tblPr firstRow="1" bandRow="1">
                <a:tableStyleId>{5C22544A-7EE6-4342-B048-85BDC9FD1C3A}</a:tableStyleId>
              </a:tblPr>
              <a:tblGrid>
                <a:gridCol w="2180096"/>
                <a:gridCol w="2180096"/>
                <a:gridCol w="2180096"/>
                <a:gridCol w="2180096"/>
              </a:tblGrid>
              <a:tr h="498863">
                <a:tc>
                  <a:txBody>
                    <a:bodyPr/>
                    <a:lstStyle/>
                    <a:p>
                      <a:endParaRPr lang="nl-NL" sz="2500" dirty="0"/>
                    </a:p>
                  </a:txBody>
                  <a:tcPr/>
                </a:tc>
                <a:tc>
                  <a:txBody>
                    <a:bodyPr/>
                    <a:lstStyle/>
                    <a:p>
                      <a:endParaRPr lang="nl-NL" sz="2500"/>
                    </a:p>
                  </a:txBody>
                  <a:tcPr/>
                </a:tc>
                <a:tc>
                  <a:txBody>
                    <a:bodyPr/>
                    <a:lstStyle/>
                    <a:p>
                      <a:r>
                        <a:rPr lang="nl-NL" sz="2500" dirty="0" err="1" smtClean="0"/>
                        <a:t>sofie</a:t>
                      </a:r>
                      <a:endParaRPr lang="nl-NL" sz="2500" dirty="0"/>
                    </a:p>
                  </a:txBody>
                  <a:tcPr/>
                </a:tc>
                <a:tc>
                  <a:txBody>
                    <a:bodyPr/>
                    <a:lstStyle/>
                    <a:p>
                      <a:endParaRPr lang="nl-NL" sz="2500"/>
                    </a:p>
                  </a:txBody>
                  <a:tcPr/>
                </a:tc>
              </a:tr>
              <a:tr h="498863">
                <a:tc>
                  <a:txBody>
                    <a:bodyPr/>
                    <a:lstStyle/>
                    <a:p>
                      <a:endParaRPr lang="nl-NL" sz="2500" dirty="0"/>
                    </a:p>
                  </a:txBody>
                  <a:tcPr/>
                </a:tc>
                <a:tc>
                  <a:txBody>
                    <a:bodyPr/>
                    <a:lstStyle/>
                    <a:p>
                      <a:endParaRPr lang="nl-NL" sz="2500" dirty="0"/>
                    </a:p>
                  </a:txBody>
                  <a:tcPr/>
                </a:tc>
                <a:tc>
                  <a:txBody>
                    <a:bodyPr/>
                    <a:lstStyle/>
                    <a:p>
                      <a:r>
                        <a:rPr lang="nl-NL" sz="2500" dirty="0" smtClean="0"/>
                        <a:t>Bekennen</a:t>
                      </a:r>
                      <a:endParaRPr lang="nl-NL" sz="2500" dirty="0"/>
                    </a:p>
                  </a:txBody>
                  <a:tcPr/>
                </a:tc>
                <a:tc>
                  <a:txBody>
                    <a:bodyPr/>
                    <a:lstStyle/>
                    <a:p>
                      <a:r>
                        <a:rPr lang="nl-NL" sz="2500" dirty="0" smtClean="0"/>
                        <a:t>Zwijgen</a:t>
                      </a:r>
                      <a:endParaRPr lang="nl-NL" sz="2500" dirty="0"/>
                    </a:p>
                  </a:txBody>
                  <a:tcPr/>
                </a:tc>
              </a:tr>
              <a:tr h="498863">
                <a:tc>
                  <a:txBody>
                    <a:bodyPr/>
                    <a:lstStyle/>
                    <a:p>
                      <a:r>
                        <a:rPr lang="nl-NL" sz="2500" dirty="0" err="1" smtClean="0"/>
                        <a:t>tara</a:t>
                      </a:r>
                      <a:endParaRPr lang="nl-NL" sz="2500" dirty="0"/>
                    </a:p>
                  </a:txBody>
                  <a:tcPr/>
                </a:tc>
                <a:tc>
                  <a:txBody>
                    <a:bodyPr/>
                    <a:lstStyle/>
                    <a:p>
                      <a:r>
                        <a:rPr lang="nl-NL" sz="2500" dirty="0" smtClean="0"/>
                        <a:t>Bekennen</a:t>
                      </a:r>
                      <a:endParaRPr lang="nl-NL" sz="2500" dirty="0"/>
                    </a:p>
                  </a:txBody>
                  <a:tcPr/>
                </a:tc>
                <a:tc>
                  <a:txBody>
                    <a:bodyPr/>
                    <a:lstStyle/>
                    <a:p>
                      <a:r>
                        <a:rPr lang="nl-NL" sz="2500" dirty="0" smtClean="0"/>
                        <a:t>10-10</a:t>
                      </a:r>
                      <a:endParaRPr lang="nl-NL" sz="2500" dirty="0"/>
                    </a:p>
                  </a:txBody>
                  <a:tcPr/>
                </a:tc>
                <a:tc>
                  <a:txBody>
                    <a:bodyPr/>
                    <a:lstStyle/>
                    <a:p>
                      <a:r>
                        <a:rPr lang="nl-NL" sz="2500" dirty="0" smtClean="0"/>
                        <a:t>1-25</a:t>
                      </a:r>
                      <a:endParaRPr lang="nl-NL" sz="2500" dirty="0"/>
                    </a:p>
                  </a:txBody>
                  <a:tcPr/>
                </a:tc>
              </a:tr>
              <a:tr h="498863">
                <a:tc>
                  <a:txBody>
                    <a:bodyPr/>
                    <a:lstStyle/>
                    <a:p>
                      <a:endParaRPr lang="nl-NL" sz="2500" dirty="0"/>
                    </a:p>
                  </a:txBody>
                  <a:tcPr/>
                </a:tc>
                <a:tc>
                  <a:txBody>
                    <a:bodyPr/>
                    <a:lstStyle/>
                    <a:p>
                      <a:r>
                        <a:rPr lang="nl-NL" sz="2500" dirty="0" smtClean="0"/>
                        <a:t>zwijgen</a:t>
                      </a:r>
                      <a:endParaRPr lang="nl-NL" sz="2500" dirty="0"/>
                    </a:p>
                  </a:txBody>
                  <a:tcPr/>
                </a:tc>
                <a:tc>
                  <a:txBody>
                    <a:bodyPr/>
                    <a:lstStyle/>
                    <a:p>
                      <a:r>
                        <a:rPr lang="nl-NL" sz="2500" dirty="0" smtClean="0"/>
                        <a:t>25-1</a:t>
                      </a:r>
                      <a:endParaRPr lang="nl-NL" sz="2500" dirty="0"/>
                    </a:p>
                  </a:txBody>
                  <a:tcPr/>
                </a:tc>
                <a:tc>
                  <a:txBody>
                    <a:bodyPr/>
                    <a:lstStyle/>
                    <a:p>
                      <a:r>
                        <a:rPr lang="nl-NL" sz="2500" dirty="0" smtClean="0"/>
                        <a:t>3-3</a:t>
                      </a:r>
                      <a:endParaRPr lang="nl-NL" sz="2500" dirty="0"/>
                    </a:p>
                  </a:txBody>
                  <a:tcPr/>
                </a:tc>
              </a:tr>
            </a:tbl>
          </a:graphicData>
        </a:graphic>
      </p:graphicFrame>
      <p:sp>
        <p:nvSpPr>
          <p:cNvPr id="7" name="Tekstvak 6"/>
          <p:cNvSpPr txBox="1"/>
          <p:nvPr/>
        </p:nvSpPr>
        <p:spPr>
          <a:xfrm>
            <a:off x="228601" y="1083199"/>
            <a:ext cx="3852940" cy="477054"/>
          </a:xfrm>
          <a:prstGeom prst="rect">
            <a:avLst/>
          </a:prstGeom>
          <a:noFill/>
        </p:spPr>
        <p:txBody>
          <a:bodyPr wrap="square" rtlCol="0">
            <a:spAutoFit/>
          </a:bodyPr>
          <a:lstStyle/>
          <a:p>
            <a:r>
              <a:rPr lang="nl-NL" sz="2500" dirty="0" smtClean="0"/>
              <a:t>Vanuit leerling 1 bekeken</a:t>
            </a:r>
            <a:endParaRPr lang="nl-NL" sz="2500" dirty="0"/>
          </a:p>
        </p:txBody>
      </p:sp>
      <p:sp>
        <p:nvSpPr>
          <p:cNvPr id="8" name="Tekstvak 7"/>
          <p:cNvSpPr txBox="1"/>
          <p:nvPr/>
        </p:nvSpPr>
        <p:spPr>
          <a:xfrm>
            <a:off x="228601" y="3643948"/>
            <a:ext cx="6854779" cy="477054"/>
          </a:xfrm>
          <a:prstGeom prst="rect">
            <a:avLst/>
          </a:prstGeom>
          <a:noFill/>
        </p:spPr>
        <p:txBody>
          <a:bodyPr wrap="square" rtlCol="0">
            <a:spAutoFit/>
          </a:bodyPr>
          <a:lstStyle/>
          <a:p>
            <a:r>
              <a:rPr lang="nl-NL" sz="2500" dirty="0" smtClean="0"/>
              <a:t>Vanuit leerling 2 bekeken.</a:t>
            </a:r>
            <a:endParaRPr lang="nl-NL" sz="2500" dirty="0"/>
          </a:p>
        </p:txBody>
      </p:sp>
      <p:sp>
        <p:nvSpPr>
          <p:cNvPr id="10" name="PIJL-OMLAAG 9"/>
          <p:cNvSpPr/>
          <p:nvPr/>
        </p:nvSpPr>
        <p:spPr>
          <a:xfrm>
            <a:off x="5087156" y="1083199"/>
            <a:ext cx="553790" cy="477054"/>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2" name="PIJL-OMLAAG 11"/>
          <p:cNvSpPr/>
          <p:nvPr/>
        </p:nvSpPr>
        <p:spPr>
          <a:xfrm>
            <a:off x="7049039" y="1127321"/>
            <a:ext cx="553790" cy="477054"/>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5" name="PIJL-LINKS 14"/>
          <p:cNvSpPr/>
          <p:nvPr/>
        </p:nvSpPr>
        <p:spPr>
          <a:xfrm>
            <a:off x="5409126" y="2646222"/>
            <a:ext cx="463640" cy="514382"/>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6" name="PIJL-LINKS 15"/>
          <p:cNvSpPr/>
          <p:nvPr/>
        </p:nvSpPr>
        <p:spPr>
          <a:xfrm>
            <a:off x="7371009" y="2646222"/>
            <a:ext cx="463640" cy="514382"/>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7" name="PIJL-LINKS 16"/>
          <p:cNvSpPr/>
          <p:nvPr/>
        </p:nvSpPr>
        <p:spPr>
          <a:xfrm>
            <a:off x="5872766" y="5165994"/>
            <a:ext cx="463640" cy="514382"/>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8" name="PIJL-LINKS 17"/>
          <p:cNvSpPr/>
          <p:nvPr/>
        </p:nvSpPr>
        <p:spPr>
          <a:xfrm>
            <a:off x="5872766" y="5690315"/>
            <a:ext cx="463640" cy="514382"/>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9" name="PIJL-RECHTS 18"/>
          <p:cNvSpPr/>
          <p:nvPr/>
        </p:nvSpPr>
        <p:spPr>
          <a:xfrm>
            <a:off x="1970468" y="5247948"/>
            <a:ext cx="437881" cy="43242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20" name="PIJL-RECHTS 19"/>
          <p:cNvSpPr/>
          <p:nvPr/>
        </p:nvSpPr>
        <p:spPr>
          <a:xfrm>
            <a:off x="1970468" y="5702248"/>
            <a:ext cx="437881" cy="43242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Tree>
    <p:extLst>
      <p:ext uri="{BB962C8B-B14F-4D97-AF65-F5344CB8AC3E}">
        <p14:creationId xmlns:p14="http://schemas.microsoft.com/office/powerpoint/2010/main" val="2768313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2"/>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6"/>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9"/>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7"/>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20"/>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P spid="12" grpId="0" animBg="1"/>
      <p:bldP spid="15" grpId="0" animBg="1"/>
      <p:bldP spid="16" grpId="0" animBg="1"/>
      <p:bldP spid="17" grpId="0" animBg="1"/>
      <p:bldP spid="18" grpId="0" animBg="1"/>
      <p:bldP spid="19" grpId="0" animBg="1"/>
      <p:bldP spid="20"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Prisoners-dilemma omdat?</a:t>
            </a:r>
            <a:endParaRPr lang="nl-NL" dirty="0"/>
          </a:p>
        </p:txBody>
      </p:sp>
      <p:sp>
        <p:nvSpPr>
          <p:cNvPr id="3" name="Tijdelijke aanduiding voor inhoud 2"/>
          <p:cNvSpPr>
            <a:spLocks noGrp="1"/>
          </p:cNvSpPr>
          <p:nvPr>
            <p:ph idx="1"/>
          </p:nvPr>
        </p:nvSpPr>
        <p:spPr/>
        <p:txBody>
          <a:bodyPr>
            <a:normAutofit fontScale="92500"/>
          </a:bodyPr>
          <a:lstStyle/>
          <a:p>
            <a:r>
              <a:rPr lang="nl-NL" sz="2500" dirty="0" smtClean="0"/>
              <a:t>Wij zien dat ze allebei beter af zijn als ze beide zwijgen.</a:t>
            </a:r>
          </a:p>
          <a:p>
            <a:r>
              <a:rPr lang="nl-NL" sz="2500" dirty="0" smtClean="0"/>
              <a:t>Daarentegen zullen ze dat beide niet doen omdat:</a:t>
            </a:r>
          </a:p>
          <a:p>
            <a:r>
              <a:rPr lang="nl-NL" sz="2500" dirty="0" smtClean="0"/>
              <a:t>Ongeacht wat de ander kiest, het is voor het individu altijd beter te bekken..</a:t>
            </a:r>
          </a:p>
          <a:p>
            <a:r>
              <a:rPr lang="nl-NL" sz="2500" dirty="0" smtClean="0"/>
              <a:t>Wanneer er 1 keuze altijd </a:t>
            </a:r>
            <a:r>
              <a:rPr lang="nl-NL" sz="2500" dirty="0" smtClean="0"/>
              <a:t>gemaakt wordt, ongeacht de keuze van de andere spreken </a:t>
            </a:r>
            <a:r>
              <a:rPr lang="nl-NL" sz="2500" dirty="0" smtClean="0"/>
              <a:t>we van een </a:t>
            </a:r>
            <a:r>
              <a:rPr lang="nl-NL" sz="2500" b="1" dirty="0" smtClean="0"/>
              <a:t>dominante strategie. </a:t>
            </a:r>
          </a:p>
          <a:p>
            <a:r>
              <a:rPr lang="nl-NL" sz="2500" dirty="0" smtClean="0"/>
              <a:t>Er is een punt waar ze beide beter af zijn (zwijgen/zwijgen was 3-3 terwijl bekennen 10-10 was)</a:t>
            </a:r>
          </a:p>
          <a:p>
            <a:endParaRPr lang="nl-NL" sz="2500" dirty="0"/>
          </a:p>
        </p:txBody>
      </p:sp>
    </p:spTree>
    <p:extLst>
      <p:ext uri="{BB962C8B-B14F-4D97-AF65-F5344CB8AC3E}">
        <p14:creationId xmlns:p14="http://schemas.microsoft.com/office/powerpoint/2010/main" val="31444390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21631"/>
            <a:ext cx="8596668" cy="1320800"/>
          </a:xfrm>
        </p:spPr>
        <p:txBody>
          <a:bodyPr>
            <a:normAutofit/>
          </a:bodyPr>
          <a:lstStyle/>
          <a:p>
            <a:r>
              <a:rPr lang="nl-NL" b="1" dirty="0" smtClean="0"/>
              <a:t>Zelfstandig lezen en maken </a:t>
            </a:r>
            <a:r>
              <a:rPr lang="nl-NL" b="1" dirty="0" smtClean="0"/>
              <a:t>3.1B gevangenendilemma.</a:t>
            </a:r>
            <a:endParaRPr lang="nl-NL" b="1" dirty="0"/>
          </a:p>
        </p:txBody>
      </p:sp>
      <p:sp>
        <p:nvSpPr>
          <p:cNvPr id="3" name="Tijdelijke aanduiding voor inhoud 2"/>
          <p:cNvSpPr>
            <a:spLocks noGrp="1"/>
          </p:cNvSpPr>
          <p:nvPr>
            <p:ph idx="1"/>
          </p:nvPr>
        </p:nvSpPr>
        <p:spPr>
          <a:xfrm>
            <a:off x="488744" y="1720942"/>
            <a:ext cx="6673093" cy="5359401"/>
          </a:xfrm>
        </p:spPr>
        <p:txBody>
          <a:bodyPr>
            <a:normAutofit/>
          </a:bodyPr>
          <a:lstStyle/>
          <a:p>
            <a:r>
              <a:rPr lang="nl-NL" sz="2500" dirty="0" smtClean="0"/>
              <a:t>Lees </a:t>
            </a:r>
            <a:r>
              <a:rPr lang="nl-NL" sz="2500" dirty="0" smtClean="0"/>
              <a:t>3.1B gevangenendilemma </a:t>
            </a:r>
            <a:r>
              <a:rPr lang="nl-NL" sz="2500" dirty="0" smtClean="0"/>
              <a:t>door en maak opgaves 1,2 en 3.</a:t>
            </a:r>
          </a:p>
          <a:p>
            <a:r>
              <a:rPr lang="nl-NL" sz="2500" dirty="0" smtClean="0"/>
              <a:t>Hiervoor hebben jullie 10 minuten de tijd.</a:t>
            </a:r>
          </a:p>
          <a:p>
            <a:r>
              <a:rPr lang="nl-NL" sz="2500" dirty="0" smtClean="0"/>
              <a:t>Eerder klaar?</a:t>
            </a:r>
          </a:p>
          <a:p>
            <a:r>
              <a:rPr lang="nl-NL" sz="2500" dirty="0" smtClean="0"/>
              <a:t>Kan je </a:t>
            </a:r>
            <a:r>
              <a:rPr lang="nl-NL" sz="2500" dirty="0" smtClean="0"/>
              <a:t>3.1C samenwerken lezen.</a:t>
            </a:r>
            <a:endParaRPr lang="nl-NL" sz="2500" dirty="0" smtClean="0"/>
          </a:p>
        </p:txBody>
      </p:sp>
      <p:sp>
        <p:nvSpPr>
          <p:cNvPr id="4" name="Ovaal 3"/>
          <p:cNvSpPr/>
          <p:nvPr/>
        </p:nvSpPr>
        <p:spPr>
          <a:xfrm>
            <a:off x="7608026" y="146594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608026" y="146594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608026" y="146593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608026" y="146593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608026" y="14491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608026" y="14323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608026" y="14407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4218945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96253" y="96253"/>
            <a:ext cx="9177749" cy="6761747"/>
          </a:xfrm>
        </p:spPr>
        <p:txBody>
          <a:bodyPr>
            <a:normAutofit fontScale="92500"/>
          </a:bodyPr>
          <a:lstStyle/>
          <a:p>
            <a:r>
              <a:rPr lang="nl-NL" sz="2500" dirty="0" smtClean="0"/>
              <a:t>1a: </a:t>
            </a:r>
          </a:p>
          <a:p>
            <a:r>
              <a:rPr lang="nl-NL" sz="2500" dirty="0" smtClean="0"/>
              <a:t>Een situatie waarin beide spelers een dominante strategie hebben, wat leidt tot een uitkomst waarbij een andere uitkomst voor beide spelers een hogere opbrengst had gehad.</a:t>
            </a:r>
          </a:p>
          <a:p>
            <a:r>
              <a:rPr lang="nl-NL" sz="2500" dirty="0" smtClean="0"/>
              <a:t>1b:</a:t>
            </a:r>
          </a:p>
          <a:p>
            <a:r>
              <a:rPr lang="nl-NL" sz="2500" dirty="0" smtClean="0"/>
              <a:t>Nee, waarschijnlijk niet. ze spelen het spel hier éénmalig en hebben zodoende geen rede om samen te werken.</a:t>
            </a:r>
          </a:p>
          <a:p>
            <a:r>
              <a:rPr lang="nl-NL" sz="2500" dirty="0" smtClean="0"/>
              <a:t>1c:</a:t>
            </a:r>
          </a:p>
          <a:p>
            <a:r>
              <a:rPr lang="nl-NL" sz="2500" dirty="0" smtClean="0"/>
              <a:t>Nee, 15 jaar cel is nog altijd minder dan 20 jaar cel, dus als de andere jou verlinkt kan je hem nog steeds beter ook verlinken.</a:t>
            </a:r>
          </a:p>
          <a:p>
            <a:r>
              <a:rPr lang="nl-NL" sz="2500" dirty="0" smtClean="0"/>
              <a:t>1d: </a:t>
            </a:r>
          </a:p>
          <a:p>
            <a:r>
              <a:rPr lang="nl-NL" sz="2500" dirty="0" smtClean="0"/>
              <a:t>ja, waarschijnlijk wel aangezien als je verwacht dat de andere zwijgt, je zelf ook gaat zwijgen daarentegen als je verwacht dat de andere je verlinkt, ga je hem ook verlinken aangezien 10 jaar cel minder is dan 20.</a:t>
            </a:r>
          </a:p>
          <a:p>
            <a:endParaRPr lang="nl-NL" sz="2500" dirty="0"/>
          </a:p>
        </p:txBody>
      </p:sp>
    </p:spTree>
    <p:extLst>
      <p:ext uri="{BB962C8B-B14F-4D97-AF65-F5344CB8AC3E}">
        <p14:creationId xmlns:p14="http://schemas.microsoft.com/office/powerpoint/2010/main" val="388985497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733926" y="397043"/>
            <a:ext cx="8540076" cy="5644320"/>
          </a:xfrm>
        </p:spPr>
        <p:txBody>
          <a:bodyPr>
            <a:noAutofit/>
          </a:bodyPr>
          <a:lstStyle/>
          <a:p>
            <a:r>
              <a:rPr lang="nl-NL" sz="2500" dirty="0" smtClean="0"/>
              <a:t>2a:</a:t>
            </a:r>
          </a:p>
          <a:p>
            <a:r>
              <a:rPr lang="nl-NL" sz="2500" dirty="0" smtClean="0"/>
              <a:t>4 mogelijke uitkomsten.</a:t>
            </a:r>
            <a:endParaRPr lang="nl-NL" sz="2500" dirty="0"/>
          </a:p>
          <a:p>
            <a:r>
              <a:rPr lang="nl-NL" sz="2500" dirty="0" smtClean="0"/>
              <a:t>2b:</a:t>
            </a:r>
          </a:p>
          <a:p>
            <a:r>
              <a:rPr lang="nl-NL" sz="2500" dirty="0" smtClean="0"/>
              <a:t>Dat hijzelf praat, en dat verdachte 2 zwijgt zodat hij vrijuit gaat.</a:t>
            </a:r>
          </a:p>
          <a:p>
            <a:r>
              <a:rPr lang="nl-NL" sz="2500" dirty="0" smtClean="0"/>
              <a:t>3a: rechtsboven: jij 0, andere 300.000</a:t>
            </a:r>
          </a:p>
          <a:p>
            <a:r>
              <a:rPr lang="nl-NL" sz="2500" dirty="0" smtClean="0"/>
              <a:t>Linksonder: jij 300.000 andere 0.</a:t>
            </a:r>
          </a:p>
          <a:p>
            <a:r>
              <a:rPr lang="nl-NL" sz="2500" dirty="0" smtClean="0"/>
              <a:t>Rechtsonder: beide 100.000</a:t>
            </a:r>
          </a:p>
          <a:p>
            <a:r>
              <a:rPr lang="nl-NL" sz="2500" dirty="0" smtClean="0"/>
              <a:t>3b: voor jezelf, dominante strategie (levert 200.000 of 300.000 op </a:t>
            </a:r>
            <a:r>
              <a:rPr lang="nl-NL" sz="2500" dirty="0" err="1" smtClean="0"/>
              <a:t>ipv</a:t>
            </a:r>
            <a:r>
              <a:rPr lang="nl-NL" sz="2500" dirty="0" smtClean="0"/>
              <a:t> 0 of 200.000)</a:t>
            </a:r>
          </a:p>
          <a:p>
            <a:r>
              <a:rPr lang="nl-NL" sz="2500" dirty="0" smtClean="0"/>
              <a:t>3c: dat kan, als je het spel vaker gaat spelen, of je kent elkaar. </a:t>
            </a:r>
          </a:p>
        </p:txBody>
      </p:sp>
    </p:spTree>
    <p:extLst>
      <p:ext uri="{BB962C8B-B14F-4D97-AF65-F5344CB8AC3E}">
        <p14:creationId xmlns:p14="http://schemas.microsoft.com/office/powerpoint/2010/main" val="165884062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21631"/>
            <a:ext cx="8596668" cy="1320800"/>
          </a:xfrm>
        </p:spPr>
        <p:txBody>
          <a:bodyPr>
            <a:normAutofit/>
          </a:bodyPr>
          <a:lstStyle/>
          <a:p>
            <a:r>
              <a:rPr lang="nl-NL" b="1" dirty="0" smtClean="0"/>
              <a:t>Zelfstandig lezen en maken </a:t>
            </a:r>
            <a:r>
              <a:rPr lang="nl-NL" b="1" dirty="0" smtClean="0"/>
              <a:t>3.CB samenwerken.</a:t>
            </a:r>
            <a:endParaRPr lang="nl-NL" b="1" dirty="0"/>
          </a:p>
        </p:txBody>
      </p:sp>
      <p:sp>
        <p:nvSpPr>
          <p:cNvPr id="3" name="Tijdelijke aanduiding voor inhoud 2"/>
          <p:cNvSpPr>
            <a:spLocks noGrp="1"/>
          </p:cNvSpPr>
          <p:nvPr>
            <p:ph idx="1"/>
          </p:nvPr>
        </p:nvSpPr>
        <p:spPr>
          <a:xfrm>
            <a:off x="488744" y="1720942"/>
            <a:ext cx="6673093" cy="5359401"/>
          </a:xfrm>
        </p:spPr>
        <p:txBody>
          <a:bodyPr>
            <a:normAutofit/>
          </a:bodyPr>
          <a:lstStyle/>
          <a:p>
            <a:r>
              <a:rPr lang="nl-NL" sz="2500" dirty="0" smtClean="0"/>
              <a:t>Lees </a:t>
            </a:r>
            <a:r>
              <a:rPr lang="nl-NL" sz="2500" dirty="0" smtClean="0"/>
              <a:t>3.1C gevangenendilemma </a:t>
            </a:r>
            <a:r>
              <a:rPr lang="nl-NL" sz="2500" dirty="0" smtClean="0"/>
              <a:t>door en maak opgaves 1,2 en 3.</a:t>
            </a:r>
          </a:p>
          <a:p>
            <a:r>
              <a:rPr lang="nl-NL" sz="2500" dirty="0" smtClean="0"/>
              <a:t>Hiervoor hebben jullie 10 minuten de tijd.</a:t>
            </a:r>
          </a:p>
          <a:p>
            <a:r>
              <a:rPr lang="nl-NL" sz="2500" dirty="0" smtClean="0"/>
              <a:t>Eerder klaar?</a:t>
            </a:r>
          </a:p>
          <a:p>
            <a:r>
              <a:rPr lang="nl-NL" sz="2500" dirty="0" smtClean="0"/>
              <a:t>Kan je </a:t>
            </a:r>
            <a:r>
              <a:rPr lang="nl-NL" sz="2500" dirty="0" smtClean="0"/>
              <a:t>3.1D prijzenoorlog lezen.</a:t>
            </a:r>
            <a:endParaRPr lang="nl-NL" sz="2500" dirty="0" smtClean="0"/>
          </a:p>
        </p:txBody>
      </p:sp>
      <p:sp>
        <p:nvSpPr>
          <p:cNvPr id="4" name="Ovaal 3"/>
          <p:cNvSpPr/>
          <p:nvPr/>
        </p:nvSpPr>
        <p:spPr>
          <a:xfrm>
            <a:off x="7608026" y="146594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608026" y="146594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608026" y="146593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608026" y="146593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608026" y="14491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608026" y="14323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608026" y="14407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608026" y="146593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10789598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emplate>Facet</Template>
  <TotalTime>1242</TotalTime>
  <Words>689</Words>
  <Application>Microsoft Office PowerPoint</Application>
  <PresentationFormat>Breedbeeld</PresentationFormat>
  <Paragraphs>120</Paragraphs>
  <Slides>11</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11</vt:i4>
      </vt:variant>
    </vt:vector>
  </HeadingPairs>
  <TitlesOfParts>
    <vt:vector size="15" baseType="lpstr">
      <vt:lpstr>Arial</vt:lpstr>
      <vt:lpstr>Trebuchet MS</vt:lpstr>
      <vt:lpstr>Wingdings 3</vt:lpstr>
      <vt:lpstr>Facet</vt:lpstr>
      <vt:lpstr>Welkom Havo/vwo 3.</vt:lpstr>
      <vt:lpstr>Les vandaag:</vt:lpstr>
      <vt:lpstr>PowerPoint-presentatie</vt:lpstr>
      <vt:lpstr>PowerPoint-presentatie</vt:lpstr>
      <vt:lpstr>Prisoners-dilemma omdat?</vt:lpstr>
      <vt:lpstr>Zelfstandig lezen en maken 3.1B gevangenendilemma.</vt:lpstr>
      <vt:lpstr>PowerPoint-presentatie</vt:lpstr>
      <vt:lpstr>PowerPoint-presentatie</vt:lpstr>
      <vt:lpstr>Zelfstandig lezen en maken 3.CB samenwerken.</vt:lpstr>
      <vt:lpstr>PowerPoint-presentatie</vt:lpstr>
      <vt:lpstr>PowerPoint-presentatie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Welkom VWO 5.</dc:title>
  <dc:creator>Jacobs, B (Bas)</dc:creator>
  <cp:lastModifiedBy>Bas Jacobs</cp:lastModifiedBy>
  <cp:revision>170</cp:revision>
  <dcterms:created xsi:type="dcterms:W3CDTF">2017-08-27T09:00:36Z</dcterms:created>
  <dcterms:modified xsi:type="dcterms:W3CDTF">2018-01-30T07:57:36Z</dcterms:modified>
</cp:coreProperties>
</file>

<file path=docProps/thumbnail.jpeg>
</file>