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1" r:id="rId2"/>
    <p:sldId id="262" r:id="rId3"/>
    <p:sldId id="263" r:id="rId4"/>
    <p:sldId id="264" r:id="rId5"/>
    <p:sldId id="260" r:id="rId6"/>
    <p:sldId id="266" r:id="rId7"/>
    <p:sldId id="265" r:id="rId8"/>
    <p:sldId id="267" r:id="rId9"/>
    <p:sldId id="268" r:id="rId10"/>
    <p:sldId id="269" r:id="rId11"/>
    <p:sldId id="274" r:id="rId12"/>
    <p:sldId id="270" r:id="rId13"/>
    <p:sldId id="271" r:id="rId14"/>
    <p:sldId id="272" r:id="rId15"/>
    <p:sldId id="275" r:id="rId16"/>
    <p:sldId id="273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vwo 4.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750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Lees verder tot opgave 1.2  en maak opgave 1.2.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5" y="2160589"/>
            <a:ext cx="5342522" cy="3880775"/>
          </a:xfrm>
        </p:spPr>
        <p:txBody>
          <a:bodyPr>
            <a:normAutofit lnSpcReduction="10000"/>
          </a:bodyPr>
          <a:lstStyle/>
          <a:p>
            <a:r>
              <a:rPr lang="nl-NL" sz="2500" dirty="0"/>
              <a:t>Hiervoor </a:t>
            </a:r>
            <a:r>
              <a:rPr lang="nl-NL" sz="2500" dirty="0" smtClean="0"/>
              <a:t>8 </a:t>
            </a:r>
            <a:r>
              <a:rPr lang="nl-NL" sz="2500" dirty="0"/>
              <a:t>minuten de tijd.</a:t>
            </a:r>
          </a:p>
          <a:p>
            <a:r>
              <a:rPr lang="nl-NL" sz="2500" dirty="0"/>
              <a:t>De eerste </a:t>
            </a:r>
            <a:r>
              <a:rPr lang="nl-NL" sz="2500" dirty="0" smtClean="0"/>
              <a:t>5 </a:t>
            </a:r>
            <a:r>
              <a:rPr lang="nl-NL" sz="2500" dirty="0"/>
              <a:t>minuten lees/werk je zelfstandig.</a:t>
            </a:r>
          </a:p>
          <a:p>
            <a:r>
              <a:rPr lang="nl-NL" sz="2500" dirty="0"/>
              <a:t>Daarna mag je overleggen</a:t>
            </a:r>
            <a:r>
              <a:rPr lang="nl-NL" sz="2500" dirty="0" smtClean="0"/>
              <a:t>.</a:t>
            </a:r>
          </a:p>
          <a:p>
            <a:r>
              <a:rPr lang="nl-NL" sz="2500" b="1" dirty="0" smtClean="0"/>
              <a:t>Beantwoord ook de vraag: waarover betaal je in algemene zin interest.</a:t>
            </a:r>
            <a:endParaRPr lang="nl-NL" sz="2500" b="1" dirty="0"/>
          </a:p>
          <a:p>
            <a:r>
              <a:rPr lang="nl-NL" sz="2500" dirty="0"/>
              <a:t>Ben je eerder klaar kan je verder met opgave 3</a:t>
            </a:r>
          </a:p>
          <a:p>
            <a:endParaRPr lang="nl-NL" sz="2500" dirty="0"/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6019856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6019856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6019856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6019856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5" name="Ovaal 14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6" name="Ovaal 15"/>
          <p:cNvSpPr/>
          <p:nvPr/>
        </p:nvSpPr>
        <p:spPr>
          <a:xfrm>
            <a:off x="6019856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232535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sz="2500" dirty="0" smtClean="0"/>
          </a:p>
          <a:p>
            <a:endParaRPr lang="nl-NL" sz="2500" dirty="0"/>
          </a:p>
          <a:p>
            <a:r>
              <a:rPr lang="nl-NL" sz="2500" dirty="0" smtClean="0"/>
              <a:t>Je betaald interest de schuldrest. Hoe lager de schuldrest, hoe lager de te betalen interest.</a:t>
            </a:r>
            <a:endParaRPr lang="nl-NL" sz="25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4289"/>
          <a:stretch/>
        </p:blipFill>
        <p:spPr>
          <a:xfrm>
            <a:off x="0" y="18255"/>
            <a:ext cx="12192000" cy="126485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22853"/>
          <a:stretch/>
        </p:blipFill>
        <p:spPr>
          <a:xfrm>
            <a:off x="0" y="18255"/>
            <a:ext cx="12192000" cy="175155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255"/>
            <a:ext cx="12192000" cy="2270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307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Korte terugblik: (stukje theorie).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Voor de financiering van je bedrijf kan je een lening nemen.</a:t>
            </a:r>
          </a:p>
          <a:p>
            <a:r>
              <a:rPr lang="nl-NL" sz="2500" dirty="0" smtClean="0"/>
              <a:t>Over dit geleende bedrag betaal je interest (rente).</a:t>
            </a:r>
          </a:p>
          <a:p>
            <a:r>
              <a:rPr lang="nl-NL" sz="2500" dirty="0" smtClean="0"/>
              <a:t>Om het geleende bedrag te verlagen kan je aflossen.</a:t>
            </a:r>
          </a:p>
          <a:p>
            <a:r>
              <a:rPr lang="nl-NL" sz="2500" dirty="0" smtClean="0"/>
              <a:t>Hierdoor daalt je schuldrest, en hoef je minder interest (rente) te betalen.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865847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opgave 3, lees hiervoor eerst tekst na opgave 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699403" cy="3880773"/>
          </a:xfrm>
        </p:spPr>
        <p:txBody>
          <a:bodyPr>
            <a:normAutofit/>
          </a:bodyPr>
          <a:lstStyle/>
          <a:p>
            <a:r>
              <a:rPr lang="nl-NL" sz="2500" dirty="0"/>
              <a:t>Hiervoor </a:t>
            </a:r>
            <a:r>
              <a:rPr lang="nl-NL" sz="2500" dirty="0" smtClean="0"/>
              <a:t>5 </a:t>
            </a:r>
            <a:r>
              <a:rPr lang="nl-NL" sz="2500" dirty="0"/>
              <a:t>minuten de tijd.</a:t>
            </a:r>
          </a:p>
          <a:p>
            <a:r>
              <a:rPr lang="nl-NL" sz="2500" dirty="0"/>
              <a:t>De eerste </a:t>
            </a:r>
            <a:r>
              <a:rPr lang="nl-NL" sz="2500" dirty="0" smtClean="0"/>
              <a:t>2 </a:t>
            </a:r>
            <a:r>
              <a:rPr lang="nl-NL" sz="2500" dirty="0"/>
              <a:t>minuten lees/werk je zelfstandig.</a:t>
            </a:r>
          </a:p>
          <a:p>
            <a:r>
              <a:rPr lang="nl-NL" sz="2500" dirty="0"/>
              <a:t>Daarna mag je overleggen.</a:t>
            </a:r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619626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619626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6196263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07048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65928"/>
          <a:stretch/>
        </p:blipFill>
        <p:spPr>
          <a:xfrm>
            <a:off x="0" y="0"/>
            <a:ext cx="12192000" cy="2103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888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</a:t>
            </a:r>
            <a:r>
              <a:rPr lang="nl-NL" dirty="0" err="1" smtClean="0"/>
              <a:t>annuiteitenlening</a:t>
            </a:r>
            <a:r>
              <a:rPr lang="nl-NL" dirty="0" smtClean="0"/>
              <a:t>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1729" y="1224116"/>
            <a:ext cx="10663084" cy="5633884"/>
          </a:xfrm>
        </p:spPr>
        <p:txBody>
          <a:bodyPr>
            <a:noAutofit/>
          </a:bodyPr>
          <a:lstStyle/>
          <a:p>
            <a:r>
              <a:rPr lang="nl-NL" sz="2200" dirty="0" smtClean="0"/>
              <a:t>Een vorm van een lening is een </a:t>
            </a:r>
            <a:r>
              <a:rPr lang="nl-NL" sz="2200" dirty="0" err="1" smtClean="0"/>
              <a:t>annuiteitenlening</a:t>
            </a:r>
            <a:r>
              <a:rPr lang="nl-NL" sz="2200" dirty="0" smtClean="0"/>
              <a:t>.</a:t>
            </a:r>
          </a:p>
          <a:p>
            <a:r>
              <a:rPr lang="nl-NL" sz="2200" dirty="0" smtClean="0"/>
              <a:t>Je leent hier een bedrag en elke periode (maand/jaar) betaal je een bepaald bedrag. Dit bedrag staat vast en bestaat voor een gedeelte uit interest (rente) en uit aflossing</a:t>
            </a:r>
          </a:p>
          <a:p>
            <a:r>
              <a:rPr lang="nl-NL" sz="2200" dirty="0" smtClean="0"/>
              <a:t>Hoe vaker je hebt afgelost, lager je lening wordt, hoe lager de te betalen interest (rente).</a:t>
            </a:r>
          </a:p>
          <a:p>
            <a:r>
              <a:rPr lang="nl-NL" sz="2200" dirty="0" smtClean="0"/>
              <a:t>Dus van het vaste bedrag bestaat dan een groter gedeelte uit aflosing.</a:t>
            </a:r>
          </a:p>
          <a:p>
            <a:r>
              <a:rPr lang="nl-NL" sz="2200" dirty="0" smtClean="0"/>
              <a:t>Voorbeeld.</a:t>
            </a:r>
          </a:p>
          <a:p>
            <a:r>
              <a:rPr lang="nl-NL" sz="2200" dirty="0" smtClean="0"/>
              <a:t>Stel ik betaal per maand 200 euro. Aan het begin was dat 120 euro rente, 80 euro aflossing.</a:t>
            </a:r>
          </a:p>
          <a:p>
            <a:r>
              <a:rPr lang="nl-NL" sz="2200" dirty="0" smtClean="0"/>
              <a:t>Na een bepaalde periode heb ik zoveel afgelost dat ik nog maar 100 euro rente hoef te betalen, dan is 100 euro ook aflossing.</a:t>
            </a:r>
          </a:p>
          <a:p>
            <a:r>
              <a:rPr lang="nl-NL" sz="2200" dirty="0" smtClean="0"/>
              <a:t>Na een bepaalde periode heb ik zoveel afgelost dat ik nog maar 80 euro rente hoef te betalen, dan is 120 euro aflossing.</a:t>
            </a: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3923468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afgelopen les: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Wanneer een bedrijf geld nodig heeft kan het besluiten dit geld te lenen.</a:t>
            </a:r>
          </a:p>
          <a:p>
            <a:r>
              <a:rPr lang="nl-NL" sz="2500" dirty="0" smtClean="0"/>
              <a:t>Over dit geleende geld betaal je interest.</a:t>
            </a:r>
          </a:p>
          <a:p>
            <a:r>
              <a:rPr lang="nl-NL" sz="2500" dirty="0" smtClean="0"/>
              <a:t>Wanneer je een gedeelte van dit geld terugbetaald (noemen we aflossing) daalt de te betalen interest.</a:t>
            </a:r>
          </a:p>
          <a:p>
            <a:r>
              <a:rPr lang="nl-NL" sz="2500" dirty="0" smtClean="0"/>
              <a:t>Een type lening is de annuïteiten lening, waarbij je elke periode een vast bedrag betaald wat bestaat uit aflossing/interest.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10214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Kennismaking / wie ben ik.</a:t>
            </a:r>
          </a:p>
          <a:p>
            <a:r>
              <a:rPr lang="nl-NL" sz="2500" dirty="0" smtClean="0"/>
              <a:t>Benodigdheden/werkwijze.</a:t>
            </a:r>
          </a:p>
          <a:p>
            <a:r>
              <a:rPr lang="nl-NL" sz="2500" dirty="0" smtClean="0"/>
              <a:t>PTA</a:t>
            </a:r>
          </a:p>
          <a:p>
            <a:r>
              <a:rPr lang="nl-NL" sz="2500" dirty="0" smtClean="0"/>
              <a:t>Start lesbrief: de eenmanszaak.</a:t>
            </a:r>
          </a:p>
          <a:p>
            <a:r>
              <a:rPr lang="nl-NL" sz="2500" dirty="0" smtClean="0"/>
              <a:t>1.1 inleiding (</a:t>
            </a:r>
            <a:r>
              <a:rPr lang="nl-NL" sz="2500" smtClean="0"/>
              <a:t>t/m opgave 3).</a:t>
            </a:r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9834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Kennismaking/ wie ben ik.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672389"/>
            <a:ext cx="8596668" cy="4368973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Bas Jacobs (docent economie en M en O).</a:t>
            </a:r>
          </a:p>
          <a:p>
            <a:r>
              <a:rPr lang="nl-NL" sz="2500" dirty="0" smtClean="0"/>
              <a:t>28 jaar.</a:t>
            </a:r>
          </a:p>
          <a:p>
            <a:r>
              <a:rPr lang="nl-NL" sz="2500" dirty="0" smtClean="0"/>
              <a:t>Kom oorspronkelijk uit Leiderdorp (naast Leiden, naast Den Haag).</a:t>
            </a:r>
          </a:p>
          <a:p>
            <a:r>
              <a:rPr lang="nl-NL" sz="2500" dirty="0" smtClean="0"/>
              <a:t>Eerst havo gedaan </a:t>
            </a:r>
            <a:r>
              <a:rPr lang="nl-NL" sz="2500" dirty="0" smtClean="0">
                <a:sym typeface="Wingdings" panose="05000000000000000000" pitchFamily="2" charset="2"/>
              </a:rPr>
              <a:t> vwo gedaan. Economie en bedrijfseconomie gestudeerd, toen </a:t>
            </a:r>
            <a:r>
              <a:rPr lang="nl-NL" sz="2500" dirty="0" err="1" smtClean="0">
                <a:sym typeface="Wingdings" panose="05000000000000000000" pitchFamily="2" charset="2"/>
              </a:rPr>
              <a:t>behaviour</a:t>
            </a:r>
            <a:r>
              <a:rPr lang="nl-NL" sz="2500" dirty="0" smtClean="0">
                <a:sym typeface="Wingdings" panose="05000000000000000000" pitchFamily="2" charset="2"/>
              </a:rPr>
              <a:t> </a:t>
            </a:r>
            <a:r>
              <a:rPr lang="nl-NL" sz="2500" dirty="0" err="1" smtClean="0">
                <a:sym typeface="Wingdings" panose="05000000000000000000" pitchFamily="2" charset="2"/>
              </a:rPr>
              <a:t>economics</a:t>
            </a:r>
            <a:r>
              <a:rPr lang="nl-NL" sz="2500" dirty="0" smtClean="0">
                <a:sym typeface="Wingdings" panose="05000000000000000000" pitchFamily="2" charset="2"/>
              </a:rPr>
              <a:t> </a:t>
            </a:r>
            <a:r>
              <a:rPr lang="nl-NL" sz="2500" dirty="0" err="1" smtClean="0">
                <a:sym typeface="Wingdings" panose="05000000000000000000" pitchFamily="2" charset="2"/>
              </a:rPr>
              <a:t>gemasterd</a:t>
            </a:r>
            <a:r>
              <a:rPr lang="nl-NL" sz="2500" dirty="0" smtClean="0">
                <a:sym typeface="Wingdings" panose="05000000000000000000" pitchFamily="2" charset="2"/>
              </a:rPr>
              <a:t>. Toen mijn lesbevoegdheid economie gehaald in Nijmegen, nu bezig met lesbevoegdheid M en O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Heb berucht slechte spelling.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Vragen?</a:t>
            </a:r>
          </a:p>
          <a:p>
            <a:endParaRPr lang="nl-NL" sz="2500" dirty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Wat vind ik allemaal goed:</a:t>
            </a:r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37894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Benodigdheden. / werkwijze.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87379"/>
            <a:ext cx="8596668" cy="4753983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Een schrift.</a:t>
            </a:r>
          </a:p>
          <a:p>
            <a:r>
              <a:rPr lang="nl-NL" sz="2500" dirty="0" smtClean="0"/>
              <a:t>De juiste lesbrief.</a:t>
            </a:r>
          </a:p>
          <a:p>
            <a:r>
              <a:rPr lang="nl-NL" sz="2500" dirty="0" smtClean="0"/>
              <a:t>Begin van het jaar: een vaste plek.</a:t>
            </a:r>
          </a:p>
          <a:p>
            <a:r>
              <a:rPr lang="nl-NL" sz="2500" dirty="0" smtClean="0"/>
              <a:t>Structuur tijdens de les: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Herhaling theorie vorige les (nabespreken huiswerk).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Nieuwe theorie.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Zelfstandig lezen/maken opgaves.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Nabespreken opgaves. (stap 2/3/4 herhalen)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Nabespreken les. (opgeven huiswerk)</a:t>
            </a:r>
          </a:p>
          <a:p>
            <a:endParaRPr lang="nl-NL" sz="2500" dirty="0" smtClean="0"/>
          </a:p>
          <a:p>
            <a:r>
              <a:rPr lang="nl-NL" sz="2500" dirty="0" smtClean="0"/>
              <a:t>Relatief weinig opdrachten, maar die maken we zodoende wel uitgebreid en aandachtig.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6232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PTA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2"/>
          <a:srcRect t="3482" b="-1"/>
          <a:stretch/>
        </p:blipFill>
        <p:spPr>
          <a:xfrm>
            <a:off x="0" y="1270000"/>
            <a:ext cx="12192000" cy="2446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7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management en organisatie?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Rekenkundig boekhouden!.</a:t>
            </a:r>
          </a:p>
          <a:p>
            <a:endParaRPr lang="nl-NL" sz="2500" dirty="0"/>
          </a:p>
          <a:p>
            <a:r>
              <a:rPr lang="nl-NL" sz="2500" dirty="0" smtClean="0"/>
              <a:t>Belangrijk: zorg dat je zowel je theoretische antwoorden als rekenkundige antwoorden zoveel mogelijk uitschrijft. Wat niet opgeschreven staat kan ik straks op je proefwerken/schoolexamen maar nog veel belangrijker je eindexamen niet goed rekenen.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368041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Start lesbrief de eenmanszaak: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Deze lesbrief gaat over het hebben van een eigen bedrijf.</a:t>
            </a:r>
          </a:p>
          <a:p>
            <a:r>
              <a:rPr lang="nl-NL" sz="2500" dirty="0" smtClean="0"/>
              <a:t>Wat hier dus allemaal bij komt kijken:</a:t>
            </a:r>
          </a:p>
          <a:p>
            <a:r>
              <a:rPr lang="nl-NL" sz="2500" dirty="0" smtClean="0"/>
              <a:t>De financiering van het bedrijf.</a:t>
            </a:r>
          </a:p>
          <a:p>
            <a:r>
              <a:rPr lang="nl-NL" sz="2500" dirty="0" smtClean="0"/>
              <a:t>Het maken van een overzicht van het bedrijf.</a:t>
            </a:r>
          </a:p>
          <a:p>
            <a:r>
              <a:rPr lang="nl-NL" sz="2500" dirty="0" smtClean="0"/>
              <a:t>De verkoop/aankoop van goederen/diensten in het bedrijf.</a:t>
            </a:r>
          </a:p>
          <a:p>
            <a:r>
              <a:rPr lang="nl-NL" sz="2500" dirty="0" smtClean="0"/>
              <a:t>Wat hier allemaal bij komt kijken (btw, voorraadhuishouding ect). 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030866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Lees de inleiding 1.1 tot opdracht 1 en maak opdracht 1.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699403" cy="3880773"/>
          </a:xfrm>
        </p:spPr>
        <p:txBody>
          <a:bodyPr>
            <a:normAutofit/>
          </a:bodyPr>
          <a:lstStyle/>
          <a:p>
            <a:r>
              <a:rPr lang="nl-NL" sz="2500" dirty="0"/>
              <a:t>Hiervoor </a:t>
            </a:r>
            <a:r>
              <a:rPr lang="nl-NL" sz="2500" dirty="0" smtClean="0"/>
              <a:t>6 </a:t>
            </a:r>
            <a:r>
              <a:rPr lang="nl-NL" sz="2500" dirty="0"/>
              <a:t>minuten de tijd.</a:t>
            </a:r>
          </a:p>
          <a:p>
            <a:r>
              <a:rPr lang="nl-NL" sz="2500" dirty="0"/>
              <a:t>De eerste 3 minuten lees/werk je zelfstandig.</a:t>
            </a:r>
          </a:p>
          <a:p>
            <a:r>
              <a:rPr lang="nl-NL" sz="2500" dirty="0"/>
              <a:t>Daarna mag je overleggen.</a:t>
            </a:r>
          </a:p>
          <a:p>
            <a:r>
              <a:rPr lang="nl-NL" sz="2500" dirty="0"/>
              <a:t>Ben je eerder klaar kan je verder met opgave 1.2</a:t>
            </a:r>
          </a:p>
          <a:p>
            <a:r>
              <a:rPr lang="nl-NL" sz="2500" dirty="0" smtClean="0"/>
              <a:t>Lees hiervoor verder tot opgave </a:t>
            </a:r>
            <a:r>
              <a:rPr lang="nl-NL" sz="2500" dirty="0"/>
              <a:t>2</a:t>
            </a:r>
          </a:p>
          <a:p>
            <a:endParaRPr lang="nl-NL" sz="2500" dirty="0"/>
          </a:p>
        </p:txBody>
      </p:sp>
      <p:sp>
        <p:nvSpPr>
          <p:cNvPr id="9" name="Ovaal 8"/>
          <p:cNvSpPr/>
          <p:nvPr/>
        </p:nvSpPr>
        <p:spPr>
          <a:xfrm>
            <a:off x="6019856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Ovaal 9"/>
          <p:cNvSpPr/>
          <p:nvPr/>
        </p:nvSpPr>
        <p:spPr>
          <a:xfrm>
            <a:off x="6019856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1" name="Ovaal 10"/>
          <p:cNvSpPr/>
          <p:nvPr/>
        </p:nvSpPr>
        <p:spPr>
          <a:xfrm>
            <a:off x="6019856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12" name="Ovaal 11"/>
          <p:cNvSpPr/>
          <p:nvPr/>
        </p:nvSpPr>
        <p:spPr>
          <a:xfrm>
            <a:off x="6019856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13" name="Ovaal 12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14" name="Ovaal 13"/>
          <p:cNvSpPr/>
          <p:nvPr/>
        </p:nvSpPr>
        <p:spPr>
          <a:xfrm>
            <a:off x="6019856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686144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028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03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267</TotalTime>
  <Words>720</Words>
  <Application>Microsoft Office PowerPoint</Application>
  <PresentationFormat>Breedbeeld</PresentationFormat>
  <Paragraphs>98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1" baseType="lpstr">
      <vt:lpstr>Arial</vt:lpstr>
      <vt:lpstr>Trebuchet MS</vt:lpstr>
      <vt:lpstr>Wingdings</vt:lpstr>
      <vt:lpstr>Wingdings 3</vt:lpstr>
      <vt:lpstr>Facet</vt:lpstr>
      <vt:lpstr>Welkom vwo 4.</vt:lpstr>
      <vt:lpstr>Agenda:</vt:lpstr>
      <vt:lpstr>Kennismaking/ wie ben ik.</vt:lpstr>
      <vt:lpstr>Benodigdheden. / werkwijze.</vt:lpstr>
      <vt:lpstr>PTA</vt:lpstr>
      <vt:lpstr>Wat is management en organisatie?</vt:lpstr>
      <vt:lpstr>Start lesbrief de eenmanszaak:</vt:lpstr>
      <vt:lpstr>Lees de inleiding 1.1 tot opdracht 1 en maak opdracht 1.</vt:lpstr>
      <vt:lpstr>PowerPoint-presentatie</vt:lpstr>
      <vt:lpstr>Lees verder tot opgave 1.2  en maak opgave 1.2.</vt:lpstr>
      <vt:lpstr>PowerPoint-presentatie</vt:lpstr>
      <vt:lpstr>Korte terugblik: (stukje theorie).</vt:lpstr>
      <vt:lpstr>maak opgave 3, lees hiervoor eerst tekst na opgave 2.</vt:lpstr>
      <vt:lpstr>PowerPoint-presentatie</vt:lpstr>
      <vt:lpstr>De annuiteitenlening. </vt:lpstr>
      <vt:lpstr>Terugblik afgelopen les: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21</cp:revision>
  <dcterms:created xsi:type="dcterms:W3CDTF">2017-08-27T09:00:36Z</dcterms:created>
  <dcterms:modified xsi:type="dcterms:W3CDTF">2017-08-30T09:14:03Z</dcterms:modified>
</cp:coreProperties>
</file>