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31"/>
  </p:notesMasterIdLst>
  <p:sldIdLst>
    <p:sldId id="256" r:id="rId2"/>
    <p:sldId id="257" r:id="rId3"/>
    <p:sldId id="304" r:id="rId4"/>
    <p:sldId id="307" r:id="rId5"/>
    <p:sldId id="308" r:id="rId6"/>
    <p:sldId id="309" r:id="rId7"/>
    <p:sldId id="313" r:id="rId8"/>
    <p:sldId id="318" r:id="rId9"/>
    <p:sldId id="315" r:id="rId10"/>
    <p:sldId id="319" r:id="rId11"/>
    <p:sldId id="320" r:id="rId12"/>
    <p:sldId id="321" r:id="rId13"/>
    <p:sldId id="336" r:id="rId14"/>
    <p:sldId id="322" r:id="rId15"/>
    <p:sldId id="325" r:id="rId16"/>
    <p:sldId id="324" r:id="rId17"/>
    <p:sldId id="323" r:id="rId18"/>
    <p:sldId id="326" r:id="rId19"/>
    <p:sldId id="327" r:id="rId20"/>
    <p:sldId id="328" r:id="rId21"/>
    <p:sldId id="329" r:id="rId22"/>
    <p:sldId id="330" r:id="rId23"/>
    <p:sldId id="331" r:id="rId24"/>
    <p:sldId id="332" r:id="rId25"/>
    <p:sldId id="334" r:id="rId26"/>
    <p:sldId id="333" r:id="rId27"/>
    <p:sldId id="335" r:id="rId28"/>
    <p:sldId id="337" r:id="rId29"/>
    <p:sldId id="338" r:id="rId3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544" autoAdjust="0"/>
    <p:restoredTop sz="94660"/>
  </p:normalViewPr>
  <p:slideViewPr>
    <p:cSldViewPr snapToGrid="0">
      <p:cViewPr varScale="1">
        <p:scale>
          <a:sx n="80" d="100"/>
          <a:sy n="80" d="100"/>
        </p:scale>
        <p:origin x="318" y="7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648070-A741-4A36-A920-3E86D56443F5}" type="datetimeFigureOut">
              <a:rPr lang="nl-NL" smtClean="0"/>
              <a:t>10-3-2018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598ADB-6AEC-4F5A-AB55-D2CF9FE721D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32290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3/10/2018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3/10/2018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3/10/2018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3/10/2018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Beste </a:t>
            </a:r>
            <a:r>
              <a:rPr lang="nl-NL" dirty="0" err="1" smtClean="0"/>
              <a:t>ath</a:t>
            </a:r>
            <a:r>
              <a:rPr lang="nl-NL" dirty="0" smtClean="0"/>
              <a:t> 4.	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51010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4320"/>
          <a:stretch/>
        </p:blipFill>
        <p:spPr>
          <a:xfrm>
            <a:off x="0" y="0"/>
            <a:ext cx="12192000" cy="9271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60249"/>
          <a:stretch/>
        </p:blipFill>
        <p:spPr>
          <a:xfrm>
            <a:off x="0" y="0"/>
            <a:ext cx="12192000" cy="14351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47585"/>
          <a:stretch/>
        </p:blipFill>
        <p:spPr>
          <a:xfrm>
            <a:off x="0" y="0"/>
            <a:ext cx="12192000" cy="18923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32811"/>
          <a:stretch/>
        </p:blipFill>
        <p:spPr>
          <a:xfrm>
            <a:off x="0" y="0"/>
            <a:ext cx="12192000" cy="242570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3610252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125787"/>
            <a:ext cx="10363200" cy="3720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607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Zelfstandig maken opgave 34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4384063" cy="3699298"/>
          </a:xfrm>
        </p:spPr>
        <p:txBody>
          <a:bodyPr>
            <a:normAutofit fontScale="92500" lnSpcReduction="10000"/>
          </a:bodyPr>
          <a:lstStyle/>
          <a:p>
            <a:r>
              <a:rPr lang="nl-NL" sz="2500" dirty="0" smtClean="0"/>
              <a:t>12 minuten de tijd.</a:t>
            </a:r>
          </a:p>
          <a:p>
            <a:r>
              <a:rPr lang="nl-NL" sz="2500" dirty="0" smtClean="0"/>
              <a:t>Jan-feb-maart 1</a:t>
            </a:r>
          </a:p>
          <a:p>
            <a:r>
              <a:rPr lang="nl-NL" sz="2500" dirty="0" smtClean="0"/>
              <a:t>April-mei-juni 2</a:t>
            </a:r>
          </a:p>
          <a:p>
            <a:r>
              <a:rPr lang="nl-NL" sz="2500" dirty="0" smtClean="0"/>
              <a:t>Juli-aug-sep	3</a:t>
            </a:r>
          </a:p>
          <a:p>
            <a:r>
              <a:rPr lang="nl-NL" sz="2500" dirty="0" smtClean="0"/>
              <a:t>Okt-nov-dec	4</a:t>
            </a:r>
          </a:p>
          <a:p>
            <a:r>
              <a:rPr lang="nl-NL" sz="2500" dirty="0" smtClean="0"/>
              <a:t>Let op dat je goed verwerkt wanneer en of de betaling/ontvangsten plaats vinden</a:t>
            </a:r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21767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r="50311" b="75925"/>
          <a:stretch/>
        </p:blipFill>
        <p:spPr>
          <a:xfrm>
            <a:off x="0" y="-1"/>
            <a:ext cx="5080000" cy="163830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r="50062" b="41212"/>
          <a:stretch/>
        </p:blipFill>
        <p:spPr>
          <a:xfrm>
            <a:off x="0" y="-1"/>
            <a:ext cx="5105400" cy="4000501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r="49814" b="36547"/>
          <a:stretch/>
        </p:blipFill>
        <p:spPr>
          <a:xfrm>
            <a:off x="0" y="-1"/>
            <a:ext cx="5130800" cy="4318001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r="50683" b="27588"/>
          <a:stretch/>
        </p:blipFill>
        <p:spPr>
          <a:xfrm>
            <a:off x="0" y="-1"/>
            <a:ext cx="5041900" cy="4927601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r="50435" b="19190"/>
          <a:stretch/>
        </p:blipFill>
        <p:spPr>
          <a:xfrm>
            <a:off x="0" y="-1"/>
            <a:ext cx="5067300" cy="5499101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r="36398" b="76298"/>
          <a:stretch/>
        </p:blipFill>
        <p:spPr>
          <a:xfrm>
            <a:off x="0" y="-1"/>
            <a:ext cx="6502400" cy="1612901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r="37143" b="40839"/>
          <a:stretch/>
        </p:blipFill>
        <p:spPr>
          <a:xfrm>
            <a:off x="0" y="-1"/>
            <a:ext cx="6426200" cy="4025901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2"/>
          <a:srcRect r="36894" b="36733"/>
          <a:stretch/>
        </p:blipFill>
        <p:spPr>
          <a:xfrm>
            <a:off x="0" y="-1"/>
            <a:ext cx="6451600" cy="4305301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 rotWithShape="1">
          <a:blip r:embed="rId2"/>
          <a:srcRect r="36646" b="27402"/>
          <a:stretch/>
        </p:blipFill>
        <p:spPr>
          <a:xfrm>
            <a:off x="0" y="-1"/>
            <a:ext cx="6477000" cy="4940301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 rotWithShape="1">
          <a:blip r:embed="rId2"/>
          <a:srcRect r="36770" b="19003"/>
          <a:stretch/>
        </p:blipFill>
        <p:spPr>
          <a:xfrm>
            <a:off x="0" y="-1"/>
            <a:ext cx="6464300" cy="5511801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/>
        </p:nvPicPr>
        <p:blipFill rotWithShape="1">
          <a:blip r:embed="rId2"/>
          <a:srcRect r="24720" b="76112"/>
          <a:stretch/>
        </p:blipFill>
        <p:spPr>
          <a:xfrm>
            <a:off x="0" y="-1"/>
            <a:ext cx="7696200" cy="1625601"/>
          </a:xfrm>
          <a:prstGeom prst="rect">
            <a:avLst/>
          </a:prstGeom>
        </p:spPr>
      </p:pic>
      <p:pic>
        <p:nvPicPr>
          <p:cNvPr id="18" name="Afbeelding 17"/>
          <p:cNvPicPr>
            <a:picLocks noChangeAspect="1"/>
          </p:cNvPicPr>
          <p:nvPr/>
        </p:nvPicPr>
        <p:blipFill rotWithShape="1">
          <a:blip r:embed="rId2"/>
          <a:srcRect r="24969" b="41025"/>
          <a:stretch/>
        </p:blipFill>
        <p:spPr>
          <a:xfrm>
            <a:off x="0" y="-1"/>
            <a:ext cx="7670800" cy="4013201"/>
          </a:xfrm>
          <a:prstGeom prst="rect">
            <a:avLst/>
          </a:prstGeom>
        </p:spPr>
      </p:pic>
      <p:pic>
        <p:nvPicPr>
          <p:cNvPr id="19" name="Afbeelding 18"/>
          <p:cNvPicPr>
            <a:picLocks noChangeAspect="1"/>
          </p:cNvPicPr>
          <p:nvPr/>
        </p:nvPicPr>
        <p:blipFill rotWithShape="1">
          <a:blip r:embed="rId2"/>
          <a:srcRect r="25217" b="36360"/>
          <a:stretch/>
        </p:blipFill>
        <p:spPr>
          <a:xfrm>
            <a:off x="0" y="-1"/>
            <a:ext cx="7645400" cy="4330701"/>
          </a:xfrm>
          <a:prstGeom prst="rect">
            <a:avLst/>
          </a:prstGeom>
        </p:spPr>
      </p:pic>
      <p:pic>
        <p:nvPicPr>
          <p:cNvPr id="20" name="Afbeelding 19"/>
          <p:cNvPicPr>
            <a:picLocks noChangeAspect="1"/>
          </p:cNvPicPr>
          <p:nvPr/>
        </p:nvPicPr>
        <p:blipFill rotWithShape="1">
          <a:blip r:embed="rId2"/>
          <a:srcRect r="24969" b="27402"/>
          <a:stretch/>
        </p:blipFill>
        <p:spPr>
          <a:xfrm>
            <a:off x="0" y="-1"/>
            <a:ext cx="7670800" cy="4940301"/>
          </a:xfrm>
          <a:prstGeom prst="rect">
            <a:avLst/>
          </a:prstGeom>
        </p:spPr>
      </p:pic>
      <p:pic>
        <p:nvPicPr>
          <p:cNvPr id="21" name="Afbeelding 20"/>
          <p:cNvPicPr>
            <a:picLocks noChangeAspect="1"/>
          </p:cNvPicPr>
          <p:nvPr/>
        </p:nvPicPr>
        <p:blipFill rotWithShape="1">
          <a:blip r:embed="rId2"/>
          <a:srcRect r="25093" b="19003"/>
          <a:stretch/>
        </p:blipFill>
        <p:spPr>
          <a:xfrm>
            <a:off x="0" y="-1"/>
            <a:ext cx="7658100" cy="5511801"/>
          </a:xfrm>
          <a:prstGeom prst="rect">
            <a:avLst/>
          </a:prstGeom>
        </p:spPr>
      </p:pic>
      <p:pic>
        <p:nvPicPr>
          <p:cNvPr id="22" name="Afbeelding 21"/>
          <p:cNvPicPr>
            <a:picLocks noChangeAspect="1"/>
          </p:cNvPicPr>
          <p:nvPr/>
        </p:nvPicPr>
        <p:blipFill rotWithShape="1">
          <a:blip r:embed="rId2"/>
          <a:srcRect r="11305" b="76112"/>
          <a:stretch/>
        </p:blipFill>
        <p:spPr>
          <a:xfrm>
            <a:off x="0" y="-1"/>
            <a:ext cx="9067800" cy="1625601"/>
          </a:xfrm>
          <a:prstGeom prst="rect">
            <a:avLst/>
          </a:prstGeom>
        </p:spPr>
      </p:pic>
      <p:pic>
        <p:nvPicPr>
          <p:cNvPr id="23" name="Afbeelding 22"/>
          <p:cNvPicPr>
            <a:picLocks noChangeAspect="1"/>
          </p:cNvPicPr>
          <p:nvPr/>
        </p:nvPicPr>
        <p:blipFill rotWithShape="1">
          <a:blip r:embed="rId2"/>
          <a:srcRect r="11801" b="41212"/>
          <a:stretch/>
        </p:blipFill>
        <p:spPr>
          <a:xfrm>
            <a:off x="0" y="-1"/>
            <a:ext cx="9017000" cy="4000501"/>
          </a:xfrm>
          <a:prstGeom prst="rect">
            <a:avLst/>
          </a:prstGeom>
        </p:spPr>
      </p:pic>
      <p:pic>
        <p:nvPicPr>
          <p:cNvPr id="24" name="Afbeelding 23"/>
          <p:cNvPicPr>
            <a:picLocks noChangeAspect="1"/>
          </p:cNvPicPr>
          <p:nvPr/>
        </p:nvPicPr>
        <p:blipFill rotWithShape="1">
          <a:blip r:embed="rId2"/>
          <a:srcRect r="11305" b="36733"/>
          <a:stretch/>
        </p:blipFill>
        <p:spPr>
          <a:xfrm>
            <a:off x="0" y="-1"/>
            <a:ext cx="9067800" cy="4305301"/>
          </a:xfrm>
          <a:prstGeom prst="rect">
            <a:avLst/>
          </a:prstGeom>
        </p:spPr>
      </p:pic>
      <p:pic>
        <p:nvPicPr>
          <p:cNvPr id="25" name="Afbeelding 24"/>
          <p:cNvPicPr>
            <a:picLocks noChangeAspect="1"/>
          </p:cNvPicPr>
          <p:nvPr/>
        </p:nvPicPr>
        <p:blipFill rotWithShape="1">
          <a:blip r:embed="rId2"/>
          <a:srcRect r="11677" b="27588"/>
          <a:stretch/>
        </p:blipFill>
        <p:spPr>
          <a:xfrm>
            <a:off x="0" y="-1"/>
            <a:ext cx="9029700" cy="4927601"/>
          </a:xfrm>
          <a:prstGeom prst="rect">
            <a:avLst/>
          </a:prstGeom>
        </p:spPr>
      </p:pic>
      <p:pic>
        <p:nvPicPr>
          <p:cNvPr id="26" name="Afbeelding 25"/>
          <p:cNvPicPr>
            <a:picLocks noChangeAspect="1"/>
          </p:cNvPicPr>
          <p:nvPr/>
        </p:nvPicPr>
        <p:blipFill rotWithShape="1">
          <a:blip r:embed="rId2"/>
          <a:srcRect r="11180" b="18443"/>
          <a:stretch/>
        </p:blipFill>
        <p:spPr>
          <a:xfrm>
            <a:off x="0" y="-1"/>
            <a:ext cx="9080500" cy="5549901"/>
          </a:xfrm>
          <a:prstGeom prst="rect">
            <a:avLst/>
          </a:prstGeom>
        </p:spPr>
      </p:pic>
      <p:pic>
        <p:nvPicPr>
          <p:cNvPr id="27" name="Afbeelding 26"/>
          <p:cNvPicPr>
            <a:picLocks noChangeAspect="1"/>
          </p:cNvPicPr>
          <p:nvPr/>
        </p:nvPicPr>
        <p:blipFill rotWithShape="1">
          <a:blip r:embed="rId2"/>
          <a:srcRect b="13964"/>
          <a:stretch/>
        </p:blipFill>
        <p:spPr>
          <a:xfrm>
            <a:off x="0" y="-1"/>
            <a:ext cx="10223500" cy="5854701"/>
          </a:xfrm>
          <a:prstGeom prst="rect">
            <a:avLst/>
          </a:prstGeom>
        </p:spPr>
      </p:pic>
      <p:pic>
        <p:nvPicPr>
          <p:cNvPr id="28" name="Afbeelding 27"/>
          <p:cNvPicPr>
            <a:picLocks noChangeAspect="1"/>
          </p:cNvPicPr>
          <p:nvPr/>
        </p:nvPicPr>
        <p:blipFill rotWithShape="1">
          <a:blip r:embed="rId2"/>
          <a:srcRect b="15270"/>
          <a:stretch/>
        </p:blipFill>
        <p:spPr>
          <a:xfrm>
            <a:off x="0" y="-1"/>
            <a:ext cx="10223500" cy="5765801"/>
          </a:xfrm>
          <a:prstGeom prst="rect">
            <a:avLst/>
          </a:prstGeom>
        </p:spPr>
      </p:pic>
      <p:pic>
        <p:nvPicPr>
          <p:cNvPr id="29" name="Afbeelding 2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2701"/>
            <a:ext cx="10223500" cy="6804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6912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liquiditeitsproblemen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nl-NL" sz="2500" dirty="0" smtClean="0"/>
              <a:t>Oplossingen?</a:t>
            </a:r>
          </a:p>
          <a:p>
            <a:r>
              <a:rPr lang="nl-NL" sz="2500" dirty="0" smtClean="0"/>
              <a:t>Ontvangsten naar voren halen</a:t>
            </a:r>
          </a:p>
          <a:p>
            <a:r>
              <a:rPr lang="nl-NL" sz="2500" dirty="0" smtClean="0"/>
              <a:t> (contributie betalen begin van het jaar)</a:t>
            </a:r>
          </a:p>
          <a:p>
            <a:r>
              <a:rPr lang="nl-NL" sz="2500" dirty="0" smtClean="0"/>
              <a:t>Uitgaven verlaten</a:t>
            </a:r>
          </a:p>
          <a:p>
            <a:r>
              <a:rPr lang="nl-NL" sz="2500" dirty="0" err="1" smtClean="0"/>
              <a:t>Ipv</a:t>
            </a:r>
            <a:r>
              <a:rPr lang="nl-NL" sz="2500" dirty="0" smtClean="0"/>
              <a:t> vooraf, achteraf gaan betalen.</a:t>
            </a:r>
          </a:p>
          <a:p>
            <a:r>
              <a:rPr lang="nl-NL" sz="2500" dirty="0" smtClean="0"/>
              <a:t>Of tijdelijk een lening afsluiten</a:t>
            </a:r>
          </a:p>
          <a:p>
            <a:r>
              <a:rPr lang="nl-NL" sz="2500" dirty="0" smtClean="0"/>
              <a:t>Nadeel?</a:t>
            </a:r>
          </a:p>
          <a:p>
            <a:r>
              <a:rPr lang="nl-NL" sz="2500" dirty="0" smtClean="0"/>
              <a:t>Zorgt voor kosten, namelijk rentebetalingen.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575997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Begroot en werkelijk.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Tussen je begroten ontvangsten/uitgaven en werkelijke ontvangsten/uitgaven kunnen verschillen ontstaan. Mogelijke verklaringen?</a:t>
            </a:r>
          </a:p>
          <a:p>
            <a:endParaRPr lang="nl-NL" sz="2500" dirty="0"/>
          </a:p>
          <a:p>
            <a:r>
              <a:rPr lang="nl-NL" sz="2500" dirty="0" smtClean="0"/>
              <a:t>Gebeurtenissen (onbegroot verkoop/aankopen)</a:t>
            </a:r>
          </a:p>
          <a:p>
            <a:r>
              <a:rPr lang="nl-NL" sz="2500" dirty="0" smtClean="0"/>
              <a:t>Andere moment van betalingen.</a:t>
            </a:r>
          </a:p>
          <a:p>
            <a:r>
              <a:rPr lang="nl-NL" sz="2500" dirty="0" smtClean="0"/>
              <a:t>Wanbetaling.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179402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190500"/>
            <a:ext cx="8596668" cy="1739900"/>
          </a:xfrm>
        </p:spPr>
        <p:txBody>
          <a:bodyPr>
            <a:normAutofit/>
          </a:bodyPr>
          <a:lstStyle/>
          <a:p>
            <a:r>
              <a:rPr lang="nl-NL" dirty="0" smtClean="0"/>
              <a:t>We betalen/krijgen betaald op een ander moment dan de opbrengsten/kosten zijn geboekt.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Zorgt niet alleen voor verandering van kas en bank</a:t>
            </a:r>
          </a:p>
          <a:p>
            <a:r>
              <a:rPr lang="nl-NL" sz="2500" dirty="0" smtClean="0"/>
              <a:t>Zorgt ook voor de creatie van verschillende balansposten.</a:t>
            </a:r>
          </a:p>
          <a:p>
            <a:r>
              <a:rPr lang="nl-NL" sz="2500" dirty="0" smtClean="0"/>
              <a:t>Nog te betalen bedragen</a:t>
            </a:r>
          </a:p>
          <a:p>
            <a:r>
              <a:rPr lang="nl-NL" sz="2500" dirty="0" smtClean="0"/>
              <a:t>Vooruit betaalde bedragen</a:t>
            </a:r>
          </a:p>
          <a:p>
            <a:r>
              <a:rPr lang="nl-NL" sz="2500" dirty="0" smtClean="0"/>
              <a:t>Nog te ontvangen bedragen</a:t>
            </a:r>
          </a:p>
          <a:p>
            <a:r>
              <a:rPr lang="nl-NL" sz="2500" dirty="0" smtClean="0"/>
              <a:t>Vooruit ontvangen bedragen.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439514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Zelfstandig maken opgave 35 en starten aan  36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4384063" cy="369929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12 minuten de tijd.</a:t>
            </a:r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89314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67593"/>
          <a:stretch/>
        </p:blipFill>
        <p:spPr>
          <a:xfrm>
            <a:off x="0" y="-100805"/>
            <a:ext cx="12319000" cy="1955006"/>
          </a:xfrm>
          <a:prstGeom prst="rect">
            <a:avLst/>
          </a:prstGeom>
        </p:spPr>
      </p:pic>
      <p:pic>
        <p:nvPicPr>
          <p:cNvPr id="5" name="Tijdelijke aanduiding voor inhoud 3"/>
          <p:cNvPicPr>
            <a:picLocks noChangeAspect="1"/>
          </p:cNvPicPr>
          <p:nvPr/>
        </p:nvPicPr>
        <p:blipFill rotWithShape="1">
          <a:blip r:embed="rId2"/>
          <a:srcRect b="61909"/>
          <a:stretch/>
        </p:blipFill>
        <p:spPr>
          <a:xfrm>
            <a:off x="0" y="-100805"/>
            <a:ext cx="12319000" cy="2297906"/>
          </a:xfrm>
          <a:prstGeom prst="rect">
            <a:avLst/>
          </a:prstGeom>
        </p:spPr>
      </p:pic>
      <p:pic>
        <p:nvPicPr>
          <p:cNvPr id="6" name="Tijdelijke aanduiding voor inhoud 3"/>
          <p:cNvPicPr>
            <a:picLocks noChangeAspect="1"/>
          </p:cNvPicPr>
          <p:nvPr/>
        </p:nvPicPr>
        <p:blipFill rotWithShape="1">
          <a:blip r:embed="rId2"/>
          <a:srcRect b="56645"/>
          <a:stretch/>
        </p:blipFill>
        <p:spPr>
          <a:xfrm>
            <a:off x="0" y="-100805"/>
            <a:ext cx="12319000" cy="2615406"/>
          </a:xfrm>
          <a:prstGeom prst="rect">
            <a:avLst/>
          </a:prstGeom>
        </p:spPr>
      </p:pic>
      <p:pic>
        <p:nvPicPr>
          <p:cNvPr id="7" name="Tijdelijke aanduiding voor inhoud 3"/>
          <p:cNvPicPr>
            <a:picLocks noChangeAspect="1"/>
          </p:cNvPicPr>
          <p:nvPr/>
        </p:nvPicPr>
        <p:blipFill rotWithShape="1">
          <a:blip r:embed="rId2"/>
          <a:srcRect b="43593"/>
          <a:stretch/>
        </p:blipFill>
        <p:spPr>
          <a:xfrm>
            <a:off x="0" y="-100805"/>
            <a:ext cx="12319000" cy="3402806"/>
          </a:xfrm>
          <a:prstGeom prst="rect">
            <a:avLst/>
          </a:prstGeom>
        </p:spPr>
      </p:pic>
      <p:pic>
        <p:nvPicPr>
          <p:cNvPr id="8" name="Tijdelijke aanduiding voor inhoud 3"/>
          <p:cNvPicPr>
            <a:picLocks noChangeAspect="1"/>
          </p:cNvPicPr>
          <p:nvPr/>
        </p:nvPicPr>
        <p:blipFill rotWithShape="1">
          <a:blip r:embed="rId2"/>
          <a:srcRect b="19804"/>
          <a:stretch/>
        </p:blipFill>
        <p:spPr>
          <a:xfrm>
            <a:off x="0" y="-100805"/>
            <a:ext cx="12319000" cy="4837906"/>
          </a:xfrm>
          <a:prstGeom prst="rect">
            <a:avLst/>
          </a:prstGeom>
        </p:spPr>
      </p:pic>
      <p:pic>
        <p:nvPicPr>
          <p:cNvPr id="9" name="Tijdelijke aanduiding voor inhoud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00806"/>
            <a:ext cx="12319000" cy="6032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353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r="47396" b="69033"/>
          <a:stretch/>
        </p:blipFill>
        <p:spPr>
          <a:xfrm>
            <a:off x="0" y="-1"/>
            <a:ext cx="6413500" cy="140970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r="47709" b="58711"/>
          <a:stretch/>
        </p:blipFill>
        <p:spPr>
          <a:xfrm>
            <a:off x="0" y="-1"/>
            <a:ext cx="6375400" cy="187960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r="47396" b="50620"/>
          <a:stretch/>
        </p:blipFill>
        <p:spPr>
          <a:xfrm>
            <a:off x="0" y="-1"/>
            <a:ext cx="6413500" cy="224790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r="47649" b="40947"/>
          <a:stretch/>
        </p:blipFill>
        <p:spPr>
          <a:xfrm>
            <a:off x="0" y="-1"/>
            <a:ext cx="6362700" cy="2692401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r="47604" b="31649"/>
          <a:stretch/>
        </p:blipFill>
        <p:spPr>
          <a:xfrm>
            <a:off x="0" y="-1"/>
            <a:ext cx="6388100" cy="3111501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l="-47083" t="-21482" r="47083" b="21482"/>
          <a:stretch/>
        </p:blipFill>
        <p:spPr>
          <a:xfrm>
            <a:off x="-5740400" y="-977901"/>
            <a:ext cx="12192000" cy="4552281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r="47822" b="1863"/>
          <a:stretch/>
        </p:blipFill>
        <p:spPr>
          <a:xfrm>
            <a:off x="0" y="0"/>
            <a:ext cx="6361611" cy="4467498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67287"/>
          <a:stretch/>
        </p:blipFill>
        <p:spPr>
          <a:xfrm>
            <a:off x="0" y="-1"/>
            <a:ext cx="12192000" cy="1489167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b="54948"/>
          <a:stretch/>
        </p:blipFill>
        <p:spPr>
          <a:xfrm>
            <a:off x="0" y="0"/>
            <a:ext cx="12192000" cy="2050870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4552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30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Zelfstandig 36 maken, klaar? Start met 37.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4384063" cy="369929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12 minuten de tijd.</a:t>
            </a:r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34536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Programma aankomende 2 lessen	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47234" y="1500189"/>
            <a:ext cx="8596668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Les 1: opgave 31 + 34 en 35</a:t>
            </a:r>
          </a:p>
          <a:p>
            <a:r>
              <a:rPr lang="nl-NL" sz="2500" dirty="0" smtClean="0"/>
              <a:t>Les 2: 36 en 37  en 38 + d toets.</a:t>
            </a:r>
          </a:p>
          <a:p>
            <a:endParaRPr lang="nl-NL" sz="2500" dirty="0"/>
          </a:p>
          <a:p>
            <a:r>
              <a:rPr lang="nl-NL" sz="2500" dirty="0" smtClean="0"/>
              <a:t>Opdrachten die we volgende week nog kunnen maken</a:t>
            </a:r>
          </a:p>
          <a:p>
            <a:r>
              <a:rPr lang="nl-NL" sz="2500" dirty="0" smtClean="0"/>
              <a:t>30 en 32 (beide nog niet gemaakt, overslagen </a:t>
            </a:r>
            <a:r>
              <a:rPr lang="nl-NL" sz="2500" dirty="0" err="1" smtClean="0"/>
              <a:t>ivm</a:t>
            </a:r>
            <a:r>
              <a:rPr lang="nl-NL" sz="2500" dirty="0" smtClean="0"/>
              <a:t> tijd).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13587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r="47396" b="69033"/>
          <a:stretch/>
        </p:blipFill>
        <p:spPr>
          <a:xfrm>
            <a:off x="0" y="-1"/>
            <a:ext cx="6413500" cy="140970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r="47709" b="58711"/>
          <a:stretch/>
        </p:blipFill>
        <p:spPr>
          <a:xfrm>
            <a:off x="0" y="-1"/>
            <a:ext cx="6375400" cy="187960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r="47396" b="50620"/>
          <a:stretch/>
        </p:blipFill>
        <p:spPr>
          <a:xfrm>
            <a:off x="0" y="-1"/>
            <a:ext cx="6413500" cy="224790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r="47649" b="40947"/>
          <a:stretch/>
        </p:blipFill>
        <p:spPr>
          <a:xfrm>
            <a:off x="0" y="-1"/>
            <a:ext cx="6362700" cy="2692401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r="47604" b="31649"/>
          <a:stretch/>
        </p:blipFill>
        <p:spPr>
          <a:xfrm>
            <a:off x="0" y="-1"/>
            <a:ext cx="6388100" cy="3111501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l="-47083" t="-21482" r="47083" b="21482"/>
          <a:stretch/>
        </p:blipFill>
        <p:spPr>
          <a:xfrm>
            <a:off x="-5740400" y="-977901"/>
            <a:ext cx="12192000" cy="4552281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r="47822" b="1863"/>
          <a:stretch/>
        </p:blipFill>
        <p:spPr>
          <a:xfrm>
            <a:off x="0" y="0"/>
            <a:ext cx="6361611" cy="4467498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67287"/>
          <a:stretch/>
        </p:blipFill>
        <p:spPr>
          <a:xfrm>
            <a:off x="0" y="-1"/>
            <a:ext cx="12192000" cy="1489167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b="54948"/>
          <a:stretch/>
        </p:blipFill>
        <p:spPr>
          <a:xfrm>
            <a:off x="0" y="0"/>
            <a:ext cx="12192000" cy="2050870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4552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5162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Maak opgave 37 en 38.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4384063" cy="369929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12 minuten de tijd.</a:t>
            </a:r>
          </a:p>
          <a:p>
            <a:r>
              <a:rPr lang="nl-NL" sz="2500" dirty="0" smtClean="0"/>
              <a:t>Eerder klaar? Start met gesloten vragen D-toets.</a:t>
            </a:r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40310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r="57813" b="80073"/>
          <a:stretch/>
        </p:blipFill>
        <p:spPr>
          <a:xfrm>
            <a:off x="0" y="-1"/>
            <a:ext cx="5143500" cy="116840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r="57917" b="73792"/>
          <a:stretch/>
        </p:blipFill>
        <p:spPr>
          <a:xfrm>
            <a:off x="0" y="-1"/>
            <a:ext cx="5130800" cy="153670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r="57187" b="66428"/>
          <a:stretch/>
        </p:blipFill>
        <p:spPr>
          <a:xfrm>
            <a:off x="0" y="-1"/>
            <a:ext cx="5219700" cy="196850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r="57709" b="61663"/>
          <a:stretch/>
        </p:blipFill>
        <p:spPr>
          <a:xfrm>
            <a:off x="0" y="-1"/>
            <a:ext cx="5156200" cy="2247901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r="57292" b="52566"/>
          <a:stretch/>
        </p:blipFill>
        <p:spPr>
          <a:xfrm>
            <a:off x="0" y="-1"/>
            <a:ext cx="5207000" cy="2781301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80290"/>
          <a:stretch/>
        </p:blipFill>
        <p:spPr>
          <a:xfrm>
            <a:off x="0" y="-1"/>
            <a:ext cx="12192000" cy="1155701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73576"/>
          <a:stretch/>
        </p:blipFill>
        <p:spPr>
          <a:xfrm>
            <a:off x="0" y="-1"/>
            <a:ext cx="12192000" cy="1549401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67727"/>
          <a:stretch/>
        </p:blipFill>
        <p:spPr>
          <a:xfrm>
            <a:off x="0" y="-1"/>
            <a:ext cx="12192000" cy="1892301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b="59930"/>
          <a:stretch/>
        </p:blipFill>
        <p:spPr>
          <a:xfrm>
            <a:off x="0" y="-1"/>
            <a:ext cx="12192000" cy="2349501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b="55598"/>
          <a:stretch/>
        </p:blipFill>
        <p:spPr>
          <a:xfrm>
            <a:off x="0" y="-1"/>
            <a:ext cx="12192000" cy="2603501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2"/>
          <a:srcRect b="49533"/>
          <a:stretch/>
        </p:blipFill>
        <p:spPr>
          <a:xfrm>
            <a:off x="0" y="-1"/>
            <a:ext cx="12192000" cy="2959101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 rotWithShape="1">
          <a:blip r:embed="rId2"/>
          <a:srcRect b="42169"/>
          <a:stretch/>
        </p:blipFill>
        <p:spPr>
          <a:xfrm>
            <a:off x="0" y="-1"/>
            <a:ext cx="12192000" cy="3390901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 rotWithShape="1">
          <a:blip r:embed="rId2"/>
          <a:srcRect b="36321"/>
          <a:stretch/>
        </p:blipFill>
        <p:spPr>
          <a:xfrm>
            <a:off x="0" y="-1"/>
            <a:ext cx="12192000" cy="3733801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/>
        </p:nvPicPr>
        <p:blipFill rotWithShape="1">
          <a:blip r:embed="rId2"/>
          <a:srcRect b="30040"/>
          <a:stretch/>
        </p:blipFill>
        <p:spPr>
          <a:xfrm>
            <a:off x="0" y="-1"/>
            <a:ext cx="12192000" cy="4102101"/>
          </a:xfrm>
          <a:prstGeom prst="rect">
            <a:avLst/>
          </a:prstGeom>
        </p:spPr>
      </p:pic>
      <p:pic>
        <p:nvPicPr>
          <p:cNvPr id="18" name="Afbeelding 17"/>
          <p:cNvPicPr>
            <a:picLocks noChangeAspect="1"/>
          </p:cNvPicPr>
          <p:nvPr/>
        </p:nvPicPr>
        <p:blipFill rotWithShape="1">
          <a:blip r:embed="rId2"/>
          <a:srcRect b="23325"/>
          <a:stretch/>
        </p:blipFill>
        <p:spPr>
          <a:xfrm>
            <a:off x="0" y="-1"/>
            <a:ext cx="12192000" cy="4495801"/>
          </a:xfrm>
          <a:prstGeom prst="rect">
            <a:avLst/>
          </a:prstGeom>
        </p:spPr>
      </p:pic>
      <p:pic>
        <p:nvPicPr>
          <p:cNvPr id="19" name="Afbeelding 18"/>
          <p:cNvPicPr>
            <a:picLocks noChangeAspect="1"/>
          </p:cNvPicPr>
          <p:nvPr/>
        </p:nvPicPr>
        <p:blipFill rotWithShape="1">
          <a:blip r:embed="rId2"/>
          <a:srcRect b="15744"/>
          <a:stretch/>
        </p:blipFill>
        <p:spPr>
          <a:xfrm>
            <a:off x="0" y="-1"/>
            <a:ext cx="12192000" cy="4940301"/>
          </a:xfrm>
          <a:prstGeom prst="rect">
            <a:avLst/>
          </a:prstGeom>
        </p:spPr>
      </p:pic>
      <p:pic>
        <p:nvPicPr>
          <p:cNvPr id="20" name="Afbeelding 19"/>
          <p:cNvPicPr>
            <a:picLocks noChangeAspect="1"/>
          </p:cNvPicPr>
          <p:nvPr/>
        </p:nvPicPr>
        <p:blipFill rotWithShape="1">
          <a:blip r:embed="rId2"/>
          <a:srcRect r="57604" b="800"/>
          <a:stretch/>
        </p:blipFill>
        <p:spPr>
          <a:xfrm>
            <a:off x="0" y="-1"/>
            <a:ext cx="5168900" cy="5816601"/>
          </a:xfrm>
          <a:prstGeom prst="rect">
            <a:avLst/>
          </a:prstGeom>
        </p:spPr>
      </p:pic>
      <p:pic>
        <p:nvPicPr>
          <p:cNvPr id="21" name="Afbeelding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5863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0097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0288"/>
          <a:stretch/>
        </p:blipFill>
        <p:spPr>
          <a:xfrm>
            <a:off x="0" y="1"/>
            <a:ext cx="12192000" cy="15113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47568"/>
          <a:stretch/>
        </p:blipFill>
        <p:spPr>
          <a:xfrm>
            <a:off x="0" y="1"/>
            <a:ext cx="12192000" cy="26670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27594"/>
          <a:stretch/>
        </p:blipFill>
        <p:spPr>
          <a:xfrm>
            <a:off x="0" y="1"/>
            <a:ext cx="12192000" cy="36830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5086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381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Maak gesloten vragen D-toets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4384063" cy="3699298"/>
          </a:xfrm>
        </p:spPr>
        <p:txBody>
          <a:bodyPr>
            <a:normAutofit/>
          </a:bodyPr>
          <a:lstStyle/>
          <a:p>
            <a:r>
              <a:rPr lang="nl-NL" sz="2500" dirty="0"/>
              <a:t>6</a:t>
            </a:r>
            <a:r>
              <a:rPr lang="nl-NL" sz="2500" dirty="0" smtClean="0"/>
              <a:t> minuten de tijd.</a:t>
            </a:r>
            <a:endParaRPr lang="nl-NL" sz="2500" dirty="0"/>
          </a:p>
          <a:p>
            <a:r>
              <a:rPr lang="nl-NL" sz="2500" dirty="0" smtClean="0"/>
              <a:t>Maak daarna opgave 9 en 10 van de D-toets.</a:t>
            </a:r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89968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65843"/>
          <a:stretch/>
        </p:blipFill>
        <p:spPr>
          <a:xfrm>
            <a:off x="0" y="0"/>
            <a:ext cx="8788400" cy="23749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8537"/>
          <a:stretch/>
        </p:blipFill>
        <p:spPr>
          <a:xfrm>
            <a:off x="0" y="0"/>
            <a:ext cx="8788400" cy="28829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50499"/>
          <a:stretch/>
        </p:blipFill>
        <p:spPr>
          <a:xfrm>
            <a:off x="0" y="0"/>
            <a:ext cx="8788400" cy="34417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42463"/>
          <a:stretch/>
        </p:blipFill>
        <p:spPr>
          <a:xfrm>
            <a:off x="0" y="0"/>
            <a:ext cx="8788400" cy="40005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36252"/>
          <a:stretch/>
        </p:blipFill>
        <p:spPr>
          <a:xfrm>
            <a:off x="0" y="0"/>
            <a:ext cx="8788400" cy="443230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27301"/>
          <a:stretch/>
        </p:blipFill>
        <p:spPr>
          <a:xfrm>
            <a:off x="0" y="0"/>
            <a:ext cx="8788400" cy="5054600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20361"/>
          <a:stretch/>
        </p:blipFill>
        <p:spPr>
          <a:xfrm>
            <a:off x="0" y="0"/>
            <a:ext cx="8788400" cy="5537200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788400" cy="6952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8030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Maak open vraag 9 en 10.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4384063" cy="369929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minuten de tijd</a:t>
            </a:r>
            <a:r>
              <a:rPr lang="nl-NL" sz="2500" dirty="0" smtClean="0"/>
              <a:t>.</a:t>
            </a:r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34098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l="-1" r="50284" b="84493"/>
          <a:stretch/>
        </p:blipFill>
        <p:spPr>
          <a:xfrm>
            <a:off x="0" y="-93663"/>
            <a:ext cx="4457700" cy="108426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r="49575" b="79407"/>
          <a:stretch/>
        </p:blipFill>
        <p:spPr>
          <a:xfrm>
            <a:off x="0" y="-93663"/>
            <a:ext cx="4521200" cy="1439863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r="49717" b="75229"/>
          <a:stretch/>
        </p:blipFill>
        <p:spPr>
          <a:xfrm>
            <a:off x="0" y="-93663"/>
            <a:ext cx="4508500" cy="1731963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r="49434" b="66511"/>
          <a:stretch/>
        </p:blipFill>
        <p:spPr>
          <a:xfrm>
            <a:off x="0" y="-93663"/>
            <a:ext cx="4533900" cy="2341563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r="49717" b="59790"/>
          <a:stretch/>
        </p:blipFill>
        <p:spPr>
          <a:xfrm>
            <a:off x="0" y="-93663"/>
            <a:ext cx="4508500" cy="2811463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r="49717" b="49619"/>
          <a:stretch/>
        </p:blipFill>
        <p:spPr>
          <a:xfrm>
            <a:off x="0" y="-93663"/>
            <a:ext cx="4508500" cy="3522663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l="-50142" t="-45046" r="50142" b="45046"/>
          <a:stretch/>
        </p:blipFill>
        <p:spPr>
          <a:xfrm>
            <a:off x="-4495800" y="-3243263"/>
            <a:ext cx="8966200" cy="6991991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r="49300" b="40558"/>
          <a:stretch/>
        </p:blipFill>
        <p:spPr>
          <a:xfrm>
            <a:off x="0" y="-93662"/>
            <a:ext cx="4545874" cy="4156212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b="76428"/>
          <a:stretch/>
        </p:blipFill>
        <p:spPr>
          <a:xfrm>
            <a:off x="0" y="-93663"/>
            <a:ext cx="8966200" cy="1648143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b="67087"/>
          <a:stretch/>
        </p:blipFill>
        <p:spPr>
          <a:xfrm>
            <a:off x="0" y="-93662"/>
            <a:ext cx="8966200" cy="2301286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2"/>
          <a:srcRect b="62416"/>
          <a:stretch/>
        </p:blipFill>
        <p:spPr>
          <a:xfrm>
            <a:off x="0" y="-93663"/>
            <a:ext cx="8966200" cy="2627857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 rotWithShape="1">
          <a:blip r:embed="rId2"/>
          <a:srcRect b="58866"/>
          <a:stretch/>
        </p:blipFill>
        <p:spPr>
          <a:xfrm>
            <a:off x="0" y="-93662"/>
            <a:ext cx="8966200" cy="2876052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 rotWithShape="1">
          <a:blip r:embed="rId2"/>
          <a:srcRect b="49151"/>
          <a:stretch/>
        </p:blipFill>
        <p:spPr>
          <a:xfrm>
            <a:off x="0" y="-93662"/>
            <a:ext cx="8966200" cy="3555320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/>
        </p:nvPicPr>
        <p:blipFill rotWithShape="1">
          <a:blip r:embed="rId2"/>
          <a:srcRect b="38502"/>
          <a:stretch/>
        </p:blipFill>
        <p:spPr>
          <a:xfrm>
            <a:off x="0" y="-93663"/>
            <a:ext cx="8966200" cy="4299903"/>
          </a:xfrm>
          <a:prstGeom prst="rect">
            <a:avLst/>
          </a:prstGeom>
        </p:spPr>
      </p:pic>
      <p:pic>
        <p:nvPicPr>
          <p:cNvPr id="18" name="Afbeelding 17"/>
          <p:cNvPicPr>
            <a:picLocks noChangeAspect="1"/>
          </p:cNvPicPr>
          <p:nvPr/>
        </p:nvPicPr>
        <p:blipFill rotWithShape="1">
          <a:blip r:embed="rId2"/>
          <a:srcRect b="31030"/>
          <a:stretch/>
        </p:blipFill>
        <p:spPr>
          <a:xfrm>
            <a:off x="0" y="-93663"/>
            <a:ext cx="8966200" cy="4822417"/>
          </a:xfrm>
          <a:prstGeom prst="rect">
            <a:avLst/>
          </a:prstGeom>
        </p:spPr>
      </p:pic>
      <p:pic>
        <p:nvPicPr>
          <p:cNvPr id="19" name="Afbeelding 18"/>
          <p:cNvPicPr>
            <a:picLocks noChangeAspect="1"/>
          </p:cNvPicPr>
          <p:nvPr/>
        </p:nvPicPr>
        <p:blipFill rotWithShape="1">
          <a:blip r:embed="rId2"/>
          <a:srcRect b="24491"/>
          <a:stretch/>
        </p:blipFill>
        <p:spPr>
          <a:xfrm>
            <a:off x="0" y="-93663"/>
            <a:ext cx="8966200" cy="5279617"/>
          </a:xfrm>
          <a:prstGeom prst="rect">
            <a:avLst/>
          </a:prstGeom>
        </p:spPr>
      </p:pic>
      <p:pic>
        <p:nvPicPr>
          <p:cNvPr id="20" name="Afbeelding 19"/>
          <p:cNvPicPr>
            <a:picLocks noChangeAspect="1"/>
          </p:cNvPicPr>
          <p:nvPr/>
        </p:nvPicPr>
        <p:blipFill rotWithShape="1">
          <a:blip r:embed="rId2"/>
          <a:srcRect b="13655"/>
          <a:stretch/>
        </p:blipFill>
        <p:spPr>
          <a:xfrm>
            <a:off x="0" y="-93663"/>
            <a:ext cx="8966200" cy="6037263"/>
          </a:xfrm>
          <a:prstGeom prst="rect">
            <a:avLst/>
          </a:prstGeom>
        </p:spPr>
      </p:pic>
      <p:pic>
        <p:nvPicPr>
          <p:cNvPr id="21" name="Afbeelding 20"/>
          <p:cNvPicPr>
            <a:picLocks noChangeAspect="1"/>
          </p:cNvPicPr>
          <p:nvPr/>
        </p:nvPicPr>
        <p:blipFill rotWithShape="1">
          <a:blip r:embed="rId2"/>
          <a:srcRect b="9731"/>
          <a:stretch/>
        </p:blipFill>
        <p:spPr>
          <a:xfrm>
            <a:off x="0" y="-93663"/>
            <a:ext cx="8966200" cy="6311583"/>
          </a:xfrm>
          <a:prstGeom prst="rect">
            <a:avLst/>
          </a:prstGeom>
        </p:spPr>
      </p:pic>
      <p:pic>
        <p:nvPicPr>
          <p:cNvPr id="22" name="Afbeelding 21"/>
          <p:cNvPicPr>
            <a:picLocks noChangeAspect="1"/>
          </p:cNvPicPr>
          <p:nvPr/>
        </p:nvPicPr>
        <p:blipFill rotWithShape="1">
          <a:blip r:embed="rId2"/>
          <a:srcRect b="6554"/>
          <a:stretch/>
        </p:blipFill>
        <p:spPr>
          <a:xfrm>
            <a:off x="0" y="-93663"/>
            <a:ext cx="8966200" cy="6533652"/>
          </a:xfrm>
          <a:prstGeom prst="rect">
            <a:avLst/>
          </a:prstGeom>
        </p:spPr>
      </p:pic>
      <p:pic>
        <p:nvPicPr>
          <p:cNvPr id="23" name="Afbeelding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93663"/>
            <a:ext cx="8966200" cy="6991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1197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Maak open </a:t>
            </a:r>
            <a:r>
              <a:rPr lang="nl-NL" dirty="0" smtClean="0"/>
              <a:t>vraag 11.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4384063" cy="369929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minuten de tijd</a:t>
            </a:r>
            <a:r>
              <a:rPr lang="nl-NL" sz="2500" dirty="0" smtClean="0"/>
              <a:t>.</a:t>
            </a:r>
          </a:p>
          <a:p>
            <a:r>
              <a:rPr lang="nl-NL" sz="2500" dirty="0" smtClean="0"/>
              <a:t>Het zit erop! Je hebt het af voor vandaag.</a:t>
            </a:r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91110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r="50619" b="80291"/>
          <a:stretch/>
        </p:blipFill>
        <p:spPr>
          <a:xfrm>
            <a:off x="0" y="0"/>
            <a:ext cx="4800600" cy="1347537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r="51114" b="73604"/>
          <a:stretch/>
        </p:blipFill>
        <p:spPr>
          <a:xfrm>
            <a:off x="0" y="0"/>
            <a:ext cx="4752474" cy="1804737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r="50743" b="68325"/>
          <a:stretch/>
        </p:blipFill>
        <p:spPr>
          <a:xfrm>
            <a:off x="0" y="0"/>
            <a:ext cx="4788568" cy="2165684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r="51609" b="63221"/>
          <a:stretch/>
        </p:blipFill>
        <p:spPr>
          <a:xfrm>
            <a:off x="0" y="0"/>
            <a:ext cx="4704347" cy="25146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r="51361" b="56182"/>
          <a:stretch/>
        </p:blipFill>
        <p:spPr>
          <a:xfrm>
            <a:off x="0" y="0"/>
            <a:ext cx="4728411" cy="2995863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r="51238" b="51255"/>
          <a:stretch/>
        </p:blipFill>
        <p:spPr>
          <a:xfrm>
            <a:off x="0" y="0"/>
            <a:ext cx="4740442" cy="3332747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r="50990" b="45800"/>
          <a:stretch/>
        </p:blipFill>
        <p:spPr>
          <a:xfrm>
            <a:off x="0" y="0"/>
            <a:ext cx="4764505" cy="3705726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r="371" b="80291"/>
          <a:stretch/>
        </p:blipFill>
        <p:spPr>
          <a:xfrm>
            <a:off x="0" y="0"/>
            <a:ext cx="9685421" cy="1347537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r="496" b="45624"/>
          <a:stretch/>
        </p:blipFill>
        <p:spPr>
          <a:xfrm>
            <a:off x="0" y="0"/>
            <a:ext cx="9673389" cy="3717758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b="38585"/>
          <a:stretch/>
        </p:blipFill>
        <p:spPr>
          <a:xfrm>
            <a:off x="0" y="0"/>
            <a:ext cx="9721516" cy="4199021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2"/>
          <a:srcRect b="27675"/>
          <a:stretch/>
        </p:blipFill>
        <p:spPr>
          <a:xfrm>
            <a:off x="0" y="0"/>
            <a:ext cx="9721516" cy="4944979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 rotWithShape="1">
          <a:blip r:embed="rId2"/>
          <a:srcRect b="22043"/>
          <a:stretch/>
        </p:blipFill>
        <p:spPr>
          <a:xfrm>
            <a:off x="0" y="0"/>
            <a:ext cx="9721516" cy="5329989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 rotWithShape="1">
          <a:blip r:embed="rId2"/>
          <a:srcRect b="16588"/>
          <a:stretch/>
        </p:blipFill>
        <p:spPr>
          <a:xfrm>
            <a:off x="0" y="0"/>
            <a:ext cx="9721516" cy="5702968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/>
        </p:nvPicPr>
        <p:blipFill rotWithShape="1">
          <a:blip r:embed="rId2"/>
          <a:srcRect b="10253"/>
          <a:stretch/>
        </p:blipFill>
        <p:spPr>
          <a:xfrm>
            <a:off x="0" y="0"/>
            <a:ext cx="9721516" cy="6136105"/>
          </a:xfrm>
          <a:prstGeom prst="rect">
            <a:avLst/>
          </a:prstGeom>
        </p:spPr>
      </p:pic>
      <p:pic>
        <p:nvPicPr>
          <p:cNvPr id="18" name="Afbeelding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721516" cy="6837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2825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If</a:t>
            </a:r>
            <a:r>
              <a:rPr lang="nl-NL" dirty="0" smtClean="0"/>
              <a:t> </a:t>
            </a:r>
            <a:r>
              <a:rPr lang="nl-NL" dirty="0" err="1" smtClean="0"/>
              <a:t>your</a:t>
            </a:r>
            <a:r>
              <a:rPr lang="nl-NL" dirty="0" smtClean="0"/>
              <a:t> </a:t>
            </a:r>
            <a:r>
              <a:rPr lang="nl-NL" dirty="0" err="1" smtClean="0"/>
              <a:t>girlfriend</a:t>
            </a:r>
            <a:r>
              <a:rPr lang="nl-NL" dirty="0" smtClean="0"/>
              <a:t> looks like </a:t>
            </a:r>
            <a:r>
              <a:rPr lang="nl-NL" dirty="0" err="1" smtClean="0"/>
              <a:t>this</a:t>
            </a:r>
            <a:r>
              <a:rPr lang="nl-NL" dirty="0" smtClean="0"/>
              <a:t>, </a:t>
            </a:r>
            <a:r>
              <a:rPr lang="nl-NL" dirty="0" err="1" smtClean="0"/>
              <a:t>shes</a:t>
            </a:r>
            <a:r>
              <a:rPr lang="nl-NL" dirty="0" smtClean="0"/>
              <a:t> </a:t>
            </a:r>
            <a:r>
              <a:rPr lang="nl-NL" dirty="0" err="1" smtClean="0"/>
              <a:t>probably</a:t>
            </a:r>
            <a:r>
              <a:rPr lang="nl-NL" dirty="0" smtClean="0"/>
              <a:t> a keeper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857192" cy="4324432"/>
          </a:xfrm>
        </p:spPr>
        <p:txBody>
          <a:bodyPr>
            <a:normAutofit fontScale="92500"/>
          </a:bodyPr>
          <a:lstStyle/>
          <a:p>
            <a:r>
              <a:rPr lang="nl-NL" sz="2500" dirty="0" smtClean="0"/>
              <a:t>De sluitpost:</a:t>
            </a:r>
          </a:p>
          <a:p>
            <a:r>
              <a:rPr lang="nl-NL" sz="2500" dirty="0" smtClean="0"/>
              <a:t>Er zorgt altijd een post voor dat de balans in balans is, dat noemen we ook wel de sluitpost.</a:t>
            </a:r>
          </a:p>
          <a:p>
            <a:r>
              <a:rPr lang="nl-NL" sz="2500" dirty="0" smtClean="0"/>
              <a:t>Vaak is dat de bank: het rekening-courant krediet.</a:t>
            </a:r>
          </a:p>
          <a:p>
            <a:r>
              <a:rPr lang="nl-NL" sz="2500" dirty="0" smtClean="0"/>
              <a:t>Vorige opgave was dit ook het rekening-courant krediet.</a:t>
            </a:r>
          </a:p>
          <a:p>
            <a:r>
              <a:rPr lang="nl-NL" sz="2500" dirty="0" smtClean="0"/>
              <a:t>Kan ook eigen vermogen zijn (opgave 27)</a:t>
            </a:r>
          </a:p>
          <a:p>
            <a:endParaRPr lang="nl-NL" sz="2500" dirty="0"/>
          </a:p>
        </p:txBody>
      </p:sp>
      <p:pic>
        <p:nvPicPr>
          <p:cNvPr id="1026" name="Picture 2" descr="https://pbs.twimg.com/media/BerbXpDCcAErRk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3080" y="1830554"/>
            <a:ext cx="5705475" cy="3209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8283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Grp="1" noChangeArrowheads="1"/>
          </p:cNvSpPr>
          <p:nvPr>
            <p:ph type="title"/>
          </p:nvPr>
        </p:nvSpPr>
        <p:spPr/>
        <p:txBody>
          <a:bodyPr rtlCol="0"/>
          <a:lstStyle/>
          <a:p>
            <a:pPr>
              <a:defRPr/>
            </a:pPr>
            <a:r>
              <a:rPr lang="nl-NL" altLang="nl-NL" smtClean="0"/>
              <a:t>Overzicht van ontvangsten en uitgaven</a:t>
            </a:r>
          </a:p>
        </p:txBody>
      </p:sp>
      <p:sp>
        <p:nvSpPr>
          <p:cNvPr id="11267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1981200" y="1536701"/>
            <a:ext cx="3657600" cy="4589463"/>
          </a:xfrm>
        </p:spPr>
        <p:txBody>
          <a:bodyPr/>
          <a:lstStyle/>
          <a:p>
            <a:pPr eaLnBrk="1" hangingPunct="1"/>
            <a:r>
              <a:rPr lang="nl-NL" altLang="nl-NL" sz="2000"/>
              <a:t>- Ontvangsten        €………,-Bijv. contributie </a:t>
            </a:r>
          </a:p>
          <a:p>
            <a:pPr eaLnBrk="1" hangingPunct="1"/>
            <a:endParaRPr lang="nl-NL" altLang="nl-NL" sz="2000"/>
          </a:p>
          <a:p>
            <a:pPr eaLnBrk="1" hangingPunct="1"/>
            <a:endParaRPr lang="nl-NL" altLang="nl-NL" sz="2000"/>
          </a:p>
          <a:p>
            <a:pPr eaLnBrk="1" hangingPunct="1"/>
            <a:endParaRPr lang="nl-NL" altLang="nl-NL" sz="2000"/>
          </a:p>
          <a:p>
            <a:pPr eaLnBrk="1" hangingPunct="1"/>
            <a:r>
              <a:rPr lang="nl-NL" altLang="nl-NL" b="1"/>
              <a:t>Negatieve mutatie   </a:t>
            </a:r>
            <a:r>
              <a:rPr lang="nl-NL" altLang="nl-NL" sz="2000"/>
              <a:t>€………,-</a:t>
            </a:r>
          </a:p>
          <a:p>
            <a:pPr eaLnBrk="1" hangingPunct="1"/>
            <a:r>
              <a:rPr lang="nl-NL" altLang="nl-NL" sz="2000"/>
              <a:t>(</a:t>
            </a:r>
            <a:r>
              <a:rPr lang="nl-NL" altLang="nl-NL"/>
              <a:t>ontvangsten&lt; uitgaven</a:t>
            </a:r>
            <a:r>
              <a:rPr lang="nl-NL" altLang="nl-NL" sz="2000"/>
              <a:t>)</a:t>
            </a:r>
          </a:p>
          <a:p>
            <a:pPr eaLnBrk="1" hangingPunct="1"/>
            <a:r>
              <a:rPr lang="nl-NL" altLang="nl-NL" sz="2000"/>
              <a:t>TOTAAL                  €………,-</a:t>
            </a:r>
          </a:p>
        </p:txBody>
      </p:sp>
      <p:sp>
        <p:nvSpPr>
          <p:cNvPr id="11268" name="Rectangle 6"/>
          <p:cNvSpPr>
            <a:spLocks noGrp="1" noChangeArrowheads="1"/>
          </p:cNvSpPr>
          <p:nvPr>
            <p:ph sz="half" idx="2"/>
          </p:nvPr>
        </p:nvSpPr>
        <p:spPr>
          <a:xfrm>
            <a:off x="5943600" y="1536701"/>
            <a:ext cx="3657600" cy="4589463"/>
          </a:xfrm>
        </p:spPr>
        <p:txBody>
          <a:bodyPr/>
          <a:lstStyle/>
          <a:p>
            <a:pPr eaLnBrk="1" hangingPunct="1"/>
            <a:r>
              <a:rPr lang="nl-NL" altLang="nl-NL" sz="2000"/>
              <a:t>- Uitgaven              €………,- </a:t>
            </a:r>
          </a:p>
          <a:p>
            <a:pPr eaLnBrk="1" hangingPunct="1"/>
            <a:r>
              <a:rPr lang="nl-NL" altLang="nl-NL" sz="2000"/>
              <a:t>Huur</a:t>
            </a:r>
          </a:p>
          <a:p>
            <a:pPr eaLnBrk="1" hangingPunct="1"/>
            <a:r>
              <a:rPr lang="nl-NL" altLang="nl-NL" sz="2000"/>
              <a:t>Aflossing</a:t>
            </a:r>
          </a:p>
          <a:p>
            <a:pPr eaLnBrk="1" hangingPunct="1"/>
            <a:r>
              <a:rPr lang="nl-NL" altLang="nl-NL" sz="2000"/>
              <a:t>reparaties</a:t>
            </a:r>
          </a:p>
          <a:p>
            <a:pPr eaLnBrk="1" hangingPunct="1"/>
            <a:endParaRPr lang="nl-NL" altLang="nl-NL" sz="2000"/>
          </a:p>
          <a:p>
            <a:pPr eaLnBrk="1" hangingPunct="1"/>
            <a:r>
              <a:rPr lang="nl-NL" altLang="nl-NL" b="1"/>
              <a:t>Positieve mutatie    </a:t>
            </a:r>
            <a:r>
              <a:rPr lang="nl-NL" altLang="nl-NL"/>
              <a:t>€………,-</a:t>
            </a:r>
          </a:p>
          <a:p>
            <a:pPr eaLnBrk="1" hangingPunct="1"/>
            <a:r>
              <a:rPr lang="nl-NL" altLang="nl-NL"/>
              <a:t>(ontvangsten &gt; uitgaven)</a:t>
            </a:r>
          </a:p>
          <a:p>
            <a:pPr eaLnBrk="1" hangingPunct="1"/>
            <a:r>
              <a:rPr lang="nl-NL" altLang="nl-NL" sz="2000"/>
              <a:t>Totaal                    €………,-</a:t>
            </a:r>
          </a:p>
        </p:txBody>
      </p:sp>
    </p:spTree>
    <p:extLst>
      <p:ext uri="{BB962C8B-B14F-4D97-AF65-F5344CB8AC3E}">
        <p14:creationId xmlns:p14="http://schemas.microsoft.com/office/powerpoint/2010/main" val="410866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/>
          <a:lstStyle/>
          <a:p>
            <a:pPr>
              <a:defRPr/>
            </a:pPr>
            <a:r>
              <a:rPr lang="nl-NL" altLang="nl-NL" smtClean="0"/>
              <a:t>Overzicht ontvangsten en uitgaven 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nl-NL" altLang="nl-NL" sz="2800" dirty="0"/>
              <a:t>Doel: Toename of afname liquide middelen bepaalde periode</a:t>
            </a:r>
          </a:p>
          <a:p>
            <a:pPr eaLnBrk="1" hangingPunct="1">
              <a:lnSpc>
                <a:spcPct val="80000"/>
              </a:lnSpc>
            </a:pPr>
            <a:endParaRPr lang="nl-NL" altLang="nl-NL" sz="2800" dirty="0"/>
          </a:p>
          <a:p>
            <a:pPr eaLnBrk="1" hangingPunct="1">
              <a:lnSpc>
                <a:spcPct val="80000"/>
              </a:lnSpc>
            </a:pPr>
            <a:r>
              <a:rPr lang="nl-NL" altLang="nl-NL" sz="2800" dirty="0"/>
              <a:t>Kunnen:</a:t>
            </a:r>
          </a:p>
          <a:p>
            <a:pPr eaLnBrk="1" hangingPunct="1">
              <a:lnSpc>
                <a:spcPct val="80000"/>
              </a:lnSpc>
            </a:pPr>
            <a:r>
              <a:rPr lang="nl-NL" altLang="nl-NL" sz="2800" dirty="0"/>
              <a:t>- overzicht opstellen</a:t>
            </a:r>
          </a:p>
          <a:p>
            <a:pPr eaLnBrk="1" hangingPunct="1">
              <a:lnSpc>
                <a:spcPct val="80000"/>
              </a:lnSpc>
            </a:pPr>
            <a:r>
              <a:rPr lang="nl-NL" altLang="nl-NL" sz="2800" dirty="0"/>
              <a:t>- nieuw bedrag van kas of bank op  eindbalans vaststellen.</a:t>
            </a:r>
          </a:p>
          <a:p>
            <a:pPr eaLnBrk="1" hangingPunct="1">
              <a:lnSpc>
                <a:spcPct val="80000"/>
              </a:lnSpc>
            </a:pPr>
            <a:endParaRPr lang="nl-NL" altLang="nl-NL" sz="2800" dirty="0"/>
          </a:p>
        </p:txBody>
      </p:sp>
    </p:spTree>
    <p:extLst>
      <p:ext uri="{BB962C8B-B14F-4D97-AF65-F5344CB8AC3E}">
        <p14:creationId xmlns:p14="http://schemas.microsoft.com/office/powerpoint/2010/main" val="711821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/>
          <a:lstStyle/>
          <a:p>
            <a:pPr>
              <a:defRPr/>
            </a:pPr>
            <a:r>
              <a:rPr lang="nl-NL" altLang="nl-NL" smtClean="0"/>
              <a:t>Hoe eindbedrag kas/bank vaststellen? Zie pag. 42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nl-NL" altLang="nl-NL" smtClean="0"/>
          </a:p>
        </p:txBody>
      </p:sp>
      <p:pic>
        <p:nvPicPr>
          <p:cNvPr id="13316" name="Picture 4" descr="C:\Users\Laptop\Pictures\formule  liq middelen eindbalan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34" y="1801814"/>
            <a:ext cx="9469966" cy="5086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0406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Let op!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Ontstaat er een saldo aan de uitgaven kant 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 meer ontvangen dan uitgeven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 saldo vergroot je liquide middelen.</a:t>
            </a:r>
          </a:p>
          <a:p>
            <a:endParaRPr lang="nl-NL" sz="2500" dirty="0">
              <a:sym typeface="Wingdings" panose="05000000000000000000" pitchFamily="2" charset="2"/>
            </a:endParaRPr>
          </a:p>
          <a:p>
            <a:r>
              <a:rPr lang="nl-NL" sz="2500" dirty="0" smtClean="0">
                <a:sym typeface="Wingdings" panose="05000000000000000000" pitchFamily="2" charset="2"/>
              </a:rPr>
              <a:t>Ontstaat er een saldo aan de ontvangsten kant.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 meer uitgegeven dan ontvangen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 saldo verkleint je liquide middelen.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923219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r="53782" b="73739"/>
          <a:stretch/>
        </p:blipFill>
        <p:spPr>
          <a:xfrm>
            <a:off x="0" y="0"/>
            <a:ext cx="5588000" cy="18034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r="61239" b="63568"/>
          <a:stretch/>
        </p:blipFill>
        <p:spPr>
          <a:xfrm>
            <a:off x="0" y="0"/>
            <a:ext cx="4686300" cy="25019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r="58719" b="53211"/>
          <a:stretch/>
        </p:blipFill>
        <p:spPr>
          <a:xfrm>
            <a:off x="0" y="0"/>
            <a:ext cx="4991100" cy="32131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r="59349" b="43040"/>
          <a:stretch/>
        </p:blipFill>
        <p:spPr>
          <a:xfrm>
            <a:off x="0" y="0"/>
            <a:ext cx="4914900" cy="39116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r="60504" b="33978"/>
          <a:stretch/>
        </p:blipFill>
        <p:spPr>
          <a:xfrm>
            <a:off x="0" y="0"/>
            <a:ext cx="4775200" cy="453390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r="57773" b="24546"/>
          <a:stretch/>
        </p:blipFill>
        <p:spPr>
          <a:xfrm>
            <a:off x="0" y="0"/>
            <a:ext cx="5105400" cy="5181600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r="58298" b="14559"/>
          <a:stretch/>
        </p:blipFill>
        <p:spPr>
          <a:xfrm>
            <a:off x="0" y="0"/>
            <a:ext cx="5041900" cy="5867400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r="57563" b="-50"/>
          <a:stretch/>
        </p:blipFill>
        <p:spPr>
          <a:xfrm>
            <a:off x="0" y="0"/>
            <a:ext cx="5130800" cy="6870700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b="73184"/>
          <a:stretch/>
        </p:blipFill>
        <p:spPr>
          <a:xfrm>
            <a:off x="0" y="0"/>
            <a:ext cx="12090400" cy="1841500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b="62643"/>
          <a:stretch/>
        </p:blipFill>
        <p:spPr>
          <a:xfrm>
            <a:off x="0" y="0"/>
            <a:ext cx="12090400" cy="2565400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2"/>
          <a:srcRect b="52286"/>
          <a:stretch/>
        </p:blipFill>
        <p:spPr>
          <a:xfrm>
            <a:off x="0" y="0"/>
            <a:ext cx="12090400" cy="3276600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 rotWithShape="1">
          <a:blip r:embed="rId2"/>
          <a:srcRect b="44334"/>
          <a:stretch/>
        </p:blipFill>
        <p:spPr>
          <a:xfrm>
            <a:off x="0" y="0"/>
            <a:ext cx="12090400" cy="3822700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 rotWithShape="1">
          <a:blip r:embed="rId2"/>
          <a:srcRect b="34717"/>
          <a:stretch/>
        </p:blipFill>
        <p:spPr>
          <a:xfrm>
            <a:off x="0" y="0"/>
            <a:ext cx="12090400" cy="4483100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/>
        </p:nvPicPr>
        <p:blipFill rotWithShape="1">
          <a:blip r:embed="rId2"/>
          <a:srcRect b="24546"/>
          <a:stretch/>
        </p:blipFill>
        <p:spPr>
          <a:xfrm>
            <a:off x="0" y="0"/>
            <a:ext cx="12090400" cy="5181600"/>
          </a:xfrm>
          <a:prstGeom prst="rect">
            <a:avLst/>
          </a:prstGeom>
        </p:spPr>
      </p:pic>
      <p:pic>
        <p:nvPicPr>
          <p:cNvPr id="18" name="Afbeelding 17"/>
          <p:cNvPicPr>
            <a:picLocks noChangeAspect="1"/>
          </p:cNvPicPr>
          <p:nvPr/>
        </p:nvPicPr>
        <p:blipFill rotWithShape="1">
          <a:blip r:embed="rId2"/>
          <a:srcRect b="16224"/>
          <a:stretch/>
        </p:blipFill>
        <p:spPr>
          <a:xfrm>
            <a:off x="0" y="0"/>
            <a:ext cx="12090400" cy="5753100"/>
          </a:xfrm>
          <a:prstGeom prst="rect">
            <a:avLst/>
          </a:prstGeom>
        </p:spPr>
      </p:pic>
      <p:pic>
        <p:nvPicPr>
          <p:cNvPr id="19" name="Afbeelding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0400" cy="6867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9445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Zelfstandig maken opgave 31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4384063" cy="3699298"/>
          </a:xfrm>
        </p:spPr>
        <p:txBody>
          <a:bodyPr>
            <a:normAutofit/>
          </a:bodyPr>
          <a:lstStyle/>
          <a:p>
            <a:r>
              <a:rPr lang="nl-NL" sz="2500" dirty="0"/>
              <a:t>8</a:t>
            </a:r>
            <a:r>
              <a:rPr lang="nl-NL" sz="2500" dirty="0" smtClean="0"/>
              <a:t> minuten de tijd.</a:t>
            </a:r>
          </a:p>
          <a:p>
            <a:r>
              <a:rPr lang="nl-NL" sz="2500" dirty="0" smtClean="0"/>
              <a:t>Let op! Je hebt niet alle informatie nodig. Gebruik formule bladzijde 42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500" dirty="0" smtClean="0"/>
              <a:t>Start met opgave 34.</a:t>
            </a:r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10925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1506</TotalTime>
  <Words>618</Words>
  <Application>Microsoft Office PowerPoint</Application>
  <PresentationFormat>Breedbeeld</PresentationFormat>
  <Paragraphs>213</Paragraphs>
  <Slides>29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29</vt:i4>
      </vt:variant>
    </vt:vector>
  </HeadingPairs>
  <TitlesOfParts>
    <vt:vector size="35" baseType="lpstr">
      <vt:lpstr>Arial</vt:lpstr>
      <vt:lpstr>Calibri</vt:lpstr>
      <vt:lpstr>Trebuchet MS</vt:lpstr>
      <vt:lpstr>Wingdings</vt:lpstr>
      <vt:lpstr>Wingdings 3</vt:lpstr>
      <vt:lpstr>Facet</vt:lpstr>
      <vt:lpstr>Beste ath 4. </vt:lpstr>
      <vt:lpstr>Programma aankomende 2 lessen .</vt:lpstr>
      <vt:lpstr>If your girlfriend looks like this, shes probably a keeper</vt:lpstr>
      <vt:lpstr>Overzicht van ontvangsten en uitgaven</vt:lpstr>
      <vt:lpstr>Overzicht ontvangsten en uitgaven </vt:lpstr>
      <vt:lpstr>Hoe eindbedrag kas/bank vaststellen? Zie pag. 42</vt:lpstr>
      <vt:lpstr>Let op!</vt:lpstr>
      <vt:lpstr>PowerPoint-presentatie</vt:lpstr>
      <vt:lpstr>Zelfstandig maken opgave 31</vt:lpstr>
      <vt:lpstr>PowerPoint-presentatie</vt:lpstr>
      <vt:lpstr>Zelfstandig maken opgave 34</vt:lpstr>
      <vt:lpstr>PowerPoint-presentatie</vt:lpstr>
      <vt:lpstr>liquiditeitsproblemen</vt:lpstr>
      <vt:lpstr>Begroot en werkelijk.</vt:lpstr>
      <vt:lpstr>We betalen/krijgen betaald op een ander moment dan de opbrengsten/kosten zijn geboekt.</vt:lpstr>
      <vt:lpstr>Zelfstandig maken opgave 35 en starten aan  36</vt:lpstr>
      <vt:lpstr>PowerPoint-presentatie</vt:lpstr>
      <vt:lpstr>PowerPoint-presentatie</vt:lpstr>
      <vt:lpstr>Zelfstandig 36 maken, klaar? Start met 37.</vt:lpstr>
      <vt:lpstr>PowerPoint-presentatie</vt:lpstr>
      <vt:lpstr>Maak opgave 37 en 38.</vt:lpstr>
      <vt:lpstr>PowerPoint-presentatie</vt:lpstr>
      <vt:lpstr>PowerPoint-presentatie</vt:lpstr>
      <vt:lpstr>Maak gesloten vragen D-toets</vt:lpstr>
      <vt:lpstr>PowerPoint-presentatie</vt:lpstr>
      <vt:lpstr>Maak open vraag 9 en 10.</vt:lpstr>
      <vt:lpstr>PowerPoint-presentatie</vt:lpstr>
      <vt:lpstr>Maak open vraag 11.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Bas Jacobs</dc:creator>
  <cp:lastModifiedBy>Bas Jacobs</cp:lastModifiedBy>
  <cp:revision>151</cp:revision>
  <dcterms:created xsi:type="dcterms:W3CDTF">2017-01-22T09:51:43Z</dcterms:created>
  <dcterms:modified xsi:type="dcterms:W3CDTF">2018-03-10T08:22:11Z</dcterms:modified>
</cp:coreProperties>
</file>