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375" r:id="rId4"/>
    <p:sldId id="384" r:id="rId5"/>
    <p:sldId id="385" r:id="rId6"/>
    <p:sldId id="389" r:id="rId7"/>
    <p:sldId id="386" r:id="rId8"/>
    <p:sldId id="390" r:id="rId9"/>
    <p:sldId id="387" r:id="rId10"/>
    <p:sldId id="391" r:id="rId11"/>
    <p:sldId id="388" r:id="rId12"/>
    <p:sldId id="392" r:id="rId13"/>
    <p:sldId id="393" r:id="rId14"/>
    <p:sldId id="394" r:id="rId15"/>
    <p:sldId id="395" r:id="rId16"/>
    <p:sldId id="396" r:id="rId17"/>
    <p:sldId id="397" r:id="rId18"/>
    <p:sldId id="399" r:id="rId19"/>
    <p:sldId id="400" r:id="rId20"/>
    <p:sldId id="401" r:id="rId21"/>
    <p:sldId id="408" r:id="rId22"/>
    <p:sldId id="409" r:id="rId23"/>
    <p:sldId id="410" r:id="rId24"/>
    <p:sldId id="411" r:id="rId25"/>
    <p:sldId id="402" r:id="rId26"/>
    <p:sldId id="403" r:id="rId27"/>
    <p:sldId id="404" r:id="rId28"/>
    <p:sldId id="406" r:id="rId29"/>
    <p:sldId id="407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53" autoAdjust="0"/>
    <p:restoredTop sz="94660"/>
  </p:normalViewPr>
  <p:slideViewPr>
    <p:cSldViewPr snapToGrid="0">
      <p:cViewPr varScale="1">
        <p:scale>
          <a:sx n="80" d="100"/>
          <a:sy n="80" d="100"/>
        </p:scale>
        <p:origin x="456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18-5-2018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dirty="0" err="1" smtClean="0"/>
              <a:t>ath</a:t>
            </a:r>
            <a:r>
              <a:rPr lang="nl-NL" dirty="0" smtClean="0"/>
              <a:t>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6146" b="70243"/>
          <a:stretch/>
        </p:blipFill>
        <p:spPr>
          <a:xfrm>
            <a:off x="0" y="0"/>
            <a:ext cx="5346700" cy="12192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5834" b="60944"/>
          <a:stretch/>
        </p:blipFill>
        <p:spPr>
          <a:xfrm>
            <a:off x="0" y="0"/>
            <a:ext cx="5384800" cy="16002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5625" b="53194"/>
          <a:stretch/>
        </p:blipFill>
        <p:spPr>
          <a:xfrm>
            <a:off x="0" y="0"/>
            <a:ext cx="5410200" cy="19177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5834" b="44825"/>
          <a:stretch/>
        </p:blipFill>
        <p:spPr>
          <a:xfrm>
            <a:off x="0" y="0"/>
            <a:ext cx="5384800" cy="22606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6146" b="35216"/>
          <a:stretch/>
        </p:blipFill>
        <p:spPr>
          <a:xfrm>
            <a:off x="0" y="0"/>
            <a:ext cx="5346700" cy="26543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69003"/>
          <a:stretch/>
        </p:blipFill>
        <p:spPr>
          <a:xfrm>
            <a:off x="0" y="0"/>
            <a:ext cx="12192000" cy="12700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60944"/>
          <a:stretch/>
        </p:blipFill>
        <p:spPr>
          <a:xfrm>
            <a:off x="0" y="0"/>
            <a:ext cx="12192000" cy="16002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52265"/>
          <a:stretch/>
        </p:blipFill>
        <p:spPr>
          <a:xfrm>
            <a:off x="0" y="0"/>
            <a:ext cx="12192000" cy="19558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34906"/>
          <a:stretch/>
        </p:blipFill>
        <p:spPr>
          <a:xfrm>
            <a:off x="0" y="0"/>
            <a:ext cx="12192000" cy="266700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25297"/>
          <a:stretch/>
        </p:blipFill>
        <p:spPr>
          <a:xfrm>
            <a:off x="0" y="0"/>
            <a:ext cx="12192000" cy="30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006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62.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Stof voor vandaag is t/m 62). Eerder klaar ga alvast verder! Want alles wat niet af komt wordt huiswerk.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3876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798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05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1703"/>
          <a:stretch/>
        </p:blipFill>
        <p:spPr>
          <a:xfrm>
            <a:off x="0" y="0"/>
            <a:ext cx="11226800" cy="19431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5071"/>
          <a:stretch/>
        </p:blipFill>
        <p:spPr>
          <a:xfrm>
            <a:off x="0" y="0"/>
            <a:ext cx="11226800" cy="37719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8254"/>
          <a:stretch/>
        </p:blipFill>
        <p:spPr>
          <a:xfrm>
            <a:off x="0" y="0"/>
            <a:ext cx="11226800" cy="56134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226800" cy="686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255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49375" b="71587"/>
          <a:stretch/>
        </p:blipFill>
        <p:spPr>
          <a:xfrm>
            <a:off x="0" y="-1"/>
            <a:ext cx="6172200" cy="9017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49375" b="61182"/>
          <a:stretch/>
        </p:blipFill>
        <p:spPr>
          <a:xfrm>
            <a:off x="0" y="-1"/>
            <a:ext cx="6172200" cy="12319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48958" b="48776"/>
          <a:stretch/>
        </p:blipFill>
        <p:spPr>
          <a:xfrm>
            <a:off x="0" y="-1"/>
            <a:ext cx="6223000" cy="16256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48854" b="36371"/>
          <a:stretch/>
        </p:blipFill>
        <p:spPr>
          <a:xfrm>
            <a:off x="0" y="-1"/>
            <a:ext cx="6235700" cy="201930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49271" b="25165"/>
          <a:stretch/>
        </p:blipFill>
        <p:spPr>
          <a:xfrm>
            <a:off x="0" y="-1"/>
            <a:ext cx="6184900" cy="237490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t="-1" r="48958" b="354"/>
          <a:stretch/>
        </p:blipFill>
        <p:spPr>
          <a:xfrm>
            <a:off x="0" y="-1"/>
            <a:ext cx="6223000" cy="316230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72787"/>
          <a:stretch/>
        </p:blipFill>
        <p:spPr>
          <a:xfrm>
            <a:off x="0" y="-1"/>
            <a:ext cx="12192000" cy="86360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58781"/>
          <a:stretch/>
        </p:blipFill>
        <p:spPr>
          <a:xfrm>
            <a:off x="0" y="-1"/>
            <a:ext cx="12192000" cy="130810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47976"/>
          <a:stretch/>
        </p:blipFill>
        <p:spPr>
          <a:xfrm>
            <a:off x="0" y="-1"/>
            <a:ext cx="12192000" cy="1651001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26366"/>
          <a:stretch/>
        </p:blipFill>
        <p:spPr>
          <a:xfrm>
            <a:off x="0" y="-1"/>
            <a:ext cx="12192000" cy="233680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17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825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 van ontvangsten en uitgaven naar baten en lasten. (63 </a:t>
            </a:r>
            <a:r>
              <a:rPr lang="nl-NL" dirty="0" err="1" smtClean="0"/>
              <a:t>tm</a:t>
            </a:r>
            <a:r>
              <a:rPr lang="nl-NL" dirty="0" smtClean="0"/>
              <a:t> 65)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Diverse baten/ontvangsten hebben onderlinge relaties.</a:t>
            </a:r>
          </a:p>
          <a:p>
            <a:r>
              <a:rPr lang="nl-NL" sz="2500" dirty="0" smtClean="0"/>
              <a:t>Denk aan: subsidie baten en subsidie ontvangsten.</a:t>
            </a:r>
          </a:p>
          <a:p>
            <a:r>
              <a:rPr lang="nl-NL" sz="2500" dirty="0" smtClean="0"/>
              <a:t>Soms is er ook geen relatie:</a:t>
            </a:r>
          </a:p>
          <a:p>
            <a:r>
              <a:rPr lang="nl-NL" sz="2500" dirty="0" smtClean="0"/>
              <a:t>Denk aan, afschrijvingen (wel lasten geen uitgaven)</a:t>
            </a:r>
          </a:p>
          <a:p>
            <a:r>
              <a:rPr lang="nl-NL" sz="2500" dirty="0" smtClean="0"/>
              <a:t>Of denk aan, aflossing (wel uitgaven geen ontvangsten)</a:t>
            </a:r>
          </a:p>
          <a:p>
            <a:r>
              <a:rPr lang="nl-NL" sz="2500" dirty="0" smtClean="0"/>
              <a:t>Maar ook,</a:t>
            </a:r>
          </a:p>
          <a:p>
            <a:r>
              <a:rPr lang="nl-NL" sz="2500" dirty="0" smtClean="0"/>
              <a:t>Geld lenen (wel ontvangsten, geen baten)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7297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63.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47217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708"/>
          <a:stretch/>
        </p:blipFill>
        <p:spPr>
          <a:xfrm>
            <a:off x="0" y="0"/>
            <a:ext cx="12192000" cy="9906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9218"/>
          <a:stretch/>
        </p:blipFill>
        <p:spPr>
          <a:xfrm>
            <a:off x="0" y="0"/>
            <a:ext cx="12192000" cy="13462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4375" b="67651"/>
          <a:stretch/>
        </p:blipFill>
        <p:spPr>
          <a:xfrm>
            <a:off x="0" y="0"/>
            <a:ext cx="5562600" cy="20955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4375" b="61965"/>
          <a:stretch/>
        </p:blipFill>
        <p:spPr>
          <a:xfrm>
            <a:off x="0" y="0"/>
            <a:ext cx="5562600" cy="24638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4583" b="56280"/>
          <a:stretch/>
        </p:blipFill>
        <p:spPr>
          <a:xfrm>
            <a:off x="0" y="0"/>
            <a:ext cx="5537200" cy="28321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4375" b="50006"/>
          <a:stretch/>
        </p:blipFill>
        <p:spPr>
          <a:xfrm>
            <a:off x="0" y="0"/>
            <a:ext cx="5562600" cy="32385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68239"/>
          <a:stretch/>
        </p:blipFill>
        <p:spPr>
          <a:xfrm>
            <a:off x="0" y="0"/>
            <a:ext cx="12192000" cy="20574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62749"/>
          <a:stretch/>
        </p:blipFill>
        <p:spPr>
          <a:xfrm>
            <a:off x="0" y="0"/>
            <a:ext cx="12192000" cy="24130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56280"/>
          <a:stretch/>
        </p:blipFill>
        <p:spPr>
          <a:xfrm>
            <a:off x="0" y="0"/>
            <a:ext cx="12192000" cy="283210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51182"/>
          <a:stretch/>
        </p:blipFill>
        <p:spPr>
          <a:xfrm>
            <a:off x="0" y="0"/>
            <a:ext cx="12192000" cy="316230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45693"/>
          <a:stretch/>
        </p:blipFill>
        <p:spPr>
          <a:xfrm>
            <a:off x="0" y="0"/>
            <a:ext cx="12192000" cy="3517900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38047"/>
          <a:stretch/>
        </p:blipFill>
        <p:spPr>
          <a:xfrm>
            <a:off x="0" y="0"/>
            <a:ext cx="12192000" cy="4013200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53854" b="26872"/>
          <a:stretch/>
        </p:blipFill>
        <p:spPr>
          <a:xfrm>
            <a:off x="0" y="0"/>
            <a:ext cx="5626100" cy="4737100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r="54063" b="20401"/>
          <a:stretch/>
        </p:blipFill>
        <p:spPr>
          <a:xfrm>
            <a:off x="0" y="0"/>
            <a:ext cx="5600700" cy="5156200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r="54271" b="15304"/>
          <a:stretch/>
        </p:blipFill>
        <p:spPr>
          <a:xfrm>
            <a:off x="0" y="0"/>
            <a:ext cx="5575300" cy="548640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r="54167" b="8834"/>
          <a:stretch/>
        </p:blipFill>
        <p:spPr>
          <a:xfrm>
            <a:off x="0" y="0"/>
            <a:ext cx="5588000" cy="5905500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b="26087"/>
          <a:stretch/>
        </p:blipFill>
        <p:spPr>
          <a:xfrm>
            <a:off x="0" y="0"/>
            <a:ext cx="12192000" cy="4787900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b="8639"/>
          <a:stretch/>
        </p:blipFill>
        <p:spPr>
          <a:xfrm>
            <a:off x="0" y="0"/>
            <a:ext cx="12192000" cy="5918200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477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438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64 en 65.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Lees zelfstandig de bijbehorende tekst.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195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4861"/>
          <a:stretch/>
        </p:blipFill>
        <p:spPr>
          <a:xfrm>
            <a:off x="0" y="0"/>
            <a:ext cx="12192000" cy="13208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8385"/>
          <a:stretch/>
        </p:blipFill>
        <p:spPr>
          <a:xfrm>
            <a:off x="0" y="0"/>
            <a:ext cx="12192000" cy="20955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883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2 lessen	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7234" y="1500189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 1: oefen/oefenen/</a:t>
            </a:r>
            <a:r>
              <a:rPr lang="nl-NL" sz="2500" dirty="0" err="1" smtClean="0"/>
              <a:t>oefenenen</a:t>
            </a:r>
            <a:r>
              <a:rPr lang="nl-NL" sz="2500" dirty="0" smtClean="0"/>
              <a:t> met balansen/periodetoerekeningsstelsel.</a:t>
            </a:r>
            <a:r>
              <a:rPr lang="nl-NL" sz="2500" dirty="0"/>
              <a:t> </a:t>
            </a:r>
            <a:r>
              <a:rPr lang="nl-NL" sz="2500" dirty="0" smtClean="0"/>
              <a:t>(opg. 59 t/m 62)</a:t>
            </a:r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hoe maken van de ontvangsten/balansen </a:t>
            </a:r>
            <a:r>
              <a:rPr lang="nl-NL" dirty="0" smtClean="0">
                <a:sym typeface="Wingdings" panose="05000000000000000000" pitchFamily="2" charset="2"/>
              </a:rPr>
              <a:t> baten en lasten.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562100"/>
            <a:ext cx="10325100" cy="4479263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hebben dit jaar 5000 euro ontvangen aan subsidie?</a:t>
            </a:r>
          </a:p>
          <a:p>
            <a:r>
              <a:rPr lang="nl-NL" sz="2500" dirty="0" smtClean="0"/>
              <a:t>Mogen we stellen dat de subsidieopbrengst 5000 euro is?</a:t>
            </a:r>
            <a:endParaRPr lang="nl-NL" sz="2500" dirty="0"/>
          </a:p>
          <a:p>
            <a:r>
              <a:rPr lang="nl-NL" sz="2500" dirty="0" err="1" smtClean="0"/>
              <a:t>Nope</a:t>
            </a:r>
            <a:r>
              <a:rPr lang="nl-NL" sz="2500" dirty="0" smtClean="0"/>
              <a:t>!</a:t>
            </a:r>
          </a:p>
          <a:p>
            <a:r>
              <a:rPr lang="nl-NL" sz="2500" dirty="0" smtClean="0"/>
              <a:t>Stel we hebben op de begin balans: Te vorderen contributie 300.</a:t>
            </a:r>
          </a:p>
          <a:p>
            <a:r>
              <a:rPr lang="nl-NL" sz="2500" dirty="0" smtClean="0"/>
              <a:t>Dat betekend: 300 euro wat we ontvangen aankomend jaar, zijn baten van het vorige jaar.</a:t>
            </a:r>
          </a:p>
          <a:p>
            <a:r>
              <a:rPr lang="nl-NL" sz="2500" dirty="0" smtClean="0"/>
              <a:t>In dit geval zou 5000 – 300 = 4700 baten van vorige jaar zijn.</a:t>
            </a:r>
          </a:p>
          <a:p>
            <a:r>
              <a:rPr lang="nl-NL" sz="2500" dirty="0" smtClean="0"/>
              <a:t>Stel op de eindbalans staat: nog te ontvangen contributie:</a:t>
            </a:r>
            <a:r>
              <a:rPr lang="nl-NL" sz="2500" dirty="0"/>
              <a:t> </a:t>
            </a:r>
            <a:r>
              <a:rPr lang="nl-NL" sz="2500" dirty="0" smtClean="0"/>
              <a:t>500 euro</a:t>
            </a:r>
          </a:p>
          <a:p>
            <a:r>
              <a:rPr lang="nl-NL" sz="2500" dirty="0" smtClean="0"/>
              <a:t>Dat betekend: we hebben 500 euro minder ontvangen dan we hadden moeten ontvangen.</a:t>
            </a:r>
          </a:p>
          <a:p>
            <a:r>
              <a:rPr lang="nl-NL" sz="2500" dirty="0" smtClean="0"/>
              <a:t>Dan waren de baten 4700 + 500 = 5200 geweest.</a:t>
            </a:r>
          </a:p>
        </p:txBody>
      </p:sp>
    </p:spTree>
    <p:extLst>
      <p:ext uri="{BB962C8B-B14F-4D97-AF65-F5344CB8AC3E}">
        <p14:creationId xmlns:p14="http://schemas.microsoft.com/office/powerpoint/2010/main" val="3606049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 gaan nu kijken naar overlopende posten: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1000" y="1930401"/>
            <a:ext cx="8893002" cy="4110962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We gaan aan de hand hiervan regels opstellen, ik adviseer deze over te nemen.</a:t>
            </a:r>
          </a:p>
          <a:p>
            <a:r>
              <a:rPr lang="nl-NL" sz="2500" dirty="0" smtClean="0"/>
              <a:t>We hadden al:</a:t>
            </a:r>
          </a:p>
          <a:p>
            <a:r>
              <a:rPr lang="nl-NL" sz="2500" dirty="0" smtClean="0"/>
              <a:t>Baten = ontvangsten. </a:t>
            </a:r>
          </a:p>
          <a:p>
            <a:r>
              <a:rPr lang="nl-NL" sz="2500" dirty="0" smtClean="0"/>
              <a:t>Stel nu dat we op de beginbalans hebben: nog te ontvangen bedragen.</a:t>
            </a:r>
          </a:p>
          <a:p>
            <a:r>
              <a:rPr lang="nl-NL" sz="2500" dirty="0" smtClean="0"/>
              <a:t>En gedeelte wat we dus gaan ontvangen deze periode, zijn geen baten van deze periode, maar baten van vorige periode.</a:t>
            </a:r>
          </a:p>
          <a:p>
            <a:r>
              <a:rPr lang="nl-NL" sz="2500" dirty="0" smtClean="0"/>
              <a:t>Dit creëert de regel:</a:t>
            </a:r>
          </a:p>
          <a:p>
            <a:r>
              <a:rPr lang="nl-NL" sz="2500" dirty="0" smtClean="0"/>
              <a:t>Baten = ontvangsten – nog te ontvangen bedragen begin balans.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40510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 gaan nu kijken naar overlopende posten: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1000" y="1930401"/>
            <a:ext cx="8893002" cy="4110962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We hadden al:</a:t>
            </a:r>
          </a:p>
          <a:p>
            <a:r>
              <a:rPr lang="nl-NL" sz="2500" dirty="0" smtClean="0"/>
              <a:t>Baten = ontvangsten – nog te ontvangen bedragen begin balans.</a:t>
            </a:r>
          </a:p>
          <a:p>
            <a:r>
              <a:rPr lang="nl-NL" sz="2500" dirty="0" smtClean="0"/>
              <a:t>Stel nu dat we op de beginbalans hebben: vooruit ontvangen bedragen.</a:t>
            </a:r>
          </a:p>
          <a:p>
            <a:r>
              <a:rPr lang="nl-NL" sz="2500" dirty="0" smtClean="0"/>
              <a:t>We hebben dus vorige jaar al geld ontvangen, die eigenlijk bij de baten van dit jaar horen. Dit geld moeten we wel bij de baten van dit jaar tellen.</a:t>
            </a:r>
          </a:p>
          <a:p>
            <a:r>
              <a:rPr lang="nl-NL" sz="2500" dirty="0" smtClean="0"/>
              <a:t>Dit creëert de regel:</a:t>
            </a:r>
          </a:p>
          <a:p>
            <a:r>
              <a:rPr lang="nl-NL" sz="2500" dirty="0" smtClean="0"/>
              <a:t>Baten = ontvangsten – nog te ontvangen bedragen begin balans + vooruit ontvangen bedragen begin balans. 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71844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 gaan nu kijken naar overlopende posten: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1000" y="1930401"/>
            <a:ext cx="8893002" cy="4110962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We hadden al:</a:t>
            </a:r>
          </a:p>
          <a:p>
            <a:r>
              <a:rPr lang="nl-NL" sz="2500" dirty="0"/>
              <a:t>Baten = ontvangsten – nog te ontvangen bedragen begin balans + vooruit ontvangen bedragen begin balans. </a:t>
            </a:r>
          </a:p>
          <a:p>
            <a:r>
              <a:rPr lang="nl-NL" sz="2500" dirty="0" smtClean="0"/>
              <a:t>Stel nu dat we op de eindbalans hebben: vooruit ontvangen bedragen.</a:t>
            </a:r>
          </a:p>
          <a:p>
            <a:r>
              <a:rPr lang="nl-NL" sz="2500" dirty="0" smtClean="0"/>
              <a:t>We hebben dus dit jaar al geld ontvangen, wat we eigenlijk volgend jaar hadden moeten krijgen. Deze ontvangsten horen dus niet bij de baten van dit jaar maar van volgend jaar.</a:t>
            </a:r>
          </a:p>
          <a:p>
            <a:r>
              <a:rPr lang="nl-NL" sz="2500" dirty="0" smtClean="0"/>
              <a:t>Dit creëert de regel:</a:t>
            </a:r>
          </a:p>
          <a:p>
            <a:r>
              <a:rPr lang="nl-NL" sz="2500" dirty="0" smtClean="0"/>
              <a:t>Baten = ontvangsten – nog te ontvangen bedragen begin balans + vooruit ontvangen bedragen begin balans – vooruit ontvangen bedragen eindbalans.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50033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 gaan nu kijken naar overlopende posten: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1000" y="1930400"/>
            <a:ext cx="8893002" cy="5016499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We hadden al:</a:t>
            </a:r>
          </a:p>
          <a:p>
            <a:r>
              <a:rPr lang="nl-NL" sz="2500" dirty="0"/>
              <a:t>Baten = ontvangsten – nog te ontvangen bedragen begin balans + vooruit ontvangen bedragen begin balans – vooruit ontvangen </a:t>
            </a:r>
            <a:r>
              <a:rPr lang="nl-NL" sz="2500" dirty="0" smtClean="0"/>
              <a:t>bedragen eind balans..</a:t>
            </a:r>
            <a:endParaRPr lang="nl-NL" sz="2500" dirty="0"/>
          </a:p>
          <a:p>
            <a:r>
              <a:rPr lang="nl-NL" sz="2500" dirty="0" smtClean="0"/>
              <a:t>Stel nu dat we op de eindbalans hebben: nog te ontvangen bedragen.</a:t>
            </a:r>
          </a:p>
          <a:p>
            <a:r>
              <a:rPr lang="nl-NL" sz="2500" dirty="0" smtClean="0"/>
              <a:t>We hebben dus dit jaar minder gekregen dan we hadden moeten krijgen, dit geld wat we nog niet hebben ontvangen, hoort wel bij de baten van dit jaar.</a:t>
            </a:r>
          </a:p>
          <a:p>
            <a:r>
              <a:rPr lang="nl-NL" sz="2500" dirty="0" smtClean="0"/>
              <a:t>Dit creëert de regel:</a:t>
            </a:r>
          </a:p>
          <a:p>
            <a:r>
              <a:rPr lang="nl-NL" sz="2500" dirty="0" smtClean="0"/>
              <a:t>Baten = ontvangsten – nog te ontvangen bedragen begin balans + vooruit ontvangen bedragen begin balans – vooruit ontvangen bedragen eind balans + nog te ontvangen bedragen eind balans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90128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01600"/>
            <a:ext cx="9274002" cy="1828800"/>
          </a:xfrm>
        </p:spPr>
        <p:txBody>
          <a:bodyPr/>
          <a:lstStyle/>
          <a:p>
            <a:r>
              <a:rPr lang="nl-NL" dirty="0" smtClean="0"/>
              <a:t>Aantal oefenvragen: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7000" y="723900"/>
            <a:ext cx="9677400" cy="5791199"/>
          </a:xfrm>
        </p:spPr>
        <p:txBody>
          <a:bodyPr>
            <a:normAutofit/>
          </a:bodyPr>
          <a:lstStyle/>
          <a:p>
            <a:r>
              <a:rPr lang="nl-NL" sz="2500" dirty="0" smtClean="0"/>
              <a:t>Beginbalans: nog te ontvangen contributie 200</a:t>
            </a:r>
          </a:p>
          <a:p>
            <a:r>
              <a:rPr lang="nl-NL" sz="2500" dirty="0" smtClean="0"/>
              <a:t>Eindbalans: nog te ontvangen contributie 400</a:t>
            </a:r>
          </a:p>
          <a:p>
            <a:r>
              <a:rPr lang="nl-NL" sz="2500" dirty="0" smtClean="0"/>
              <a:t>Ontvangsten/uitgaven: ontvangen contributie 5000.</a:t>
            </a:r>
          </a:p>
          <a:p>
            <a:r>
              <a:rPr lang="nl-NL" sz="2500" dirty="0" smtClean="0"/>
              <a:t>Bereken de contributiebaten.</a:t>
            </a:r>
          </a:p>
          <a:p>
            <a:r>
              <a:rPr lang="nl-NL" sz="2500" dirty="0"/>
              <a:t>Beginbalans: </a:t>
            </a:r>
            <a:r>
              <a:rPr lang="nl-NL" sz="2500" dirty="0" smtClean="0"/>
              <a:t>vooruit ontvangen contributie 500</a:t>
            </a:r>
            <a:endParaRPr lang="nl-NL" sz="2500" dirty="0"/>
          </a:p>
          <a:p>
            <a:r>
              <a:rPr lang="nl-NL" sz="2500" dirty="0"/>
              <a:t>Eindbalans: </a:t>
            </a:r>
            <a:r>
              <a:rPr lang="nl-NL" sz="2500" dirty="0" smtClean="0"/>
              <a:t>vooruit </a:t>
            </a:r>
            <a:r>
              <a:rPr lang="nl-NL" sz="2500" dirty="0"/>
              <a:t>ontvangen contributie </a:t>
            </a:r>
            <a:r>
              <a:rPr lang="nl-NL" sz="2500" dirty="0" smtClean="0"/>
              <a:t>800</a:t>
            </a:r>
            <a:endParaRPr lang="nl-NL" sz="2500" dirty="0"/>
          </a:p>
          <a:p>
            <a:r>
              <a:rPr lang="nl-NL" sz="2500" dirty="0"/>
              <a:t>Ontvangsten/uitgaven: ontvangen contributie 5000.</a:t>
            </a:r>
          </a:p>
          <a:p>
            <a:r>
              <a:rPr lang="nl-NL" sz="2500" dirty="0"/>
              <a:t>Bereken de contributiebaten.</a:t>
            </a:r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4494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01600"/>
            <a:ext cx="9274002" cy="1828800"/>
          </a:xfrm>
        </p:spPr>
        <p:txBody>
          <a:bodyPr/>
          <a:lstStyle/>
          <a:p>
            <a:r>
              <a:rPr lang="nl-NL" dirty="0" smtClean="0"/>
              <a:t>Aantal oefenvragen: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7000" y="723900"/>
            <a:ext cx="9677400" cy="5791199"/>
          </a:xfrm>
        </p:spPr>
        <p:txBody>
          <a:bodyPr>
            <a:normAutofit/>
          </a:bodyPr>
          <a:lstStyle/>
          <a:p>
            <a:r>
              <a:rPr lang="nl-NL" sz="2500" dirty="0" smtClean="0"/>
              <a:t>We hebben 5000 euro ontvangen, 200 euro daarvan is van vorige jaar dus 5000-200=4800. </a:t>
            </a:r>
          </a:p>
          <a:p>
            <a:r>
              <a:rPr lang="nl-NL" sz="2500" dirty="0" smtClean="0"/>
              <a:t>we hebben 400 euro te weinig ontvangen dan we hadden moeten ontvangen = 4800 + 400 = 5200</a:t>
            </a:r>
            <a:endParaRPr lang="nl-NL" sz="2500" dirty="0"/>
          </a:p>
          <a:p>
            <a:r>
              <a:rPr lang="nl-NL" sz="2500" dirty="0" smtClean="0"/>
              <a:t>Bereken de contributiebaten.</a:t>
            </a:r>
          </a:p>
          <a:p>
            <a:r>
              <a:rPr lang="nl-NL" sz="2500" dirty="0" smtClean="0"/>
              <a:t>We hebben 5000 euro ontvangen, 500 euro is vorig jaar ontvangen wat baten van dit jaar waren dus 5000 + 500 = 5500.</a:t>
            </a:r>
          </a:p>
          <a:p>
            <a:r>
              <a:rPr lang="nl-NL" sz="2500" dirty="0" smtClean="0"/>
              <a:t>We hebben 800 al ontvangen voor volgend jaar, dat zijn dus ontvangsten die niet horen bij de baten van dit jaar. Dus 5500 – 800 = 4700.</a:t>
            </a:r>
          </a:p>
          <a:p>
            <a:endParaRPr lang="nl-NL" sz="2500" dirty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233110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 de regel 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7800" y="1333500"/>
            <a:ext cx="9804400" cy="4657063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Neem de volgende regel over en zet op de … een + of een –</a:t>
            </a:r>
          </a:p>
          <a:p>
            <a:r>
              <a:rPr lang="nl-NL" sz="2500" dirty="0" smtClean="0"/>
              <a:t>Baten = ontvangsten .. Vooruit ontvangen bedragen begin balans … nog te ontvangen bedragen begin balans						   … vooruit ontvangen bedragen eind balans								  …  nog te ontvangen bedragen eind balans.</a:t>
            </a:r>
          </a:p>
          <a:p>
            <a:endParaRPr lang="nl-NL" sz="2500" dirty="0"/>
          </a:p>
          <a:p>
            <a:r>
              <a:rPr lang="nl-NL" sz="2500" dirty="0" smtClean="0"/>
              <a:t>Lasten = uitgaven … vooruit betaalde bedragen begin balans 	      … nog te betalen bedragen begin balans								  … vooruit betaalde bedragen eind balans								  … nog te betalen bedragen eind balans</a:t>
            </a:r>
          </a:p>
          <a:p>
            <a:r>
              <a:rPr lang="nl-NL" sz="2500" dirty="0" smtClean="0"/>
              <a:t>5 minuten de tijd</a:t>
            </a:r>
          </a:p>
        </p:txBody>
      </p:sp>
      <p:sp>
        <p:nvSpPr>
          <p:cNvPr id="4" name="Ovaal 3"/>
          <p:cNvSpPr/>
          <p:nvPr/>
        </p:nvSpPr>
        <p:spPr>
          <a:xfrm>
            <a:off x="7352234" y="4346174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352234" y="4346174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352234" y="4346173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352234" y="4346172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352234" y="4346171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352234" y="4346171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352234" y="4346171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352234" y="4346170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352234" y="4346169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352234" y="4346168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352233" y="4356112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352233" y="4394884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352232" y="4356106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352230" y="4356100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352230" y="4394884"/>
            <a:ext cx="2629970" cy="2139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019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 de regel 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7800" y="1333500"/>
            <a:ext cx="9804400" cy="465706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Baten = ontvangsten </a:t>
            </a:r>
            <a:r>
              <a:rPr lang="nl-NL" sz="2500" b="1" dirty="0" smtClean="0"/>
              <a:t>+</a:t>
            </a:r>
            <a:r>
              <a:rPr lang="nl-NL" sz="2500" dirty="0" smtClean="0"/>
              <a:t> Vooruit ontvangen bedragen begin balans</a:t>
            </a:r>
          </a:p>
          <a:p>
            <a:r>
              <a:rPr lang="nl-NL" sz="2500" b="1" dirty="0" smtClean="0"/>
              <a:t>-</a:t>
            </a:r>
            <a:r>
              <a:rPr lang="nl-NL" sz="2500" dirty="0" smtClean="0"/>
              <a:t> nog te ontvangen bedragen begin balans						   </a:t>
            </a:r>
          </a:p>
          <a:p>
            <a:r>
              <a:rPr lang="nl-NL" sz="2500" b="1" dirty="0" smtClean="0"/>
              <a:t>-</a:t>
            </a:r>
            <a:r>
              <a:rPr lang="nl-NL" sz="2500" dirty="0" smtClean="0"/>
              <a:t> vooruit ontvangen bedragen eind balans</a:t>
            </a:r>
          </a:p>
          <a:p>
            <a:r>
              <a:rPr lang="nl-NL" sz="2500" b="1" dirty="0" smtClean="0"/>
              <a:t>+</a:t>
            </a:r>
            <a:r>
              <a:rPr lang="nl-NL" sz="2500" dirty="0" smtClean="0"/>
              <a:t>  nog te ontvangen bedragen eind balans.</a:t>
            </a:r>
          </a:p>
          <a:p>
            <a:endParaRPr lang="nl-NL" sz="2500" dirty="0"/>
          </a:p>
          <a:p>
            <a:r>
              <a:rPr lang="nl-NL" sz="2500" dirty="0" smtClean="0"/>
              <a:t>Lasten = uitgaven + vooruit betaalde bedragen begin balans </a:t>
            </a:r>
          </a:p>
          <a:p>
            <a:r>
              <a:rPr lang="nl-NL" sz="2500" b="1" dirty="0" smtClean="0"/>
              <a:t>-</a:t>
            </a:r>
            <a:r>
              <a:rPr lang="nl-NL" sz="2500" dirty="0" smtClean="0"/>
              <a:t> nog te betalen bedragen begin balans</a:t>
            </a:r>
          </a:p>
          <a:p>
            <a:r>
              <a:rPr lang="nl-NL" sz="2500" b="1" dirty="0" smtClean="0"/>
              <a:t>-</a:t>
            </a:r>
            <a:r>
              <a:rPr lang="nl-NL" sz="2500" dirty="0" smtClean="0"/>
              <a:t> vooruit betaalde </a:t>
            </a:r>
            <a:r>
              <a:rPr lang="nl-NL" sz="2500" smtClean="0"/>
              <a:t>bedragen eind </a:t>
            </a:r>
            <a:r>
              <a:rPr lang="nl-NL" sz="2500" dirty="0" smtClean="0"/>
              <a:t>balans	</a:t>
            </a:r>
          </a:p>
          <a:p>
            <a:r>
              <a:rPr lang="nl-NL" sz="2500" b="1" dirty="0" smtClean="0"/>
              <a:t>+</a:t>
            </a:r>
            <a:r>
              <a:rPr lang="nl-NL" sz="2500" dirty="0" smtClean="0"/>
              <a:t> nog te betalen bedragen eind balans</a:t>
            </a:r>
          </a:p>
        </p:txBody>
      </p:sp>
    </p:spTree>
    <p:extLst>
      <p:ext uri="{BB962C8B-B14F-4D97-AF65-F5344CB8AC3E}">
        <p14:creationId xmlns:p14="http://schemas.microsoft.com/office/powerpoint/2010/main" val="1757128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Nog tijd over vandaag?</a:t>
            </a:r>
          </a:p>
          <a:p>
            <a:r>
              <a:rPr lang="nl-NL" sz="2500" dirty="0" smtClean="0"/>
              <a:t>Maak opgave 66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3960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 info! (daarom uitroepteken)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65484" y="1407695"/>
            <a:ext cx="8708518" cy="4633667"/>
          </a:xfrm>
        </p:spPr>
        <p:txBody>
          <a:bodyPr>
            <a:noAutofit/>
          </a:bodyPr>
          <a:lstStyle/>
          <a:p>
            <a:r>
              <a:rPr lang="nl-NL" sz="2500" dirty="0" smtClean="0"/>
              <a:t>Onderaan bladzijde 70:</a:t>
            </a:r>
          </a:p>
          <a:p>
            <a:r>
              <a:rPr lang="nl-NL" sz="2500" dirty="0" smtClean="0"/>
              <a:t>Maak een tijdlijn!, lukt dit nog niet altijd ga hiermee weer oefenen!</a:t>
            </a:r>
          </a:p>
          <a:p>
            <a:r>
              <a:rPr lang="nl-NL" sz="2500" dirty="0" smtClean="0"/>
              <a:t>Baten-lasten moet je toerekenen aan de juiste periode </a:t>
            </a:r>
          </a:p>
          <a:p>
            <a:r>
              <a:rPr lang="nl-NL" sz="2500" dirty="0" smtClean="0"/>
              <a:t>Ontvangsten-uitgaven worden altijd geboekt in het jaar dat ze hebben plaatsgevonden.</a:t>
            </a:r>
          </a:p>
          <a:p>
            <a:endParaRPr lang="nl-NL" sz="2500" dirty="0"/>
          </a:p>
          <a:p>
            <a:r>
              <a:rPr lang="nl-NL" sz="2500" dirty="0" smtClean="0"/>
              <a:t>Terug naar voorbeeld van Tijn.</a:t>
            </a:r>
          </a:p>
          <a:p>
            <a:r>
              <a:rPr lang="nl-NL" sz="2500" dirty="0" smtClean="0"/>
              <a:t>De betaling van de boete vind plaats in 2018, dus dit wordt geboekt bij de ontvangsten-uitgaven van 2018.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6813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Periodetoerekeningsstelsel en de balans.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Kasstelsel </a:t>
            </a:r>
            <a:r>
              <a:rPr lang="nl-NL" sz="2500" dirty="0" smtClean="0">
                <a:sym typeface="Wingdings" panose="05000000000000000000" pitchFamily="2" charset="2"/>
              </a:rPr>
              <a:t> ontvangsten uitgaven  alleen ontvangsten uitgaven veranderen de balans.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Periodetoerekeningsstelsel  ontvangsten uitgaven en baten lasten  zowel ontvangsten als uitgaven als baten lasten veranderen de balans.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17758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59.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Stof voor vandaag is t/m 62). Eerder klaar ga alvast verder! Want alles wat niet af komt wordt huiswerk.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63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8393"/>
          <a:stretch/>
        </p:blipFill>
        <p:spPr>
          <a:xfrm>
            <a:off x="0" y="1"/>
            <a:ext cx="10769600" cy="21717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4179"/>
          <a:stretch/>
        </p:blipFill>
        <p:spPr>
          <a:xfrm>
            <a:off x="0" y="1"/>
            <a:ext cx="10769600" cy="38354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9226"/>
          <a:stretch/>
        </p:blipFill>
        <p:spPr>
          <a:xfrm>
            <a:off x="0" y="1"/>
            <a:ext cx="10769600" cy="55499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1092"/>
          <a:stretch/>
        </p:blipFill>
        <p:spPr>
          <a:xfrm>
            <a:off x="0" y="1"/>
            <a:ext cx="10769600" cy="61087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769600" cy="687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729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60.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Stof voor vandaag is t/m 62). Eerder klaar ga alvast verder! Want alles wat niet af komt wordt huiswerk.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1952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9766"/>
          <a:stretch/>
        </p:blipFill>
        <p:spPr>
          <a:xfrm>
            <a:off x="0" y="23020"/>
            <a:ext cx="12192000" cy="203438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0950"/>
          <a:stretch/>
        </p:blipFill>
        <p:spPr>
          <a:xfrm>
            <a:off x="0" y="23020"/>
            <a:ext cx="12192000" cy="27963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0601"/>
          <a:stretch/>
        </p:blipFill>
        <p:spPr>
          <a:xfrm>
            <a:off x="0" y="23020"/>
            <a:ext cx="12192000" cy="321548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1821"/>
          <a:stretch/>
        </p:blipFill>
        <p:spPr>
          <a:xfrm>
            <a:off x="0" y="23020"/>
            <a:ext cx="12192000" cy="357108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020"/>
            <a:ext cx="12192000" cy="4049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428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61.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Stof voor vandaag is t/m 62). Eerder klaar ga alvast verder! Want alles wat niet af komt wordt huiswerk.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036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1699</TotalTime>
  <Words>1173</Words>
  <Application>Microsoft Office PowerPoint</Application>
  <PresentationFormat>Breedbeeld</PresentationFormat>
  <Paragraphs>221</Paragraphs>
  <Slides>29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29</vt:i4>
      </vt:variant>
    </vt:vector>
  </HeadingPairs>
  <TitlesOfParts>
    <vt:vector size="35" baseType="lpstr">
      <vt:lpstr>Arial</vt:lpstr>
      <vt:lpstr>Calibri</vt:lpstr>
      <vt:lpstr>Trebuchet MS</vt:lpstr>
      <vt:lpstr>Wingdings</vt:lpstr>
      <vt:lpstr>Wingdings 3</vt:lpstr>
      <vt:lpstr>Facet</vt:lpstr>
      <vt:lpstr>Beste ath 4. </vt:lpstr>
      <vt:lpstr>Programma aankomende 2 lessen .</vt:lpstr>
      <vt:lpstr>Belangrijk info! (daarom uitroepteken)</vt:lpstr>
      <vt:lpstr>Periodetoerekeningsstelsel en de balans.</vt:lpstr>
      <vt:lpstr>Maak opgave 59.</vt:lpstr>
      <vt:lpstr>PowerPoint-presentatie</vt:lpstr>
      <vt:lpstr>Maak opgave 60.</vt:lpstr>
      <vt:lpstr>PowerPoint-presentatie</vt:lpstr>
      <vt:lpstr>Maak opgave 61.</vt:lpstr>
      <vt:lpstr>PowerPoint-presentatie</vt:lpstr>
      <vt:lpstr>Maak opgave 62.</vt:lpstr>
      <vt:lpstr>PowerPoint-presentatie</vt:lpstr>
      <vt:lpstr>PowerPoint-presentatie</vt:lpstr>
      <vt:lpstr>PowerPoint-presentatie</vt:lpstr>
      <vt:lpstr>Les 2: van ontvangsten en uitgaven naar baten en lasten. (63 tm 65)</vt:lpstr>
      <vt:lpstr>Maak opgave 63.</vt:lpstr>
      <vt:lpstr>PowerPoint-presentatie</vt:lpstr>
      <vt:lpstr>Maak opgave 64 en 65.</vt:lpstr>
      <vt:lpstr>PowerPoint-presentatie</vt:lpstr>
      <vt:lpstr>hoe maken van de ontvangsten/balansen  baten en lasten.</vt:lpstr>
      <vt:lpstr>We gaan nu kijken naar overlopende posten:</vt:lpstr>
      <vt:lpstr>We gaan nu kijken naar overlopende posten:</vt:lpstr>
      <vt:lpstr>We gaan nu kijken naar overlopende posten:</vt:lpstr>
      <vt:lpstr>We gaan nu kijken naar overlopende posten:</vt:lpstr>
      <vt:lpstr>Aantal oefenvragen:</vt:lpstr>
      <vt:lpstr>Aantal oefenvragen:</vt:lpstr>
      <vt:lpstr>Stel de regel op</vt:lpstr>
      <vt:lpstr>Stel de regel op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181</cp:revision>
  <dcterms:created xsi:type="dcterms:W3CDTF">2017-01-22T09:51:43Z</dcterms:created>
  <dcterms:modified xsi:type="dcterms:W3CDTF">2018-05-18T10:04:32Z</dcterms:modified>
</cp:coreProperties>
</file>