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57" r:id="rId3"/>
    <p:sldId id="285" r:id="rId4"/>
    <p:sldId id="286" r:id="rId5"/>
    <p:sldId id="287" r:id="rId6"/>
    <p:sldId id="288" r:id="rId7"/>
    <p:sldId id="258" r:id="rId8"/>
    <p:sldId id="262" r:id="rId9"/>
    <p:sldId id="267" r:id="rId10"/>
    <p:sldId id="268" r:id="rId11"/>
    <p:sldId id="274" r:id="rId12"/>
    <p:sldId id="284" r:id="rId13"/>
    <p:sldId id="292" r:id="rId14"/>
    <p:sldId id="293" r:id="rId15"/>
    <p:sldId id="294" r:id="rId16"/>
    <p:sldId id="289" r:id="rId17"/>
    <p:sldId id="298" r:id="rId18"/>
    <p:sldId id="290" r:id="rId19"/>
    <p:sldId id="299" r:id="rId20"/>
    <p:sldId id="291" r:id="rId21"/>
    <p:sldId id="300" r:id="rId22"/>
    <p:sldId id="295" r:id="rId23"/>
    <p:sldId id="296" r:id="rId24"/>
    <p:sldId id="301" r:id="rId25"/>
    <p:sldId id="297" r:id="rId26"/>
    <p:sldId id="30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80" d="100"/>
          <a:sy n="80" d="100"/>
        </p:scale>
        <p:origin x="360"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27-11-2017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11/27/2017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a:t>
            </a:r>
            <a:endParaRPr lang="nl-NL" dirty="0"/>
          </a:p>
        </p:txBody>
      </p:sp>
      <p:sp>
        <p:nvSpPr>
          <p:cNvPr id="3" name="Tijdelijke aanduiding voor inhoud 2"/>
          <p:cNvSpPr>
            <a:spLocks noGrp="1"/>
          </p:cNvSpPr>
          <p:nvPr>
            <p:ph idx="1"/>
          </p:nvPr>
        </p:nvSpPr>
        <p:spPr>
          <a:xfrm>
            <a:off x="288758" y="1130968"/>
            <a:ext cx="8307910" cy="3033468"/>
          </a:xfrm>
        </p:spPr>
        <p:txBody>
          <a:bodyPr>
            <a:noAutofit/>
          </a:bodyPr>
          <a:lstStyle/>
          <a:p>
            <a:r>
              <a:rPr lang="nl-NL" sz="2500" dirty="0" smtClean="0"/>
              <a:t>Kosten daarentegen zijn niet gekoppeld aan een bepaald tijdstip maar aan een periode.</a:t>
            </a:r>
          </a:p>
          <a:p>
            <a:r>
              <a:rPr lang="nl-NL" sz="2500" dirty="0" smtClean="0"/>
              <a:t>Kosten is een periodegrootheid.</a:t>
            </a:r>
          </a:p>
          <a:p>
            <a:r>
              <a:rPr lang="nl-NL" sz="2500" dirty="0" smtClean="0"/>
              <a:t>Bijvoorbeeld, huurkosten over 2012 waren 6.000</a:t>
            </a:r>
          </a:p>
          <a:p>
            <a:r>
              <a:rPr lang="nl-NL" sz="2500" dirty="0" smtClean="0"/>
              <a:t>Kosten verlagen het eigen vermogen!</a:t>
            </a:r>
          </a:p>
          <a:p>
            <a:endParaRPr lang="nl-NL" sz="2500" dirty="0"/>
          </a:p>
          <a:p>
            <a:r>
              <a:rPr lang="nl-NL" sz="2500" dirty="0" smtClean="0"/>
              <a:t>Dus kosten en betalingen hoeven niet met elkaar overeen te komen!. Als ik achteraf iets betaal, betekend het niet dat ik de kosten niet gemaakt heb.</a:t>
            </a:r>
          </a:p>
          <a:p>
            <a:r>
              <a:rPr lang="nl-NL" sz="2500" dirty="0" smtClean="0"/>
              <a:t>Kosten </a:t>
            </a:r>
            <a:r>
              <a:rPr lang="nl-NL" sz="2500" dirty="0" smtClean="0">
                <a:sym typeface="Wingdings" panose="05000000000000000000" pitchFamily="2" charset="2"/>
              </a:rPr>
              <a:t></a:t>
            </a:r>
            <a:r>
              <a:rPr lang="nl-NL" sz="2500" dirty="0" smtClean="0"/>
              <a:t> winstbepaling</a:t>
            </a:r>
          </a:p>
          <a:p>
            <a:r>
              <a:rPr lang="nl-NL" sz="2500" dirty="0" smtClean="0"/>
              <a:t>Betaling </a:t>
            </a:r>
            <a:r>
              <a:rPr lang="nl-NL" sz="2500" dirty="0" smtClean="0">
                <a:sym typeface="Wingdings" panose="05000000000000000000" pitchFamily="2" charset="2"/>
              </a:rPr>
              <a:t></a:t>
            </a:r>
            <a:r>
              <a:rPr lang="nl-NL" sz="2500" dirty="0" smtClean="0"/>
              <a:t> heb ik voldoende geld in kas.</a:t>
            </a:r>
          </a:p>
          <a:p>
            <a:endParaRPr lang="nl-NL" sz="2500" dirty="0"/>
          </a:p>
        </p:txBody>
      </p:sp>
    </p:spTree>
    <p:extLst>
      <p:ext uri="{BB962C8B-B14F-4D97-AF65-F5344CB8AC3E}">
        <p14:creationId xmlns:p14="http://schemas.microsoft.com/office/powerpoint/2010/main" val="370198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zichtbaar geworden</a:t>
            </a:r>
            <a:endParaRPr lang="nl-NL" dirty="0"/>
          </a:p>
        </p:txBody>
      </p:sp>
      <p:sp>
        <p:nvSpPr>
          <p:cNvPr id="3" name="Tijdelijke aanduiding voor inhoud 2"/>
          <p:cNvSpPr>
            <a:spLocks noGrp="1"/>
          </p:cNvSpPr>
          <p:nvPr>
            <p:ph idx="1"/>
          </p:nvPr>
        </p:nvSpPr>
        <p:spPr>
          <a:xfrm>
            <a:off x="677334" y="1251285"/>
            <a:ext cx="9164498" cy="5269832"/>
          </a:xfrm>
        </p:spPr>
        <p:txBody>
          <a:bodyPr>
            <a:normAutofit/>
          </a:bodyPr>
          <a:lstStyle/>
          <a:p>
            <a:r>
              <a:rPr lang="nl-NL" sz="2500" dirty="0" smtClean="0"/>
              <a:t>Betaling hoeft niet gelijk te zijn aan de kosten.</a:t>
            </a:r>
          </a:p>
          <a:p>
            <a:r>
              <a:rPr lang="nl-NL" sz="2500" dirty="0" smtClean="0"/>
              <a:t>Kosten kan je berekenen per periode (of dat nou een week/maand/kwartaal of jaar is)</a:t>
            </a:r>
          </a:p>
          <a:p>
            <a:r>
              <a:rPr lang="nl-NL" sz="2500" dirty="0" smtClean="0"/>
              <a:t>Het opnemen in een resultatenoverzicht van de kosten en opbrengsten die ook daadwerkelijk toebehoren aan de periode waarover het resultatenoverzicht verslag doet, wordt de </a:t>
            </a:r>
            <a:r>
              <a:rPr lang="nl-NL" sz="2500" b="1" dirty="0" smtClean="0"/>
              <a:t>permanentie</a:t>
            </a:r>
            <a:r>
              <a:rPr lang="nl-NL" sz="2500" dirty="0" smtClean="0"/>
              <a:t> genoemd. </a:t>
            </a:r>
          </a:p>
          <a:p>
            <a:r>
              <a:rPr lang="nl-NL" sz="2500" dirty="0" err="1" smtClean="0"/>
              <a:t>Cq</a:t>
            </a:r>
            <a:r>
              <a:rPr lang="nl-NL" sz="2500" dirty="0" smtClean="0"/>
              <a:t> de juiste kosten aan de juiste periode koppelen.</a:t>
            </a:r>
          </a:p>
          <a:p>
            <a:r>
              <a:rPr lang="nl-NL" sz="2500" dirty="0" smtClean="0"/>
              <a:t>Zodoende kan je correct het resultaat berekenen van elke periode. (je weet dan tenslotte welke kosten en opbrengsten je hebt gemaakt).</a:t>
            </a:r>
            <a:endParaRPr lang="nl-NL" sz="2500" dirty="0"/>
          </a:p>
        </p:txBody>
      </p:sp>
    </p:spTree>
    <p:extLst>
      <p:ext uri="{BB962C8B-B14F-4D97-AF65-F5344CB8AC3E}">
        <p14:creationId xmlns:p14="http://schemas.microsoft.com/office/powerpoint/2010/main" val="311212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76,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77.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27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Zoals zichtbaar geworden:</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verwerven van vermogen brengt kosten met zicht mee.</a:t>
            </a:r>
          </a:p>
          <a:p>
            <a:r>
              <a:rPr lang="nl-NL" sz="2500" dirty="0" smtClean="0"/>
              <a:t>Uit vorige voorbeeld:</a:t>
            </a:r>
          </a:p>
          <a:p>
            <a:r>
              <a:rPr lang="nl-NL" sz="2500" dirty="0" smtClean="0"/>
              <a:t>Interestkosten.</a:t>
            </a:r>
          </a:p>
          <a:p>
            <a:r>
              <a:rPr lang="nl-NL" sz="2500" dirty="0" smtClean="0"/>
              <a:t>Notariskosten </a:t>
            </a:r>
            <a:r>
              <a:rPr lang="nl-NL" sz="2500" dirty="0" err="1" smtClean="0"/>
              <a:t>i.v.m</a:t>
            </a:r>
            <a:r>
              <a:rPr lang="nl-NL" sz="2500" dirty="0" smtClean="0"/>
              <a:t> afsluiten lening.</a:t>
            </a:r>
          </a:p>
          <a:p>
            <a:r>
              <a:rPr lang="nl-NL" sz="2500" dirty="0" smtClean="0"/>
              <a:t>Provisie bank voor afsluiten lening.</a:t>
            </a:r>
          </a:p>
          <a:p>
            <a:endParaRPr lang="nl-NL" sz="2500" dirty="0"/>
          </a:p>
          <a:p>
            <a:r>
              <a:rPr lang="nl-NL" sz="2500" dirty="0" smtClean="0"/>
              <a:t>Kosten die te maken hebben met het vreemde vermogen.</a:t>
            </a:r>
          </a:p>
          <a:p>
            <a:endParaRPr lang="nl-NL" sz="2500" dirty="0"/>
          </a:p>
        </p:txBody>
      </p:sp>
    </p:spTree>
    <p:extLst>
      <p:ext uri="{BB962C8B-B14F-4D97-AF65-F5344CB8AC3E}">
        <p14:creationId xmlns:p14="http://schemas.microsoft.com/office/powerpoint/2010/main" val="2977260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Aflossing	</a:t>
            </a:r>
            <a:endParaRPr lang="nl-NL" dirty="0"/>
          </a:p>
        </p:txBody>
      </p:sp>
      <p:sp>
        <p:nvSpPr>
          <p:cNvPr id="3" name="Tijdelijke aanduiding voor inhoud 2"/>
          <p:cNvSpPr>
            <a:spLocks noGrp="1"/>
          </p:cNvSpPr>
          <p:nvPr>
            <p:ph idx="1"/>
          </p:nvPr>
        </p:nvSpPr>
        <p:spPr/>
        <p:txBody>
          <a:bodyPr>
            <a:normAutofit/>
          </a:bodyPr>
          <a:lstStyle/>
          <a:p>
            <a:r>
              <a:rPr lang="nl-NL" sz="2500" dirty="0" smtClean="0"/>
              <a:t>Zoals zichtbaar geworden: de aflossing wordt niet genoemd bij de kosten.</a:t>
            </a:r>
          </a:p>
          <a:p>
            <a:r>
              <a:rPr lang="nl-NL" sz="2500" dirty="0" smtClean="0"/>
              <a:t>Dit is omdat de aflossing geen kosten zijn.</a:t>
            </a:r>
          </a:p>
          <a:p>
            <a:r>
              <a:rPr lang="nl-NL" sz="2500" dirty="0" smtClean="0"/>
              <a:t>Tenslotte: de aflossing zorgt niet voor een verlaging van het eigen vermogen.</a:t>
            </a:r>
          </a:p>
          <a:p>
            <a:r>
              <a:rPr lang="nl-NL" sz="2500" dirty="0" smtClean="0"/>
              <a:t>Tenslotte je bezit neemt af, maar tevens ook je schuld.</a:t>
            </a:r>
          </a:p>
          <a:p>
            <a:endParaRPr lang="nl-NL" sz="2500" dirty="0"/>
          </a:p>
        </p:txBody>
      </p:sp>
    </p:spTree>
    <p:extLst>
      <p:ext uri="{BB962C8B-B14F-4D97-AF65-F5344CB8AC3E}">
        <p14:creationId xmlns:p14="http://schemas.microsoft.com/office/powerpoint/2010/main" val="2396504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Rente zijn wel kosten, tenslotte verlagen ze het eigen vermogen.</a:t>
            </a:r>
          </a:p>
          <a:p>
            <a:r>
              <a:rPr lang="nl-NL" sz="2500" dirty="0" smtClean="0"/>
              <a:t>(het bezit neemt af bij het betalen van rente, het vreemde vermogen niet, zodoende neemt het eigen vermogen af)</a:t>
            </a:r>
          </a:p>
          <a:p>
            <a:endParaRPr lang="nl-NL" sz="2500" dirty="0"/>
          </a:p>
          <a:p>
            <a:r>
              <a:rPr lang="nl-NL" sz="2500" dirty="0" smtClean="0"/>
              <a:t>Rentekosten ontstaan na verloop van tijd, tenslotte als je vandaag geld leent en vandaag het meteen terug betaald heb je geen rentekosten.</a:t>
            </a:r>
            <a:endParaRPr lang="nl-NL" sz="2500" dirty="0"/>
          </a:p>
        </p:txBody>
      </p:sp>
    </p:spTree>
    <p:extLst>
      <p:ext uri="{BB962C8B-B14F-4D97-AF65-F5344CB8AC3E}">
        <p14:creationId xmlns:p14="http://schemas.microsoft.com/office/powerpoint/2010/main" val="119709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80</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Maak 81.</a:t>
            </a:r>
            <a:endParaRPr lang="nl-NL" sz="2500" dirty="0" smtClean="0"/>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6831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2833"/>
          <a:stretch/>
        </p:blipFill>
        <p:spPr>
          <a:xfrm>
            <a:off x="0" y="0"/>
            <a:ext cx="12192000" cy="1118938"/>
          </a:xfrm>
          <a:prstGeom prst="rect">
            <a:avLst/>
          </a:prstGeom>
        </p:spPr>
      </p:pic>
      <p:pic>
        <p:nvPicPr>
          <p:cNvPr id="5" name="Afbeelding 4"/>
          <p:cNvPicPr>
            <a:picLocks noChangeAspect="1"/>
          </p:cNvPicPr>
          <p:nvPr/>
        </p:nvPicPr>
        <p:blipFill rotWithShape="1">
          <a:blip r:embed="rId2"/>
          <a:srcRect b="76372"/>
          <a:stretch/>
        </p:blipFill>
        <p:spPr>
          <a:xfrm>
            <a:off x="0" y="-1"/>
            <a:ext cx="12192000" cy="1540043"/>
          </a:xfrm>
          <a:prstGeom prst="rect">
            <a:avLst/>
          </a:prstGeom>
        </p:spPr>
      </p:pic>
      <p:pic>
        <p:nvPicPr>
          <p:cNvPr id="6" name="Afbeelding 5"/>
          <p:cNvPicPr>
            <a:picLocks noChangeAspect="1"/>
          </p:cNvPicPr>
          <p:nvPr/>
        </p:nvPicPr>
        <p:blipFill rotWithShape="1">
          <a:blip r:embed="rId2"/>
          <a:srcRect b="54407"/>
          <a:stretch/>
        </p:blipFill>
        <p:spPr>
          <a:xfrm>
            <a:off x="0" y="-1"/>
            <a:ext cx="12192000" cy="2971801"/>
          </a:xfrm>
          <a:prstGeom prst="rect">
            <a:avLst/>
          </a:prstGeom>
        </p:spPr>
      </p:pic>
      <p:pic>
        <p:nvPicPr>
          <p:cNvPr id="7" name="Afbeelding 6"/>
          <p:cNvPicPr>
            <a:picLocks noChangeAspect="1"/>
          </p:cNvPicPr>
          <p:nvPr/>
        </p:nvPicPr>
        <p:blipFill rotWithShape="1">
          <a:blip r:embed="rId2"/>
          <a:srcRect b="47761"/>
          <a:stretch/>
        </p:blipFill>
        <p:spPr>
          <a:xfrm>
            <a:off x="0" y="0"/>
            <a:ext cx="12192000" cy="3404938"/>
          </a:xfrm>
          <a:prstGeom prst="rect">
            <a:avLst/>
          </a:prstGeom>
        </p:spPr>
      </p:pic>
      <p:pic>
        <p:nvPicPr>
          <p:cNvPr id="8" name="Afbeelding 7"/>
          <p:cNvPicPr>
            <a:picLocks noChangeAspect="1"/>
          </p:cNvPicPr>
          <p:nvPr/>
        </p:nvPicPr>
        <p:blipFill rotWithShape="1">
          <a:blip r:embed="rId2"/>
          <a:srcRect b="40931"/>
          <a:stretch/>
        </p:blipFill>
        <p:spPr>
          <a:xfrm>
            <a:off x="0" y="0"/>
            <a:ext cx="12192000" cy="3850106"/>
          </a:xfrm>
          <a:prstGeom prst="rect">
            <a:avLst/>
          </a:prstGeom>
        </p:spPr>
      </p:pic>
      <p:pic>
        <p:nvPicPr>
          <p:cNvPr id="9" name="Afbeelding 8"/>
          <p:cNvPicPr>
            <a:picLocks noChangeAspect="1"/>
          </p:cNvPicPr>
          <p:nvPr/>
        </p:nvPicPr>
        <p:blipFill rotWithShape="1">
          <a:blip r:embed="rId2"/>
          <a:srcRect b="32625"/>
          <a:stretch/>
        </p:blipFill>
        <p:spPr>
          <a:xfrm>
            <a:off x="0" y="-1"/>
            <a:ext cx="12192000" cy="4391527"/>
          </a:xfrm>
          <a:prstGeom prst="rect">
            <a:avLst/>
          </a:prstGeom>
        </p:spPr>
      </p:pic>
      <p:pic>
        <p:nvPicPr>
          <p:cNvPr id="10" name="Afbeelding 9"/>
          <p:cNvPicPr>
            <a:picLocks noChangeAspect="1"/>
          </p:cNvPicPr>
          <p:nvPr/>
        </p:nvPicPr>
        <p:blipFill rotWithShape="1">
          <a:blip r:embed="rId2"/>
          <a:srcRect b="25795"/>
          <a:stretch/>
        </p:blipFill>
        <p:spPr>
          <a:xfrm>
            <a:off x="0" y="0"/>
            <a:ext cx="12192000" cy="4836696"/>
          </a:xfrm>
          <a:prstGeom prst="rect">
            <a:avLst/>
          </a:prstGeom>
        </p:spPr>
      </p:pic>
      <p:pic>
        <p:nvPicPr>
          <p:cNvPr id="11" name="Afbeelding 10"/>
          <p:cNvPicPr>
            <a:picLocks noChangeAspect="1"/>
          </p:cNvPicPr>
          <p:nvPr/>
        </p:nvPicPr>
        <p:blipFill rotWithShape="1">
          <a:blip r:embed="rId2"/>
          <a:srcRect b="19519"/>
          <a:stretch/>
        </p:blipFill>
        <p:spPr>
          <a:xfrm>
            <a:off x="0" y="-1"/>
            <a:ext cx="12192000" cy="5245769"/>
          </a:xfrm>
          <a:prstGeom prst="rect">
            <a:avLst/>
          </a:prstGeom>
        </p:spPr>
      </p:pic>
      <p:pic>
        <p:nvPicPr>
          <p:cNvPr id="12" name="Afbeelding 11"/>
          <p:cNvPicPr>
            <a:picLocks noChangeAspect="1"/>
          </p:cNvPicPr>
          <p:nvPr/>
        </p:nvPicPr>
        <p:blipFill rotWithShape="1">
          <a:blip r:embed="rId2"/>
          <a:srcRect b="3644"/>
          <a:stretch/>
        </p:blipFill>
        <p:spPr>
          <a:xfrm>
            <a:off x="0" y="-1"/>
            <a:ext cx="12192000" cy="6280485"/>
          </a:xfrm>
          <a:prstGeom prst="rect">
            <a:avLst/>
          </a:prstGeom>
        </p:spPr>
      </p:pic>
    </p:spTree>
    <p:extLst>
      <p:ext uri="{BB962C8B-B14F-4D97-AF65-F5344CB8AC3E}">
        <p14:creationId xmlns:p14="http://schemas.microsoft.com/office/powerpoint/2010/main" val="129794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81</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Maak 82.</a:t>
            </a:r>
            <a:endParaRPr lang="nl-NL" sz="2500" dirty="0" smtClean="0"/>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0811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4405"/>
          <a:stretch/>
        </p:blipFill>
        <p:spPr>
          <a:xfrm>
            <a:off x="0" y="0"/>
            <a:ext cx="12192000" cy="1961148"/>
          </a:xfrm>
          <a:prstGeom prst="rect">
            <a:avLst/>
          </a:prstGeom>
        </p:spPr>
      </p:pic>
      <p:pic>
        <p:nvPicPr>
          <p:cNvPr id="5" name="Afbeelding 4"/>
          <p:cNvPicPr>
            <a:picLocks noChangeAspect="1"/>
          </p:cNvPicPr>
          <p:nvPr/>
        </p:nvPicPr>
        <p:blipFill rotWithShape="1">
          <a:blip r:embed="rId2"/>
          <a:srcRect b="56544"/>
          <a:stretch/>
        </p:blipFill>
        <p:spPr>
          <a:xfrm>
            <a:off x="0" y="-1"/>
            <a:ext cx="12192000" cy="2394285"/>
          </a:xfrm>
          <a:prstGeom prst="rect">
            <a:avLst/>
          </a:prstGeom>
        </p:spPr>
      </p:pic>
      <p:pic>
        <p:nvPicPr>
          <p:cNvPr id="6" name="Afbeelding 5"/>
          <p:cNvPicPr>
            <a:picLocks noChangeAspect="1"/>
          </p:cNvPicPr>
          <p:nvPr/>
        </p:nvPicPr>
        <p:blipFill rotWithShape="1">
          <a:blip r:embed="rId2"/>
          <a:srcRect b="50648"/>
          <a:stretch/>
        </p:blipFill>
        <p:spPr>
          <a:xfrm>
            <a:off x="0" y="0"/>
            <a:ext cx="12192000" cy="2719138"/>
          </a:xfrm>
          <a:prstGeom prst="rect">
            <a:avLst/>
          </a:prstGeom>
        </p:spPr>
      </p:pic>
      <p:pic>
        <p:nvPicPr>
          <p:cNvPr id="7" name="Afbeelding 6"/>
          <p:cNvPicPr>
            <a:picLocks noChangeAspect="1"/>
          </p:cNvPicPr>
          <p:nvPr/>
        </p:nvPicPr>
        <p:blipFill rotWithShape="1">
          <a:blip r:embed="rId2"/>
          <a:srcRect b="43660"/>
          <a:stretch/>
        </p:blipFill>
        <p:spPr>
          <a:xfrm>
            <a:off x="0" y="0"/>
            <a:ext cx="12192000" cy="3104148"/>
          </a:xfrm>
          <a:prstGeom prst="rect">
            <a:avLst/>
          </a:prstGeom>
        </p:spPr>
      </p:pic>
      <p:pic>
        <p:nvPicPr>
          <p:cNvPr id="8" name="Afbeelding 7"/>
          <p:cNvPicPr>
            <a:picLocks noChangeAspect="1"/>
          </p:cNvPicPr>
          <p:nvPr/>
        </p:nvPicPr>
        <p:blipFill rotWithShape="1">
          <a:blip r:embed="rId2"/>
          <a:srcRect b="36235"/>
          <a:stretch/>
        </p:blipFill>
        <p:spPr>
          <a:xfrm>
            <a:off x="0" y="0"/>
            <a:ext cx="12192000" cy="3513222"/>
          </a:xfrm>
          <a:prstGeom prst="rect">
            <a:avLst/>
          </a:prstGeom>
        </p:spPr>
      </p:pic>
      <p:pic>
        <p:nvPicPr>
          <p:cNvPr id="9" name="Afbeelding 8"/>
          <p:cNvPicPr>
            <a:picLocks noChangeAspect="1"/>
          </p:cNvPicPr>
          <p:nvPr/>
        </p:nvPicPr>
        <p:blipFill rotWithShape="1">
          <a:blip r:embed="rId2"/>
          <a:srcRect b="29684"/>
          <a:stretch/>
        </p:blipFill>
        <p:spPr>
          <a:xfrm>
            <a:off x="0" y="-1"/>
            <a:ext cx="12192000" cy="3874169"/>
          </a:xfrm>
          <a:prstGeom prst="rect">
            <a:avLst/>
          </a:prstGeom>
        </p:spPr>
      </p:pic>
      <p:pic>
        <p:nvPicPr>
          <p:cNvPr id="10" name="Afbeelding 9"/>
          <p:cNvPicPr>
            <a:picLocks noChangeAspect="1"/>
          </p:cNvPicPr>
          <p:nvPr/>
        </p:nvPicPr>
        <p:blipFill rotWithShape="1">
          <a:blip r:embed="rId2"/>
          <a:srcRect b="22914"/>
          <a:stretch/>
        </p:blipFill>
        <p:spPr>
          <a:xfrm>
            <a:off x="0" y="0"/>
            <a:ext cx="12192000" cy="4247148"/>
          </a:xfrm>
          <a:prstGeom prst="rect">
            <a:avLst/>
          </a:prstGeom>
        </p:spPr>
      </p:pic>
      <p:pic>
        <p:nvPicPr>
          <p:cNvPr id="11" name="Afbeelding 10"/>
          <p:cNvPicPr>
            <a:picLocks noChangeAspect="1"/>
          </p:cNvPicPr>
          <p:nvPr/>
        </p:nvPicPr>
        <p:blipFill rotWithShape="1">
          <a:blip r:embed="rId2"/>
          <a:srcRect b="17237"/>
          <a:stretch/>
        </p:blipFill>
        <p:spPr>
          <a:xfrm>
            <a:off x="0" y="-1"/>
            <a:ext cx="12192000" cy="4559969"/>
          </a:xfrm>
          <a:prstGeom prst="rect">
            <a:avLst/>
          </a:prstGeom>
        </p:spPr>
      </p:pic>
      <p:pic>
        <p:nvPicPr>
          <p:cNvPr id="12" name="Afbeelding 11"/>
          <p:cNvPicPr>
            <a:picLocks noChangeAspect="1"/>
          </p:cNvPicPr>
          <p:nvPr/>
        </p:nvPicPr>
        <p:blipFill rotWithShape="1">
          <a:blip r:embed="rId2"/>
          <a:srcRect b="10686"/>
          <a:stretch/>
        </p:blipFill>
        <p:spPr>
          <a:xfrm>
            <a:off x="0" y="-1"/>
            <a:ext cx="12192000" cy="4920917"/>
          </a:xfrm>
          <a:prstGeom prst="rect">
            <a:avLst/>
          </a:prstGeom>
        </p:spPr>
      </p:pic>
      <p:pic>
        <p:nvPicPr>
          <p:cNvPr id="13" name="Afbeelding 12"/>
          <p:cNvPicPr>
            <a:picLocks noChangeAspect="1"/>
          </p:cNvPicPr>
          <p:nvPr/>
        </p:nvPicPr>
        <p:blipFill>
          <a:blip r:embed="rId2"/>
          <a:stretch>
            <a:fillRect/>
          </a:stretch>
        </p:blipFill>
        <p:spPr>
          <a:xfrm>
            <a:off x="0" y="-1"/>
            <a:ext cx="12192000" cy="5509667"/>
          </a:xfrm>
          <a:prstGeom prst="rect">
            <a:avLst/>
          </a:prstGeom>
        </p:spPr>
      </p:pic>
    </p:spTree>
    <p:extLst>
      <p:ext uri="{BB962C8B-B14F-4D97-AF65-F5344CB8AC3E}">
        <p14:creationId xmlns:p14="http://schemas.microsoft.com/office/powerpoint/2010/main" val="3023737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2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hoofdstuk 4, </a:t>
            </a:r>
            <a:r>
              <a:rPr lang="nl-NL" sz="2500" dirty="0" smtClean="0"/>
              <a:t>79 </a:t>
            </a:r>
            <a:r>
              <a:rPr lang="nl-NL" sz="2500" dirty="0" smtClean="0"/>
              <a:t>t/m </a:t>
            </a:r>
            <a:r>
              <a:rPr lang="nl-NL" sz="2500" dirty="0" smtClean="0"/>
              <a:t>82</a:t>
            </a:r>
            <a:r>
              <a:rPr lang="nl-NL" sz="2500" dirty="0" smtClean="0"/>
              <a:t> </a:t>
            </a:r>
            <a:endParaRPr lang="nl-NL" sz="2500" dirty="0" smtClean="0"/>
          </a:p>
          <a:p>
            <a:r>
              <a:rPr lang="nl-NL" sz="2500" dirty="0" smtClean="0"/>
              <a:t>Kosten</a:t>
            </a:r>
            <a:r>
              <a:rPr lang="nl-NL" sz="2500" dirty="0"/>
              <a:t> </a:t>
            </a:r>
            <a:r>
              <a:rPr lang="nl-NL" sz="2500" dirty="0" smtClean="0"/>
              <a:t>van vermogen.</a:t>
            </a:r>
            <a:endParaRPr lang="nl-NL" sz="2500" dirty="0" smtClean="0"/>
          </a:p>
          <a:p>
            <a:r>
              <a:rPr lang="nl-NL" sz="2500" dirty="0" smtClean="0"/>
              <a:t>Betalingen</a:t>
            </a:r>
            <a:r>
              <a:rPr lang="nl-NL" sz="2500" dirty="0" smtClean="0"/>
              <a:t>. (er is huiswerk opgaves 83 t/m 86, hoeft niet voor volgende le</a:t>
            </a:r>
            <a:r>
              <a:rPr lang="nl-NL" sz="2500" dirty="0" smtClean="0"/>
              <a:t>s af, maar gaan we niet in de klas bespreken).</a:t>
            </a:r>
            <a:endParaRPr lang="nl-NL" sz="2500" dirty="0" smtClean="0"/>
          </a:p>
          <a:p>
            <a:r>
              <a:rPr lang="nl-NL" sz="2500" dirty="0" smtClean="0"/>
              <a:t>Les 2: 87 t/m 91.</a:t>
            </a:r>
          </a:p>
          <a:p>
            <a:r>
              <a:rPr lang="nl-NL" sz="2500" dirty="0" smtClean="0"/>
              <a:t>De kosten en diensten van 3</a:t>
            </a:r>
            <a:r>
              <a:rPr lang="nl-NL" sz="2500" baseline="30000" dirty="0" smtClean="0"/>
              <a:t>de</a:t>
            </a:r>
            <a:r>
              <a:rPr lang="nl-NL" sz="2500" dirty="0" smtClean="0"/>
              <a:t>.</a:t>
            </a:r>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82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Als dit af is ben je klaar, anders heb je huiswerk.</a:t>
            </a:r>
            <a:endParaRPr lang="nl-NL" sz="2500" dirty="0" smtClean="0"/>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9471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8142"/>
          <a:stretch/>
        </p:blipFill>
        <p:spPr>
          <a:xfrm>
            <a:off x="0" y="0"/>
            <a:ext cx="8229600" cy="1503947"/>
          </a:xfrm>
          <a:prstGeom prst="rect">
            <a:avLst/>
          </a:prstGeom>
        </p:spPr>
      </p:pic>
      <p:pic>
        <p:nvPicPr>
          <p:cNvPr id="5" name="Afbeelding 4"/>
          <p:cNvPicPr>
            <a:picLocks noChangeAspect="1"/>
          </p:cNvPicPr>
          <p:nvPr/>
        </p:nvPicPr>
        <p:blipFill rotWithShape="1">
          <a:blip r:embed="rId2"/>
          <a:srcRect b="74645"/>
          <a:stretch/>
        </p:blipFill>
        <p:spPr>
          <a:xfrm>
            <a:off x="0" y="0"/>
            <a:ext cx="8229600" cy="1744579"/>
          </a:xfrm>
          <a:prstGeom prst="rect">
            <a:avLst/>
          </a:prstGeom>
        </p:spPr>
      </p:pic>
      <p:pic>
        <p:nvPicPr>
          <p:cNvPr id="6" name="Afbeelding 5"/>
          <p:cNvPicPr>
            <a:picLocks noChangeAspect="1"/>
          </p:cNvPicPr>
          <p:nvPr/>
        </p:nvPicPr>
        <p:blipFill rotWithShape="1">
          <a:blip r:embed="rId2"/>
          <a:srcRect b="71323"/>
          <a:stretch/>
        </p:blipFill>
        <p:spPr>
          <a:xfrm>
            <a:off x="0" y="0"/>
            <a:ext cx="8229600" cy="1973179"/>
          </a:xfrm>
          <a:prstGeom prst="rect">
            <a:avLst/>
          </a:prstGeom>
        </p:spPr>
      </p:pic>
      <p:pic>
        <p:nvPicPr>
          <p:cNvPr id="7" name="Afbeelding 6"/>
          <p:cNvPicPr>
            <a:picLocks noChangeAspect="1"/>
          </p:cNvPicPr>
          <p:nvPr/>
        </p:nvPicPr>
        <p:blipFill rotWithShape="1">
          <a:blip r:embed="rId2"/>
          <a:srcRect b="67826"/>
          <a:stretch/>
        </p:blipFill>
        <p:spPr>
          <a:xfrm>
            <a:off x="0" y="0"/>
            <a:ext cx="8229600" cy="2213811"/>
          </a:xfrm>
          <a:prstGeom prst="rect">
            <a:avLst/>
          </a:prstGeom>
        </p:spPr>
      </p:pic>
      <p:pic>
        <p:nvPicPr>
          <p:cNvPr id="8" name="Afbeelding 7"/>
          <p:cNvPicPr>
            <a:picLocks noChangeAspect="1"/>
          </p:cNvPicPr>
          <p:nvPr/>
        </p:nvPicPr>
        <p:blipFill rotWithShape="1">
          <a:blip r:embed="rId2"/>
          <a:srcRect b="64154"/>
          <a:stretch/>
        </p:blipFill>
        <p:spPr>
          <a:xfrm>
            <a:off x="0" y="0"/>
            <a:ext cx="8229600" cy="2466474"/>
          </a:xfrm>
          <a:prstGeom prst="rect">
            <a:avLst/>
          </a:prstGeom>
        </p:spPr>
      </p:pic>
      <p:pic>
        <p:nvPicPr>
          <p:cNvPr id="9" name="Afbeelding 8"/>
          <p:cNvPicPr>
            <a:picLocks noChangeAspect="1"/>
          </p:cNvPicPr>
          <p:nvPr/>
        </p:nvPicPr>
        <p:blipFill rotWithShape="1">
          <a:blip r:embed="rId2"/>
          <a:srcRect b="60831"/>
          <a:stretch/>
        </p:blipFill>
        <p:spPr>
          <a:xfrm>
            <a:off x="0" y="0"/>
            <a:ext cx="8229600" cy="2695074"/>
          </a:xfrm>
          <a:prstGeom prst="rect">
            <a:avLst/>
          </a:prstGeom>
        </p:spPr>
      </p:pic>
      <p:pic>
        <p:nvPicPr>
          <p:cNvPr id="10" name="Afbeelding 9"/>
          <p:cNvPicPr>
            <a:picLocks noChangeAspect="1"/>
          </p:cNvPicPr>
          <p:nvPr/>
        </p:nvPicPr>
        <p:blipFill rotWithShape="1">
          <a:blip r:embed="rId2"/>
          <a:srcRect b="56635"/>
          <a:stretch/>
        </p:blipFill>
        <p:spPr>
          <a:xfrm>
            <a:off x="0" y="0"/>
            <a:ext cx="8229600" cy="2983832"/>
          </a:xfrm>
          <a:prstGeom prst="rect">
            <a:avLst/>
          </a:prstGeom>
        </p:spPr>
      </p:pic>
      <p:pic>
        <p:nvPicPr>
          <p:cNvPr id="11" name="Afbeelding 10"/>
          <p:cNvPicPr>
            <a:picLocks noChangeAspect="1"/>
          </p:cNvPicPr>
          <p:nvPr/>
        </p:nvPicPr>
        <p:blipFill rotWithShape="1">
          <a:blip r:embed="rId2"/>
          <a:srcRect b="53312"/>
          <a:stretch/>
        </p:blipFill>
        <p:spPr>
          <a:xfrm>
            <a:off x="0" y="0"/>
            <a:ext cx="8229600" cy="3212432"/>
          </a:xfrm>
          <a:prstGeom prst="rect">
            <a:avLst/>
          </a:prstGeom>
        </p:spPr>
      </p:pic>
      <p:pic>
        <p:nvPicPr>
          <p:cNvPr id="12" name="Afbeelding 11"/>
          <p:cNvPicPr>
            <a:picLocks noChangeAspect="1"/>
          </p:cNvPicPr>
          <p:nvPr/>
        </p:nvPicPr>
        <p:blipFill rotWithShape="1">
          <a:blip r:embed="rId2"/>
          <a:srcRect b="38100"/>
          <a:stretch/>
        </p:blipFill>
        <p:spPr>
          <a:xfrm>
            <a:off x="0" y="0"/>
            <a:ext cx="8229600" cy="4259179"/>
          </a:xfrm>
          <a:prstGeom prst="rect">
            <a:avLst/>
          </a:prstGeom>
        </p:spPr>
      </p:pic>
      <p:pic>
        <p:nvPicPr>
          <p:cNvPr id="13" name="Afbeelding 12"/>
          <p:cNvPicPr>
            <a:picLocks noChangeAspect="1"/>
          </p:cNvPicPr>
          <p:nvPr/>
        </p:nvPicPr>
        <p:blipFill rotWithShape="1">
          <a:blip r:embed="rId2"/>
          <a:srcRect b="22537"/>
          <a:stretch/>
        </p:blipFill>
        <p:spPr>
          <a:xfrm>
            <a:off x="0" y="0"/>
            <a:ext cx="8229600" cy="5329989"/>
          </a:xfrm>
          <a:prstGeom prst="rect">
            <a:avLst/>
          </a:prstGeom>
        </p:spPr>
      </p:pic>
      <p:pic>
        <p:nvPicPr>
          <p:cNvPr id="14" name="Afbeelding 13"/>
          <p:cNvPicPr>
            <a:picLocks noChangeAspect="1"/>
          </p:cNvPicPr>
          <p:nvPr/>
        </p:nvPicPr>
        <p:blipFill rotWithShape="1">
          <a:blip r:embed="rId2"/>
          <a:srcRect b="19390"/>
          <a:stretch/>
        </p:blipFill>
        <p:spPr>
          <a:xfrm>
            <a:off x="0" y="0"/>
            <a:ext cx="8229600" cy="5546558"/>
          </a:xfrm>
          <a:prstGeom prst="rect">
            <a:avLst/>
          </a:prstGeom>
        </p:spPr>
      </p:pic>
      <p:pic>
        <p:nvPicPr>
          <p:cNvPr id="15" name="Afbeelding 14"/>
          <p:cNvPicPr>
            <a:picLocks noChangeAspect="1"/>
          </p:cNvPicPr>
          <p:nvPr/>
        </p:nvPicPr>
        <p:blipFill rotWithShape="1">
          <a:blip r:embed="rId2"/>
          <a:srcRect b="15893"/>
          <a:stretch/>
        </p:blipFill>
        <p:spPr>
          <a:xfrm>
            <a:off x="0" y="0"/>
            <a:ext cx="8229600" cy="5787189"/>
          </a:xfrm>
          <a:prstGeom prst="rect">
            <a:avLst/>
          </a:prstGeom>
        </p:spPr>
      </p:pic>
      <p:pic>
        <p:nvPicPr>
          <p:cNvPr id="16" name="Afbeelding 15"/>
          <p:cNvPicPr>
            <a:picLocks noChangeAspect="1"/>
          </p:cNvPicPr>
          <p:nvPr/>
        </p:nvPicPr>
        <p:blipFill rotWithShape="1">
          <a:blip r:embed="rId2"/>
          <a:srcRect b="12570"/>
          <a:stretch/>
        </p:blipFill>
        <p:spPr>
          <a:xfrm>
            <a:off x="0" y="0"/>
            <a:ext cx="8229600" cy="6015789"/>
          </a:xfrm>
          <a:prstGeom prst="rect">
            <a:avLst/>
          </a:prstGeom>
        </p:spPr>
      </p:pic>
      <p:pic>
        <p:nvPicPr>
          <p:cNvPr id="17" name="Afbeelding 16"/>
          <p:cNvPicPr>
            <a:picLocks noChangeAspect="1"/>
          </p:cNvPicPr>
          <p:nvPr/>
        </p:nvPicPr>
        <p:blipFill rotWithShape="1">
          <a:blip r:embed="rId2"/>
          <a:srcRect b="8373"/>
          <a:stretch/>
        </p:blipFill>
        <p:spPr>
          <a:xfrm>
            <a:off x="0" y="0"/>
            <a:ext cx="8229600" cy="6304547"/>
          </a:xfrm>
          <a:prstGeom prst="rect">
            <a:avLst/>
          </a:prstGeom>
        </p:spPr>
      </p:pic>
      <p:pic>
        <p:nvPicPr>
          <p:cNvPr id="18" name="Afbeelding 17"/>
          <p:cNvPicPr>
            <a:picLocks noChangeAspect="1"/>
          </p:cNvPicPr>
          <p:nvPr/>
        </p:nvPicPr>
        <p:blipFill>
          <a:blip r:embed="rId2"/>
          <a:stretch>
            <a:fillRect/>
          </a:stretch>
        </p:blipFill>
        <p:spPr>
          <a:xfrm>
            <a:off x="0" y="0"/>
            <a:ext cx="8229600" cy="6880688"/>
          </a:xfrm>
          <a:prstGeom prst="rect">
            <a:avLst/>
          </a:prstGeom>
        </p:spPr>
      </p:pic>
    </p:spTree>
    <p:extLst>
      <p:ext uri="{BB962C8B-B14F-4D97-AF65-F5344CB8AC3E}">
        <p14:creationId xmlns:p14="http://schemas.microsoft.com/office/powerpoint/2010/main" val="1389932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de kosten van diensten van  3</a:t>
            </a:r>
            <a:r>
              <a:rPr lang="nl-NL" baseline="30000" dirty="0" smtClean="0"/>
              <a:t>de</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Je kan niet alles zelf doen als je een onderneming start, wat wordt hiermee bedoeld?</a:t>
            </a:r>
          </a:p>
          <a:p>
            <a:r>
              <a:rPr lang="nl-NL" sz="2500" dirty="0" smtClean="0"/>
              <a:t>Je moet een gedeelte uit besteden:</a:t>
            </a:r>
          </a:p>
          <a:p>
            <a:r>
              <a:rPr lang="nl-NL" sz="2500" dirty="0" smtClean="0"/>
              <a:t>Je koopt spullen in (inkoopkosten).</a:t>
            </a:r>
          </a:p>
          <a:p>
            <a:r>
              <a:rPr lang="nl-NL" sz="2500" dirty="0" smtClean="0"/>
              <a:t>Je huurt spullen (huurkosten).</a:t>
            </a:r>
          </a:p>
          <a:p>
            <a:r>
              <a:rPr lang="nl-NL" sz="2500" dirty="0" smtClean="0"/>
              <a:t>We gaan vandaag kijken naar de kosten van diensten van  3</a:t>
            </a:r>
            <a:r>
              <a:rPr lang="nl-NL" sz="2500" baseline="30000" dirty="0" smtClean="0"/>
              <a:t>de</a:t>
            </a:r>
            <a:r>
              <a:rPr lang="nl-NL" sz="2500" dirty="0" smtClean="0"/>
              <a:t>. </a:t>
            </a:r>
            <a:endParaRPr lang="nl-NL" sz="2500" dirty="0"/>
          </a:p>
        </p:txBody>
      </p:sp>
    </p:spTree>
    <p:extLst>
      <p:ext uri="{BB962C8B-B14F-4D97-AF65-F5344CB8AC3E}">
        <p14:creationId xmlns:p14="http://schemas.microsoft.com/office/powerpoint/2010/main" val="2339610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87 en 88</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a:t>
            </a:r>
            <a:r>
              <a:rPr lang="nl-NL" sz="2500" dirty="0" smtClean="0"/>
              <a:t>minuten de tijd.</a:t>
            </a:r>
          </a:p>
          <a:p>
            <a:r>
              <a:rPr lang="nl-NL" sz="2500" dirty="0" smtClean="0"/>
              <a:t>Eerder klaar?</a:t>
            </a:r>
          </a:p>
          <a:p>
            <a:r>
              <a:rPr lang="nl-NL" sz="2500" dirty="0" smtClean="0"/>
              <a:t>Maak 89</a:t>
            </a:r>
            <a:endParaRPr lang="nl-NL" sz="2500" dirty="0" smtClean="0"/>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75375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489"/>
          <a:stretch/>
        </p:blipFill>
        <p:spPr>
          <a:xfrm>
            <a:off x="-1" y="1"/>
            <a:ext cx="9901989" cy="926432"/>
          </a:xfrm>
          <a:prstGeom prst="rect">
            <a:avLst/>
          </a:prstGeom>
        </p:spPr>
      </p:pic>
      <p:pic>
        <p:nvPicPr>
          <p:cNvPr id="5" name="Afbeelding 4"/>
          <p:cNvPicPr>
            <a:picLocks noChangeAspect="1"/>
          </p:cNvPicPr>
          <p:nvPr/>
        </p:nvPicPr>
        <p:blipFill rotWithShape="1">
          <a:blip r:embed="rId2"/>
          <a:srcRect b="74382"/>
          <a:stretch/>
        </p:blipFill>
        <p:spPr>
          <a:xfrm>
            <a:off x="-1" y="0"/>
            <a:ext cx="9901989" cy="1756611"/>
          </a:xfrm>
          <a:prstGeom prst="rect">
            <a:avLst/>
          </a:prstGeom>
        </p:spPr>
      </p:pic>
      <p:pic>
        <p:nvPicPr>
          <p:cNvPr id="6" name="Afbeelding 5"/>
          <p:cNvPicPr>
            <a:picLocks noChangeAspect="1"/>
          </p:cNvPicPr>
          <p:nvPr/>
        </p:nvPicPr>
        <p:blipFill rotWithShape="1">
          <a:blip r:embed="rId2"/>
          <a:srcRect b="67714"/>
          <a:stretch/>
        </p:blipFill>
        <p:spPr>
          <a:xfrm>
            <a:off x="-1" y="0"/>
            <a:ext cx="9901989" cy="2213811"/>
          </a:xfrm>
          <a:prstGeom prst="rect">
            <a:avLst/>
          </a:prstGeom>
        </p:spPr>
      </p:pic>
      <p:pic>
        <p:nvPicPr>
          <p:cNvPr id="7" name="Afbeelding 6"/>
          <p:cNvPicPr>
            <a:picLocks noChangeAspect="1"/>
          </p:cNvPicPr>
          <p:nvPr/>
        </p:nvPicPr>
        <p:blipFill rotWithShape="1">
          <a:blip r:embed="rId2"/>
          <a:srcRect b="63327"/>
          <a:stretch/>
        </p:blipFill>
        <p:spPr>
          <a:xfrm>
            <a:off x="-1" y="1"/>
            <a:ext cx="9901989" cy="2514600"/>
          </a:xfrm>
          <a:prstGeom prst="rect">
            <a:avLst/>
          </a:prstGeom>
        </p:spPr>
      </p:pic>
      <p:pic>
        <p:nvPicPr>
          <p:cNvPr id="8" name="Afbeelding 7"/>
          <p:cNvPicPr>
            <a:picLocks noChangeAspect="1"/>
          </p:cNvPicPr>
          <p:nvPr/>
        </p:nvPicPr>
        <p:blipFill rotWithShape="1">
          <a:blip r:embed="rId2"/>
          <a:srcRect b="56483"/>
          <a:stretch/>
        </p:blipFill>
        <p:spPr>
          <a:xfrm>
            <a:off x="-1" y="1"/>
            <a:ext cx="9901989" cy="2983832"/>
          </a:xfrm>
          <a:prstGeom prst="rect">
            <a:avLst/>
          </a:prstGeom>
        </p:spPr>
      </p:pic>
      <p:pic>
        <p:nvPicPr>
          <p:cNvPr id="9" name="Afbeelding 8"/>
          <p:cNvPicPr>
            <a:picLocks noChangeAspect="1"/>
          </p:cNvPicPr>
          <p:nvPr/>
        </p:nvPicPr>
        <p:blipFill rotWithShape="1">
          <a:blip r:embed="rId2"/>
          <a:srcRect b="49816"/>
          <a:stretch/>
        </p:blipFill>
        <p:spPr>
          <a:xfrm>
            <a:off x="-1" y="1"/>
            <a:ext cx="9901989" cy="3441032"/>
          </a:xfrm>
          <a:prstGeom prst="rect">
            <a:avLst/>
          </a:prstGeom>
        </p:spPr>
      </p:pic>
      <p:pic>
        <p:nvPicPr>
          <p:cNvPr id="10" name="Afbeelding 9"/>
          <p:cNvPicPr>
            <a:picLocks noChangeAspect="1"/>
          </p:cNvPicPr>
          <p:nvPr/>
        </p:nvPicPr>
        <p:blipFill rotWithShape="1">
          <a:blip r:embed="rId2"/>
          <a:srcRect b="33673"/>
          <a:stretch/>
        </p:blipFill>
        <p:spPr>
          <a:xfrm>
            <a:off x="-1" y="0"/>
            <a:ext cx="9901989" cy="4547937"/>
          </a:xfrm>
          <a:prstGeom prst="rect">
            <a:avLst/>
          </a:prstGeom>
        </p:spPr>
      </p:pic>
      <p:pic>
        <p:nvPicPr>
          <p:cNvPr id="11" name="Afbeelding 10"/>
          <p:cNvPicPr>
            <a:picLocks noChangeAspect="1"/>
          </p:cNvPicPr>
          <p:nvPr/>
        </p:nvPicPr>
        <p:blipFill rotWithShape="1">
          <a:blip r:embed="rId2"/>
          <a:srcRect b="26830"/>
          <a:stretch/>
        </p:blipFill>
        <p:spPr>
          <a:xfrm>
            <a:off x="-1" y="1"/>
            <a:ext cx="9901989" cy="5017168"/>
          </a:xfrm>
          <a:prstGeom prst="rect">
            <a:avLst/>
          </a:prstGeom>
        </p:spPr>
      </p:pic>
      <p:pic>
        <p:nvPicPr>
          <p:cNvPr id="12" name="Afbeelding 11"/>
          <p:cNvPicPr>
            <a:picLocks noChangeAspect="1"/>
          </p:cNvPicPr>
          <p:nvPr/>
        </p:nvPicPr>
        <p:blipFill rotWithShape="1">
          <a:blip r:embed="rId2"/>
          <a:srcRect b="21741"/>
          <a:stretch/>
        </p:blipFill>
        <p:spPr>
          <a:xfrm>
            <a:off x="-1" y="1"/>
            <a:ext cx="9901989" cy="5366084"/>
          </a:xfrm>
          <a:prstGeom prst="rect">
            <a:avLst/>
          </a:prstGeom>
        </p:spPr>
      </p:pic>
      <p:pic>
        <p:nvPicPr>
          <p:cNvPr id="13" name="Afbeelding 12"/>
          <p:cNvPicPr>
            <a:picLocks noChangeAspect="1"/>
          </p:cNvPicPr>
          <p:nvPr/>
        </p:nvPicPr>
        <p:blipFill rotWithShape="1">
          <a:blip r:embed="rId2"/>
          <a:srcRect b="15951"/>
          <a:stretch/>
        </p:blipFill>
        <p:spPr>
          <a:xfrm>
            <a:off x="-1" y="1"/>
            <a:ext cx="9901989" cy="5763126"/>
          </a:xfrm>
          <a:prstGeom prst="rect">
            <a:avLst/>
          </a:prstGeom>
        </p:spPr>
      </p:pic>
      <p:pic>
        <p:nvPicPr>
          <p:cNvPr id="14" name="Afbeelding 13"/>
          <p:cNvPicPr>
            <a:picLocks noChangeAspect="1"/>
          </p:cNvPicPr>
          <p:nvPr/>
        </p:nvPicPr>
        <p:blipFill rotWithShape="1">
          <a:blip r:embed="rId2"/>
          <a:srcRect b="8932"/>
          <a:stretch/>
        </p:blipFill>
        <p:spPr>
          <a:xfrm>
            <a:off x="-1" y="0"/>
            <a:ext cx="9901989" cy="6244389"/>
          </a:xfrm>
          <a:prstGeom prst="rect">
            <a:avLst/>
          </a:prstGeom>
        </p:spPr>
      </p:pic>
      <p:pic>
        <p:nvPicPr>
          <p:cNvPr id="15" name="Afbeelding 14"/>
          <p:cNvPicPr>
            <a:picLocks noChangeAspect="1"/>
          </p:cNvPicPr>
          <p:nvPr/>
        </p:nvPicPr>
        <p:blipFill>
          <a:blip r:embed="rId2"/>
          <a:stretch>
            <a:fillRect/>
          </a:stretch>
        </p:blipFill>
        <p:spPr>
          <a:xfrm>
            <a:off x="-1" y="0"/>
            <a:ext cx="9901989" cy="6856817"/>
          </a:xfrm>
          <a:prstGeom prst="rect">
            <a:avLst/>
          </a:prstGeom>
        </p:spPr>
      </p:pic>
    </p:spTree>
    <p:extLst>
      <p:ext uri="{BB962C8B-B14F-4D97-AF65-F5344CB8AC3E}">
        <p14:creationId xmlns:p14="http://schemas.microsoft.com/office/powerpoint/2010/main" val="298645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a:t>
            </a:r>
            <a:r>
              <a:rPr lang="nl-NL" dirty="0" smtClean="0"/>
              <a:t>89 en 90</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15 </a:t>
            </a:r>
            <a:r>
              <a:rPr lang="nl-NL" sz="2500" dirty="0" smtClean="0"/>
              <a:t>minuten de tijd.</a:t>
            </a:r>
          </a:p>
          <a:p>
            <a:r>
              <a:rPr lang="nl-NL" sz="2500" dirty="0" smtClean="0"/>
              <a:t>Eerder klaar?</a:t>
            </a:r>
          </a:p>
          <a:p>
            <a:r>
              <a:rPr lang="nl-NL" sz="2500" dirty="0" smtClean="0"/>
              <a:t>Maak 91 (dit is huiswerk)</a:t>
            </a:r>
            <a:endParaRPr lang="nl-NL" sz="2500" dirty="0" smtClean="0"/>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666704" y="196917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666704"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5666703" y="19691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5666701" y="19691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5666701" y="200794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4522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3072"/>
          <a:stretch/>
        </p:blipFill>
        <p:spPr>
          <a:xfrm>
            <a:off x="-1" y="0"/>
            <a:ext cx="4716379" cy="649705"/>
          </a:xfrm>
          <a:prstGeom prst="rect">
            <a:avLst/>
          </a:prstGeom>
        </p:spPr>
      </p:pic>
      <p:pic>
        <p:nvPicPr>
          <p:cNvPr id="5" name="Afbeelding 4"/>
          <p:cNvPicPr>
            <a:picLocks noChangeAspect="1"/>
          </p:cNvPicPr>
          <p:nvPr/>
        </p:nvPicPr>
        <p:blipFill rotWithShape="1">
          <a:blip r:embed="rId2"/>
          <a:srcRect b="27871"/>
          <a:stretch/>
        </p:blipFill>
        <p:spPr>
          <a:xfrm>
            <a:off x="-1" y="0"/>
            <a:ext cx="4716379" cy="998621"/>
          </a:xfrm>
          <a:prstGeom prst="rect">
            <a:avLst/>
          </a:prstGeom>
        </p:spPr>
      </p:pic>
      <p:pic>
        <p:nvPicPr>
          <p:cNvPr id="6" name="Afbeelding 5"/>
          <p:cNvPicPr>
            <a:picLocks noChangeAspect="1"/>
          </p:cNvPicPr>
          <p:nvPr/>
        </p:nvPicPr>
        <p:blipFill>
          <a:blip r:embed="rId2"/>
          <a:stretch>
            <a:fillRect/>
          </a:stretch>
        </p:blipFill>
        <p:spPr>
          <a:xfrm>
            <a:off x="-1" y="0"/>
            <a:ext cx="4716379" cy="1384485"/>
          </a:xfrm>
          <a:prstGeom prst="rect">
            <a:avLst/>
          </a:prstGeom>
        </p:spPr>
      </p:pic>
      <p:pic>
        <p:nvPicPr>
          <p:cNvPr id="7" name="Afbeelding 6"/>
          <p:cNvPicPr>
            <a:picLocks noChangeAspect="1"/>
          </p:cNvPicPr>
          <p:nvPr/>
        </p:nvPicPr>
        <p:blipFill rotWithShape="1">
          <a:blip r:embed="rId3"/>
          <a:srcRect b="87476"/>
          <a:stretch/>
        </p:blipFill>
        <p:spPr>
          <a:xfrm>
            <a:off x="0" y="1228810"/>
            <a:ext cx="9131968" cy="708274"/>
          </a:xfrm>
          <a:prstGeom prst="rect">
            <a:avLst/>
          </a:prstGeom>
        </p:spPr>
      </p:pic>
      <p:pic>
        <p:nvPicPr>
          <p:cNvPr id="8" name="Afbeelding 7"/>
          <p:cNvPicPr>
            <a:picLocks noChangeAspect="1"/>
          </p:cNvPicPr>
          <p:nvPr/>
        </p:nvPicPr>
        <p:blipFill rotWithShape="1">
          <a:blip r:embed="rId3"/>
          <a:srcRect b="81732"/>
          <a:stretch/>
        </p:blipFill>
        <p:spPr>
          <a:xfrm>
            <a:off x="0" y="1228810"/>
            <a:ext cx="9131968" cy="1033127"/>
          </a:xfrm>
          <a:prstGeom prst="rect">
            <a:avLst/>
          </a:prstGeom>
        </p:spPr>
      </p:pic>
      <p:pic>
        <p:nvPicPr>
          <p:cNvPr id="9" name="Afbeelding 8"/>
          <p:cNvPicPr>
            <a:picLocks noChangeAspect="1"/>
          </p:cNvPicPr>
          <p:nvPr/>
        </p:nvPicPr>
        <p:blipFill rotWithShape="1">
          <a:blip r:embed="rId3"/>
          <a:srcRect b="76413"/>
          <a:stretch/>
        </p:blipFill>
        <p:spPr>
          <a:xfrm>
            <a:off x="0" y="1228810"/>
            <a:ext cx="9131968" cy="1333916"/>
          </a:xfrm>
          <a:prstGeom prst="rect">
            <a:avLst/>
          </a:prstGeom>
        </p:spPr>
      </p:pic>
      <p:pic>
        <p:nvPicPr>
          <p:cNvPr id="10" name="Afbeelding 9"/>
          <p:cNvPicPr>
            <a:picLocks noChangeAspect="1"/>
          </p:cNvPicPr>
          <p:nvPr/>
        </p:nvPicPr>
        <p:blipFill rotWithShape="1">
          <a:blip r:embed="rId3"/>
          <a:srcRect b="48756"/>
          <a:stretch/>
        </p:blipFill>
        <p:spPr>
          <a:xfrm>
            <a:off x="0" y="1228810"/>
            <a:ext cx="9131968" cy="2898022"/>
          </a:xfrm>
          <a:prstGeom prst="rect">
            <a:avLst/>
          </a:prstGeom>
        </p:spPr>
      </p:pic>
      <p:pic>
        <p:nvPicPr>
          <p:cNvPr id="11" name="Afbeelding 10"/>
          <p:cNvPicPr>
            <a:picLocks noChangeAspect="1"/>
          </p:cNvPicPr>
          <p:nvPr/>
        </p:nvPicPr>
        <p:blipFill rotWithShape="1">
          <a:blip r:embed="rId3"/>
          <a:srcRect b="44288"/>
          <a:stretch/>
        </p:blipFill>
        <p:spPr>
          <a:xfrm>
            <a:off x="0" y="1228810"/>
            <a:ext cx="9131968" cy="3150685"/>
          </a:xfrm>
          <a:prstGeom prst="rect">
            <a:avLst/>
          </a:prstGeom>
        </p:spPr>
      </p:pic>
      <p:pic>
        <p:nvPicPr>
          <p:cNvPr id="12" name="Afbeelding 11"/>
          <p:cNvPicPr>
            <a:picLocks noChangeAspect="1"/>
          </p:cNvPicPr>
          <p:nvPr/>
        </p:nvPicPr>
        <p:blipFill rotWithShape="1">
          <a:blip r:embed="rId3"/>
          <a:srcRect b="38331"/>
          <a:stretch/>
        </p:blipFill>
        <p:spPr>
          <a:xfrm>
            <a:off x="0" y="1228810"/>
            <a:ext cx="9131968" cy="3487569"/>
          </a:xfrm>
          <a:prstGeom prst="rect">
            <a:avLst/>
          </a:prstGeom>
        </p:spPr>
      </p:pic>
      <p:pic>
        <p:nvPicPr>
          <p:cNvPr id="13" name="Afbeelding 12"/>
          <p:cNvPicPr>
            <a:picLocks noChangeAspect="1"/>
          </p:cNvPicPr>
          <p:nvPr/>
        </p:nvPicPr>
        <p:blipFill rotWithShape="1">
          <a:blip r:embed="rId3"/>
          <a:srcRect b="32587"/>
          <a:stretch/>
        </p:blipFill>
        <p:spPr>
          <a:xfrm>
            <a:off x="0" y="1228810"/>
            <a:ext cx="9131968" cy="3812422"/>
          </a:xfrm>
          <a:prstGeom prst="rect">
            <a:avLst/>
          </a:prstGeom>
        </p:spPr>
      </p:pic>
      <p:pic>
        <p:nvPicPr>
          <p:cNvPr id="14" name="Afbeelding 13"/>
          <p:cNvPicPr>
            <a:picLocks noChangeAspect="1"/>
          </p:cNvPicPr>
          <p:nvPr/>
        </p:nvPicPr>
        <p:blipFill rotWithShape="1">
          <a:blip r:embed="rId3"/>
          <a:srcRect b="21099"/>
          <a:stretch/>
        </p:blipFill>
        <p:spPr>
          <a:xfrm>
            <a:off x="0" y="1228810"/>
            <a:ext cx="9131968" cy="4462127"/>
          </a:xfrm>
          <a:prstGeom prst="rect">
            <a:avLst/>
          </a:prstGeom>
        </p:spPr>
      </p:pic>
      <p:pic>
        <p:nvPicPr>
          <p:cNvPr id="15" name="Afbeelding 14"/>
          <p:cNvPicPr>
            <a:picLocks noChangeAspect="1"/>
          </p:cNvPicPr>
          <p:nvPr/>
        </p:nvPicPr>
        <p:blipFill>
          <a:blip r:embed="rId3"/>
          <a:stretch>
            <a:fillRect/>
          </a:stretch>
        </p:blipFill>
        <p:spPr>
          <a:xfrm>
            <a:off x="0" y="1228810"/>
            <a:ext cx="9131968" cy="5655330"/>
          </a:xfrm>
          <a:prstGeom prst="rect">
            <a:avLst/>
          </a:prstGeom>
        </p:spPr>
      </p:pic>
    </p:spTree>
    <p:extLst>
      <p:ext uri="{BB962C8B-B14F-4D97-AF65-F5344CB8AC3E}">
        <p14:creationId xmlns:p14="http://schemas.microsoft.com/office/powerpoint/2010/main" val="10390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kosten?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455321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uitgaven die geen kosten zijn? (TIP: dan komen ze op de balans)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2167823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zijn opbrengsten?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2901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Wat zijn ontvangsten die geen opbrengsten zijn? (TIP dan komen ze op de balans).</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307568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verandering van het eigen vermogen.</a:t>
            </a:r>
            <a:endParaRPr lang="nl-NL" dirty="0"/>
          </a:p>
        </p:txBody>
      </p:sp>
      <p:sp>
        <p:nvSpPr>
          <p:cNvPr id="3" name="Tijdelijke aanduiding voor inhoud 2"/>
          <p:cNvSpPr>
            <a:spLocks noGrp="1"/>
          </p:cNvSpPr>
          <p:nvPr>
            <p:ph idx="1"/>
          </p:nvPr>
        </p:nvSpPr>
        <p:spPr>
          <a:xfrm>
            <a:off x="589547" y="1371601"/>
            <a:ext cx="8684455" cy="4669762"/>
          </a:xfrm>
        </p:spPr>
        <p:txBody>
          <a:bodyPr>
            <a:normAutofit fontScale="92500"/>
          </a:bodyPr>
          <a:lstStyle/>
          <a:p>
            <a:r>
              <a:rPr lang="nl-NL" sz="2500" dirty="0" smtClean="0"/>
              <a:t>kijk bladzijde 63</a:t>
            </a:r>
          </a:p>
          <a:p>
            <a:r>
              <a:rPr lang="nl-NL" sz="2500" dirty="0" smtClean="0"/>
              <a:t>Bedrijf heeft 10.000 eigen vermogen</a:t>
            </a:r>
          </a:p>
          <a:p>
            <a:r>
              <a:rPr lang="nl-NL" sz="2500" dirty="0" smtClean="0"/>
              <a:t>Vervolgens heeft hij een nettowinst in 2013 van 20.000 euro</a:t>
            </a:r>
          </a:p>
          <a:p>
            <a:r>
              <a:rPr lang="nl-NL" sz="2500" dirty="0" smtClean="0"/>
              <a:t>Aan het einde heeft hij een eigen vermogen van 10.000 + 20.000 = 30.000 euro</a:t>
            </a:r>
          </a:p>
          <a:p>
            <a:r>
              <a:rPr lang="nl-NL" sz="2500" dirty="0" smtClean="0"/>
              <a:t>Cq: netto winst verhoogt het eigen vermogen.</a:t>
            </a:r>
          </a:p>
          <a:p>
            <a:r>
              <a:rPr lang="nl-NL" sz="2500" dirty="0" smtClean="0"/>
              <a:t>Netto verlies verlaagt het eigen vermogen.</a:t>
            </a:r>
          </a:p>
          <a:p>
            <a:r>
              <a:rPr lang="nl-NL" sz="2500" b="1" dirty="0" smtClean="0"/>
              <a:t>Alleen winst en verlies veranderen het eigen vermogen!!!</a:t>
            </a:r>
          </a:p>
          <a:p>
            <a:r>
              <a:rPr lang="nl-NL" sz="2500" dirty="0" smtClean="0"/>
              <a:t>wat is winst? (meer opbrengst dan kosten)</a:t>
            </a:r>
          </a:p>
          <a:p>
            <a:r>
              <a:rPr lang="nl-NL" sz="2500" dirty="0" smtClean="0"/>
              <a:t>Wat is verlies (meer kosten dan opbrengst)</a:t>
            </a:r>
          </a:p>
          <a:p>
            <a:endParaRPr lang="nl-NL" sz="2500" dirty="0" smtClean="0"/>
          </a:p>
          <a:p>
            <a:endParaRPr lang="nl-NL" sz="2500" b="1" dirty="0"/>
          </a:p>
        </p:txBody>
      </p:sp>
    </p:spTree>
    <p:extLst>
      <p:ext uri="{BB962C8B-B14F-4D97-AF65-F5344CB8AC3E}">
        <p14:creationId xmlns:p14="http://schemas.microsoft.com/office/powerpoint/2010/main" val="8908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Aanschaf van goederen die op je balans komen te staan, veranderd het eigen vermogen niet.</a:t>
            </a:r>
          </a:p>
          <a:p>
            <a:r>
              <a:rPr lang="nl-NL" sz="2500" dirty="0" smtClean="0"/>
              <a:t>Tenslotte kas neemt af, bezit neemt toe (zie kopen ijs of ijscokar)</a:t>
            </a:r>
          </a:p>
          <a:p>
            <a:r>
              <a:rPr lang="nl-NL" sz="2500" dirty="0" smtClean="0"/>
              <a:t>Gebruik maken van diensten veranderd het eigen vermogen wel.</a:t>
            </a:r>
          </a:p>
          <a:p>
            <a:r>
              <a:rPr lang="nl-NL" sz="2500" dirty="0" smtClean="0"/>
              <a:t>Tenslotte het betalen van huur en loon zijn kosten dus het eigen vermogen neemt af.</a:t>
            </a:r>
          </a:p>
          <a:p>
            <a:r>
              <a:rPr lang="nl-NL" sz="2500" dirty="0" smtClean="0"/>
              <a:t>Een winst veranderd het eigen vermogen, tenslotte meer opbrengst dan kosten vergroot je vermogen.</a:t>
            </a:r>
            <a:endParaRPr lang="nl-NL" sz="2500" dirty="0"/>
          </a:p>
        </p:txBody>
      </p:sp>
    </p:spTree>
    <p:extLst>
      <p:ext uri="{BB962C8B-B14F-4D97-AF65-F5344CB8AC3E}">
        <p14:creationId xmlns:p14="http://schemas.microsoft.com/office/powerpoint/2010/main" val="424184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betalingen en permanentie.</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een ondernemer iets aanschaft/koopt. Gaat hij een betalingsverplichting aan.</a:t>
            </a:r>
          </a:p>
          <a:p>
            <a:r>
              <a:rPr lang="nl-NL" sz="2500" dirty="0" smtClean="0"/>
              <a:t>Wanneer hij niet dit betaald ontstaat er een schuld.</a:t>
            </a:r>
          </a:p>
          <a:p>
            <a:r>
              <a:rPr lang="nl-NL" sz="2500" dirty="0" smtClean="0"/>
              <a:t>Wanneer hij betaald lost hij deze schuld/betalingsverplichting in.</a:t>
            </a:r>
          </a:p>
          <a:p>
            <a:r>
              <a:rPr lang="nl-NL" sz="2500" dirty="0" smtClean="0"/>
              <a:t>Een betaling is altijd tijdstip gebonden, een tijdstipgrootheid.</a:t>
            </a:r>
          </a:p>
          <a:p>
            <a:endParaRPr lang="nl-NL" sz="2500" dirty="0"/>
          </a:p>
        </p:txBody>
      </p:sp>
    </p:spTree>
    <p:extLst>
      <p:ext uri="{BB962C8B-B14F-4D97-AF65-F5344CB8AC3E}">
        <p14:creationId xmlns:p14="http://schemas.microsoft.com/office/powerpoint/2010/main" val="343598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549</TotalTime>
  <Words>995</Words>
  <Application>Microsoft Office PowerPoint</Application>
  <PresentationFormat>Breedbeeld</PresentationFormat>
  <Paragraphs>159</Paragraphs>
  <Slides>26</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26</vt:i4>
      </vt:variant>
    </vt:vector>
  </HeadingPairs>
  <TitlesOfParts>
    <vt:vector size="32" baseType="lpstr">
      <vt:lpstr>Arial</vt:lpstr>
      <vt:lpstr>Calibri</vt:lpstr>
      <vt:lpstr>Trebuchet MS</vt:lpstr>
      <vt:lpstr>Wingdings</vt:lpstr>
      <vt:lpstr>Wingdings 3</vt:lpstr>
      <vt:lpstr>Facet</vt:lpstr>
      <vt:lpstr>Beste ath 4. </vt:lpstr>
      <vt:lpstr>Programma aankomende  2 lessen</vt:lpstr>
      <vt:lpstr>Wat zijn kosten?</vt:lpstr>
      <vt:lpstr>Wat zijn uitgaven die geen kosten zijn? (TIP: dan komen ze op de balans)</vt:lpstr>
      <vt:lpstr>Wat zijn opbrengsten?</vt:lpstr>
      <vt:lpstr>Wat zijn ontvangsten die geen opbrengsten zijn? (TIP dan komen ze op de balans).</vt:lpstr>
      <vt:lpstr>De verandering van het eigen vermogen.</vt:lpstr>
      <vt:lpstr>Wat hebben we gezien:</vt:lpstr>
      <vt:lpstr>Kosten, betalingen en permanentie.</vt:lpstr>
      <vt:lpstr>Kosten </vt:lpstr>
      <vt:lpstr>Wat is zichtbaar geworden</vt:lpstr>
      <vt:lpstr>Wat gebeurd er dus als we vooraf betalen of achteraf betalen.</vt:lpstr>
      <vt:lpstr>Zoals zichtbaar geworden:</vt:lpstr>
      <vt:lpstr>Aflossing </vt:lpstr>
      <vt:lpstr>Rente </vt:lpstr>
      <vt:lpstr>Zelfstandig maken opdracht 80</vt:lpstr>
      <vt:lpstr>PowerPoint-presentatie</vt:lpstr>
      <vt:lpstr>Zelfstandig maken opdracht 81</vt:lpstr>
      <vt:lpstr>PowerPoint-presentatie</vt:lpstr>
      <vt:lpstr>Zelfstandig maken opdracht 82</vt:lpstr>
      <vt:lpstr>PowerPoint-presentatie</vt:lpstr>
      <vt:lpstr>Les 2: de kosten van diensten van  3de.</vt:lpstr>
      <vt:lpstr>Zelfstandig maken opdracht 87 en 88</vt:lpstr>
      <vt:lpstr>PowerPoint-presentatie</vt:lpstr>
      <vt:lpstr>Zelfstandig maken opdracht 89 en 90</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78</cp:revision>
  <dcterms:created xsi:type="dcterms:W3CDTF">2017-01-22T09:51:43Z</dcterms:created>
  <dcterms:modified xsi:type="dcterms:W3CDTF">2017-11-27T09:18:30Z</dcterms:modified>
</cp:coreProperties>
</file>