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9" r:id="rId7"/>
    <p:sldId id="264" r:id="rId8"/>
    <p:sldId id="290" r:id="rId9"/>
    <p:sldId id="298" r:id="rId10"/>
    <p:sldId id="295" r:id="rId11"/>
    <p:sldId id="297" r:id="rId12"/>
    <p:sldId id="299" r:id="rId13"/>
    <p:sldId id="300" r:id="rId14"/>
    <p:sldId id="296" r:id="rId15"/>
    <p:sldId id="292" r:id="rId16"/>
    <p:sldId id="301" r:id="rId17"/>
    <p:sldId id="302" r:id="rId18"/>
    <p:sldId id="303" r:id="rId19"/>
    <p:sldId id="30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Probleem: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altLang="nl-NL" sz="2800"/>
              <a:t>Marjet stort van 2009 tot en met 2012 elk jaar op 31 december € 1.000 op een spaarrekening. De bank vergoedt 6% s.i. per jaar.</a:t>
            </a:r>
            <a:endParaRPr lang="en-US" altLang="nl-NL" sz="2800"/>
          </a:p>
          <a:p>
            <a:r>
              <a:rPr lang="nl-NL" altLang="nl-NL" sz="2800"/>
              <a:t>1. Bereken het totale tegoed van de spaarrekening op 31 december 2013.</a:t>
            </a:r>
            <a:endParaRPr lang="en-US" altLang="nl-NL" sz="2800"/>
          </a:p>
          <a:p>
            <a:r>
              <a:rPr lang="nl-NL" altLang="nl-NL" sz="2800"/>
              <a:t> </a:t>
            </a:r>
            <a:endParaRPr lang="en-US" altLang="nl-NL" sz="2800"/>
          </a:p>
          <a:p>
            <a:r>
              <a:rPr lang="nl-NL" altLang="nl-NL" sz="2800"/>
              <a:t>2. Bereken het totale tegoed van de spaarrekening op 1 januari 2013.</a:t>
            </a:r>
            <a:endParaRPr lang="en-US" altLang="nl-NL" sz="2800"/>
          </a:p>
        </p:txBody>
      </p:sp>
    </p:spTree>
    <p:extLst>
      <p:ext uri="{BB962C8B-B14F-4D97-AF65-F5344CB8AC3E}">
        <p14:creationId xmlns:p14="http://schemas.microsoft.com/office/powerpoint/2010/main" val="309014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1.11 Rente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Rente = een reeks betalingen die plaatsvinden met gelijke tussenruimten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b="1" dirty="0"/>
              <a:t>Formule zie boek </a:t>
            </a:r>
            <a:r>
              <a:rPr lang="nl-NL" altLang="nl-NL" sz="2400" b="1" dirty="0" err="1"/>
              <a:t>blz</a:t>
            </a:r>
            <a:r>
              <a:rPr lang="nl-NL" altLang="nl-NL" sz="2400" b="1" dirty="0"/>
              <a:t> 20: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 err="1"/>
              <a:t>K</a:t>
            </a:r>
            <a:r>
              <a:rPr lang="nl-NL" altLang="nl-NL" sz="2400" baseline="-25000" dirty="0" err="1"/>
              <a:t>n</a:t>
            </a:r>
            <a:r>
              <a:rPr lang="nl-NL" altLang="nl-NL" sz="2400" dirty="0"/>
              <a:t> = K</a:t>
            </a:r>
            <a:r>
              <a:rPr lang="nl-NL" altLang="nl-NL" sz="2400" baseline="-25000" dirty="0"/>
              <a:t>0</a:t>
            </a:r>
            <a:r>
              <a:rPr lang="nl-NL" altLang="nl-NL" sz="2400" dirty="0"/>
              <a:t> * a * </a:t>
            </a:r>
            <a:r>
              <a:rPr lang="nl-NL" altLang="nl-NL" sz="2400" u="sng" dirty="0" err="1"/>
              <a:t>r</a:t>
            </a:r>
            <a:r>
              <a:rPr lang="nl-NL" altLang="nl-NL" sz="2400" u="sng" baseline="30000" dirty="0" err="1"/>
              <a:t>n</a:t>
            </a:r>
            <a:r>
              <a:rPr lang="nl-NL" altLang="nl-NL" sz="2400" u="sng" dirty="0"/>
              <a:t> – 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                   </a:t>
            </a:r>
            <a:r>
              <a:rPr lang="nl-NL" altLang="nl-NL" sz="2400" dirty="0" smtClean="0"/>
              <a:t> </a:t>
            </a:r>
            <a:r>
              <a:rPr lang="nl-NL" altLang="nl-NL" sz="2400" dirty="0"/>
              <a:t>r-1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a = het eerste getal waarmee je de dichtstbijzijnde K</a:t>
            </a:r>
            <a:r>
              <a:rPr lang="nl-NL" altLang="nl-NL" sz="2400" baseline="-25000" dirty="0"/>
              <a:t>0</a:t>
            </a:r>
            <a:r>
              <a:rPr lang="nl-NL" altLang="nl-NL" sz="2400" dirty="0"/>
              <a:t> zou vermenigvuldigen.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R = reden meetkundige reeks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N= aantal termen meetkundige reeks</a:t>
            </a:r>
          </a:p>
        </p:txBody>
      </p:sp>
    </p:spTree>
    <p:extLst>
      <p:ext uri="{BB962C8B-B14F-4D97-AF65-F5344CB8AC3E}">
        <p14:creationId xmlns:p14="http://schemas.microsoft.com/office/powerpoint/2010/main" val="36562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29, lees de theorie die erboven staat.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30400"/>
            <a:ext cx="3260558" cy="105747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64151"/>
          <a:stretch/>
        </p:blipFill>
        <p:spPr>
          <a:xfrm>
            <a:off x="118561" y="2987877"/>
            <a:ext cx="3141997" cy="42909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36006"/>
          <a:stretch/>
        </p:blipFill>
        <p:spPr>
          <a:xfrm>
            <a:off x="118561" y="2987878"/>
            <a:ext cx="3141997" cy="76597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61" y="2987877"/>
            <a:ext cx="3141997" cy="1196951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4475747" y="2601360"/>
            <a:ext cx="6172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dirty="0" smtClean="0"/>
              <a:t>De R = de vermenigvuldigingsfactor.</a:t>
            </a:r>
          </a:p>
          <a:p>
            <a:r>
              <a:rPr lang="nl-NL" sz="2500" dirty="0" smtClean="0"/>
              <a:t>De A = eerste getal in de rij.</a:t>
            </a:r>
          </a:p>
          <a:p>
            <a:r>
              <a:rPr lang="nl-NL" sz="2500" dirty="0" smtClean="0"/>
              <a:t>N = aantal periode.</a:t>
            </a:r>
          </a:p>
          <a:p>
            <a:r>
              <a:rPr lang="nl-NL" sz="2500" dirty="0" smtClean="0"/>
              <a:t>= formule van reeksen. Vermenigvuldig je de reeks met het startbedrag krijg je de </a:t>
            </a:r>
            <a:r>
              <a:rPr lang="nl-NL" sz="2500" dirty="0" err="1" smtClean="0"/>
              <a:t>kn</a:t>
            </a:r>
            <a:r>
              <a:rPr lang="nl-NL" sz="2500" dirty="0" smtClean="0"/>
              <a:t>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2529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Probleem: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altLang="nl-NL" sz="2800"/>
              <a:t>Marjet stort van 2009 tot en met 2012 elk jaar op 31 december € 1.000 op een spaarrekening. De bank vergoedt 6% s.i. per jaar.</a:t>
            </a:r>
            <a:endParaRPr lang="en-US" altLang="nl-NL" sz="2800"/>
          </a:p>
          <a:p>
            <a:r>
              <a:rPr lang="nl-NL" altLang="nl-NL" sz="2800"/>
              <a:t>1. Bereken het totale tegoed van de spaarrekening op 31 december 2013.</a:t>
            </a:r>
            <a:endParaRPr lang="en-US" altLang="nl-NL" sz="2800"/>
          </a:p>
          <a:p>
            <a:r>
              <a:rPr lang="nl-NL" altLang="nl-NL" sz="2800"/>
              <a:t> </a:t>
            </a:r>
            <a:endParaRPr lang="en-US" altLang="nl-NL" sz="2800"/>
          </a:p>
          <a:p>
            <a:r>
              <a:rPr lang="nl-NL" altLang="nl-NL" sz="2800"/>
              <a:t>2. Bereken het totale tegoed van de spaarrekening op 1 januari 2013.</a:t>
            </a:r>
            <a:endParaRPr lang="en-US" altLang="nl-NL" sz="2800"/>
          </a:p>
        </p:txBody>
      </p:sp>
    </p:spTree>
    <p:extLst>
      <p:ext uri="{BB962C8B-B14F-4D97-AF65-F5344CB8AC3E}">
        <p14:creationId xmlns:p14="http://schemas.microsoft.com/office/powerpoint/2010/main" val="97074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antwoorden</a:t>
            </a:r>
            <a:endParaRPr lang="en-US" altLang="nl-NL" dirty="0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altLang="nl-NL" sz="2500" dirty="0" smtClean="0"/>
              <a:t>Antwoord 1:  Eindwaarde = € 1.000 (Ko)  x 1,06 (a) x ((1,06⁴ – 1) / 0,06) = € 4.637,09</a:t>
            </a:r>
          </a:p>
          <a:p>
            <a:pPr>
              <a:buNone/>
            </a:pPr>
            <a:r>
              <a:rPr lang="nl-NL" altLang="nl-NL" sz="2800" dirty="0" err="1"/>
              <a:t>K</a:t>
            </a:r>
            <a:r>
              <a:rPr lang="nl-NL" altLang="nl-NL" sz="2800" baseline="-25000" dirty="0" err="1"/>
              <a:t>n</a:t>
            </a:r>
            <a:r>
              <a:rPr lang="nl-NL" altLang="nl-NL" sz="2800" dirty="0"/>
              <a:t> = K</a:t>
            </a:r>
            <a:r>
              <a:rPr lang="nl-NL" altLang="nl-NL" sz="2800" baseline="-25000" dirty="0"/>
              <a:t>0</a:t>
            </a:r>
            <a:r>
              <a:rPr lang="nl-NL" altLang="nl-NL" sz="2800" dirty="0"/>
              <a:t> * a * </a:t>
            </a:r>
            <a:r>
              <a:rPr lang="nl-NL" altLang="nl-NL" sz="2800" u="sng" dirty="0" err="1"/>
              <a:t>r</a:t>
            </a:r>
            <a:r>
              <a:rPr lang="nl-NL" altLang="nl-NL" sz="2800" u="sng" baseline="30000" dirty="0" err="1"/>
              <a:t>n</a:t>
            </a:r>
            <a:r>
              <a:rPr lang="nl-NL" altLang="nl-NL" sz="2800" u="sng" dirty="0"/>
              <a:t> – 1</a:t>
            </a:r>
          </a:p>
          <a:p>
            <a:pPr>
              <a:buNone/>
            </a:pPr>
            <a:r>
              <a:rPr lang="nl-NL" altLang="nl-NL" sz="2800" dirty="0"/>
              <a:t>                    r-1 </a:t>
            </a:r>
          </a:p>
          <a:p>
            <a:r>
              <a:rPr lang="nl-NL" altLang="nl-NL" sz="2500" dirty="0" smtClean="0"/>
              <a:t>Antwoord 2: Eindwaarde = € 1.000 x 1,06 x ((1,06 </a:t>
            </a:r>
            <a:r>
              <a:rPr lang="en-US" altLang="nl-NL" sz="2500" dirty="0" smtClean="0"/>
              <a:t>ᵌ</a:t>
            </a:r>
            <a:r>
              <a:rPr lang="nl-NL" altLang="nl-NL" sz="2500" dirty="0" smtClean="0"/>
              <a:t> – 1) / 0,06) = € 3.374,62</a:t>
            </a:r>
            <a:endParaRPr lang="en-US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67908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Formule eindwaarde rente</a:t>
            </a:r>
            <a:endParaRPr lang="en-US" altLang="nl-NL" smtClean="0"/>
          </a:p>
        </p:txBody>
      </p:sp>
      <p:pic>
        <p:nvPicPr>
          <p:cNvPr id="33795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334" y="2236038"/>
            <a:ext cx="3978275" cy="792162"/>
          </a:xfrm>
        </p:spPr>
      </p:pic>
      <p:sp>
        <p:nvSpPr>
          <p:cNvPr id="33796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altLang="nl-NL" sz="2500" dirty="0" smtClean="0"/>
              <a:t>Formule CE en op toets:</a:t>
            </a:r>
          </a:p>
          <a:p>
            <a:r>
              <a:rPr lang="nl-NL" altLang="nl-NL" sz="2500" dirty="0" smtClean="0"/>
              <a:t>EW of En =</a:t>
            </a:r>
          </a:p>
          <a:p>
            <a:r>
              <a:rPr lang="nl-NL" altLang="nl-NL" sz="2500" dirty="0" smtClean="0"/>
              <a:t>Eindwaarde</a:t>
            </a:r>
          </a:p>
          <a:p>
            <a:r>
              <a:rPr lang="nl-NL" altLang="nl-NL" sz="2500" dirty="0" smtClean="0"/>
              <a:t>T = termijnbedrag  of rente</a:t>
            </a:r>
          </a:p>
          <a:p>
            <a:r>
              <a:rPr lang="nl-NL" altLang="nl-NL" sz="2500" dirty="0" smtClean="0"/>
              <a:t>I = interestpercentage</a:t>
            </a:r>
          </a:p>
          <a:p>
            <a:r>
              <a:rPr lang="nl-NL" altLang="nl-NL" sz="2500" dirty="0" smtClean="0"/>
              <a:t>N = aantal perioden</a:t>
            </a:r>
            <a:endParaRPr lang="en-US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4560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opgave 30 en 31.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leest, vergeet dit niet!.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570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366"/>
          <a:stretch/>
        </p:blipFill>
        <p:spPr>
          <a:xfrm>
            <a:off x="0" y="0"/>
            <a:ext cx="5390147" cy="19370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960"/>
          <a:stretch/>
        </p:blipFill>
        <p:spPr>
          <a:xfrm>
            <a:off x="0" y="0"/>
            <a:ext cx="5390147" cy="29116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0419"/>
          <a:stretch/>
        </p:blipFill>
        <p:spPr>
          <a:xfrm>
            <a:off x="0" y="0"/>
            <a:ext cx="5390147" cy="40305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6370"/>
          <a:stretch/>
        </p:blipFill>
        <p:spPr>
          <a:xfrm>
            <a:off x="0" y="0"/>
            <a:ext cx="5390147" cy="49810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6944"/>
          <a:stretch/>
        </p:blipFill>
        <p:spPr>
          <a:xfrm>
            <a:off x="0" y="0"/>
            <a:ext cx="5390147" cy="56187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90147" cy="676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74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opgave 32.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leest, vergeet dit niet!.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204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135"/>
          <a:stretch/>
        </p:blipFill>
        <p:spPr>
          <a:xfrm>
            <a:off x="0" y="0"/>
            <a:ext cx="12192000" cy="19370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937"/>
          <a:stretch/>
        </p:blipFill>
        <p:spPr>
          <a:xfrm>
            <a:off x="0" y="0"/>
            <a:ext cx="12192000" cy="31041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562"/>
          <a:stretch/>
        </p:blipFill>
        <p:spPr>
          <a:xfrm>
            <a:off x="0" y="0"/>
            <a:ext cx="12192000" cy="44035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07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893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Renten en reeksen. 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Enkelvoudige interest: interest over het kapitaal.</a:t>
            </a:r>
          </a:p>
          <a:p>
            <a:r>
              <a:rPr lang="nl-NL" sz="2500" dirty="0" smtClean="0"/>
              <a:t>Samengestelde interest: interest over het kapitaal + over de eerdere rente.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4324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1000 euro + 10% rente. </a:t>
            </a:r>
            <a:br>
              <a:rPr lang="nl-NL" dirty="0" smtClean="0"/>
            </a:br>
            <a:r>
              <a:rPr lang="nl-NL" dirty="0" smtClean="0"/>
              <a:t>enkelvoudige interest in verhouding tot samengestelde interest.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1000 euro start bedrag</a:t>
            </a:r>
          </a:p>
          <a:p>
            <a:r>
              <a:rPr lang="nl-NL" sz="2500" dirty="0" smtClean="0"/>
              <a:t>Na 1 jaar bij enkelvoudige interest = 1000 + 100 rente (J1) = 1100</a:t>
            </a:r>
          </a:p>
          <a:p>
            <a:r>
              <a:rPr lang="nl-NL" sz="2500" dirty="0" smtClean="0"/>
              <a:t>Na 2 jaar bij enkelvoudige interest = 1000 + 100 rente (J1)+ 100 rente (J2) = 1200</a:t>
            </a:r>
          </a:p>
          <a:p>
            <a:r>
              <a:rPr lang="nl-NL" sz="2500" dirty="0" smtClean="0"/>
              <a:t>Na 3 jaar bij enkelvoudige interest = 1000 + 100 rente (J1) + 100 rente (J2) + 100 rente (J3) = 1300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1696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Samengestelde interest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9210" y="21605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1000 + 100 rente = 1100 eind jaar 1.</a:t>
            </a:r>
          </a:p>
          <a:p>
            <a:r>
              <a:rPr lang="nl-NL" sz="2500" dirty="0" smtClean="0"/>
              <a:t>1100 + 110 (rente over de 1100 eind jaar 1) = 1210 jaar 2.</a:t>
            </a:r>
          </a:p>
          <a:p>
            <a:r>
              <a:rPr lang="nl-NL" sz="2500" dirty="0" smtClean="0"/>
              <a:t>1210 + 121 (rente over de 1210 eind jaar 2) = 1331 jaar 3.</a:t>
            </a:r>
          </a:p>
          <a:p>
            <a:r>
              <a:rPr lang="nl-NL" sz="2500" dirty="0" smtClean="0"/>
              <a:t>Scheelt dus 31 euro t.o.v. enkelvoudige 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5008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kunnen we tot nu toe.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15979"/>
            <a:ext cx="8596668" cy="452538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weten nu, met de formule </a:t>
            </a:r>
            <a:r>
              <a:rPr lang="nl-NL" sz="2500" dirty="0" err="1" smtClean="0"/>
              <a:t>Kn</a:t>
            </a:r>
            <a:r>
              <a:rPr lang="nl-NL" sz="2500" dirty="0" smtClean="0"/>
              <a:t> = Ko * (1 + p/100)</a:t>
            </a:r>
            <a:r>
              <a:rPr lang="nl-NL" sz="2500" baseline="30000" dirty="0" smtClean="0"/>
              <a:t>n </a:t>
            </a:r>
            <a:r>
              <a:rPr lang="nl-NL" sz="2500" dirty="0" smtClean="0"/>
              <a:t>dat we de eindwaarde van het kapitaal kunnen berekenen.</a:t>
            </a:r>
          </a:p>
          <a:p>
            <a:r>
              <a:rPr lang="nl-NL" sz="2500" dirty="0" smtClean="0"/>
              <a:t>Vandaag gaan we kijken naar.</a:t>
            </a:r>
          </a:p>
          <a:p>
            <a:r>
              <a:rPr lang="nl-NL" sz="2500" dirty="0" smtClean="0"/>
              <a:t>Stel je weet de eindewaarde al, en het rentepercentage en aantal periodes, en je wilt weten wat ko is.</a:t>
            </a:r>
          </a:p>
          <a:p>
            <a:r>
              <a:rPr lang="nl-NL" sz="2500" dirty="0" smtClean="0"/>
              <a:t>Cq je wilt over 30 jaar, 40.000 euro op de bank hebben staan, als je 5% rente krijgt. Hoeveel geld moet je vandaag op de bank zetten wil je dat bereiken.</a:t>
            </a:r>
          </a:p>
          <a:p>
            <a:r>
              <a:rPr lang="nl-NL" sz="2500" dirty="0" smtClean="0"/>
              <a:t>Hiervoor gebruiken de formule Ko = </a:t>
            </a:r>
            <a:r>
              <a:rPr lang="nl-NL" sz="2500" dirty="0" err="1" smtClean="0"/>
              <a:t>Kn</a:t>
            </a:r>
            <a:r>
              <a:rPr lang="nl-NL" sz="2500" dirty="0" smtClean="0"/>
              <a:t> / (1 + p/ </a:t>
            </a:r>
            <a:r>
              <a:rPr lang="nl-NL" sz="2500" dirty="0" smtClean="0"/>
              <a:t>100)</a:t>
            </a:r>
            <a:r>
              <a:rPr lang="nl-NL" sz="2500" baseline="30000" dirty="0" smtClean="0"/>
              <a:t>n</a:t>
            </a:r>
          </a:p>
          <a:p>
            <a:r>
              <a:rPr lang="nl-NL" sz="2500" dirty="0" smtClean="0"/>
              <a:t>Ook wel contante waarde berekenen genoemd.</a:t>
            </a:r>
            <a:endParaRPr lang="nl-NL" sz="2500" dirty="0" smtClean="0"/>
          </a:p>
          <a:p>
            <a:endParaRPr lang="nl-NL" sz="2500" baseline="30000" dirty="0"/>
          </a:p>
        </p:txBody>
      </p:sp>
    </p:spTree>
    <p:extLst>
      <p:ext uri="{BB962C8B-B14F-4D97-AF65-F5344CB8AC3E}">
        <p14:creationId xmlns:p14="http://schemas.microsoft.com/office/powerpoint/2010/main" val="374711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 introductie, maak opgave 28.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Zorg dat je de stukjes theorie leest, vergeet dit niet!.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12515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2754"/>
          <a:stretch/>
        </p:blipFill>
        <p:spPr>
          <a:xfrm>
            <a:off x="0" y="0"/>
            <a:ext cx="12192000" cy="281539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2860"/>
          <a:stretch/>
        </p:blipFill>
        <p:spPr>
          <a:xfrm>
            <a:off x="0" y="0"/>
            <a:ext cx="12192000" cy="34049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2361"/>
          <a:stretch/>
        </p:blipFill>
        <p:spPr>
          <a:xfrm>
            <a:off x="0" y="0"/>
            <a:ext cx="12192000" cy="403058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1661"/>
          <a:stretch/>
        </p:blipFill>
        <p:spPr>
          <a:xfrm>
            <a:off x="0" y="0"/>
            <a:ext cx="12192000" cy="466825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9345"/>
          <a:stretch/>
        </p:blipFill>
        <p:spPr>
          <a:xfrm>
            <a:off x="0" y="0"/>
            <a:ext cx="12192000" cy="540218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95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07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 probleem.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Het is kapot veel werk om dit elke keer handmatig te doen.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4671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254</TotalTime>
  <Words>679</Words>
  <Application>Microsoft Office PowerPoint</Application>
  <PresentationFormat>Breedbeeld</PresentationFormat>
  <Paragraphs>100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Trebuchet MS</vt:lpstr>
      <vt:lpstr>Wingdings</vt:lpstr>
      <vt:lpstr>Wingdings 3</vt:lpstr>
      <vt:lpstr>Facet</vt:lpstr>
      <vt:lpstr>Beste ath 4. </vt:lpstr>
      <vt:lpstr>Programma aankomende les</vt:lpstr>
      <vt:lpstr>PowerPoint-presentatie</vt:lpstr>
      <vt:lpstr>1000 euro + 10% rente.  enkelvoudige interest in verhouding tot samengestelde interest.</vt:lpstr>
      <vt:lpstr>Samengestelde interest</vt:lpstr>
      <vt:lpstr>Wat kunnen we tot nu toe.</vt:lpstr>
      <vt:lpstr>Ter introductie, maak opgave 28.</vt:lpstr>
      <vt:lpstr>PowerPoint-presentatie</vt:lpstr>
      <vt:lpstr>Wat is het probleem.</vt:lpstr>
      <vt:lpstr>Probleem:</vt:lpstr>
      <vt:lpstr>1.11 Rente</vt:lpstr>
      <vt:lpstr>Maak opgave 29, lees de theorie die erboven staat.</vt:lpstr>
      <vt:lpstr>Probleem:</vt:lpstr>
      <vt:lpstr>antwoorden</vt:lpstr>
      <vt:lpstr>Formule eindwaarde rente</vt:lpstr>
      <vt:lpstr>Oefen met opgave 30 en 31.</vt:lpstr>
      <vt:lpstr>PowerPoint-presentatie</vt:lpstr>
      <vt:lpstr>Oefen met opgave 32.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37</cp:revision>
  <dcterms:created xsi:type="dcterms:W3CDTF">2017-01-22T09:51:43Z</dcterms:created>
  <dcterms:modified xsi:type="dcterms:W3CDTF">2017-09-20T07:28:52Z</dcterms:modified>
</cp:coreProperties>
</file>