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315" r:id="rId3"/>
    <p:sldId id="316" r:id="rId4"/>
    <p:sldId id="317" r:id="rId5"/>
    <p:sldId id="318" r:id="rId6"/>
    <p:sldId id="319" r:id="rId7"/>
    <p:sldId id="320" r:id="rId8"/>
    <p:sldId id="311" r:id="rId9"/>
    <p:sldId id="322" r:id="rId10"/>
    <p:sldId id="321" r:id="rId11"/>
    <p:sldId id="32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80" d="100"/>
          <a:sy n="80" d="100"/>
        </p:scale>
        <p:origin x="36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11-12-2017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 100.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Straks bespreken we gedeelte, rest wordt HW.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666701" y="1979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666701" y="20368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666701" y="202237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666701" y="201515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396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665"/>
          <a:stretch/>
        </p:blipFill>
        <p:spPr>
          <a:xfrm>
            <a:off x="0" y="0"/>
            <a:ext cx="12284242" cy="12873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4294"/>
          <a:stretch/>
        </p:blipFill>
        <p:spPr>
          <a:xfrm>
            <a:off x="0" y="0"/>
            <a:ext cx="12284242" cy="18889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3377"/>
          <a:stretch/>
        </p:blipFill>
        <p:spPr>
          <a:xfrm>
            <a:off x="0" y="0"/>
            <a:ext cx="12284242" cy="24664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053"/>
          <a:stretch/>
        </p:blipFill>
        <p:spPr>
          <a:xfrm>
            <a:off x="0" y="0"/>
            <a:ext cx="12284242" cy="295976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2226"/>
          <a:stretch/>
        </p:blipFill>
        <p:spPr>
          <a:xfrm>
            <a:off x="0" y="0"/>
            <a:ext cx="12284242" cy="35854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1765"/>
          <a:stretch/>
        </p:blipFill>
        <p:spPr>
          <a:xfrm>
            <a:off x="0" y="0"/>
            <a:ext cx="12284242" cy="41388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1303"/>
          <a:stretch/>
        </p:blipFill>
        <p:spPr>
          <a:xfrm>
            <a:off x="0" y="0"/>
            <a:ext cx="12284242" cy="469231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84242" cy="529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2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Verder met afschrijvingen.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81843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08284"/>
            <a:ext cx="8596668" cy="1822116"/>
          </a:xfrm>
        </p:spPr>
        <p:txBody>
          <a:bodyPr/>
          <a:lstStyle/>
          <a:p>
            <a:r>
              <a:rPr lang="nl-NL" dirty="0" smtClean="0"/>
              <a:t>De kosten van duurzame productiemiddelen.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4695" y="1263317"/>
            <a:ext cx="10996863" cy="4778046"/>
          </a:xfrm>
        </p:spPr>
        <p:txBody>
          <a:bodyPr>
            <a:noAutofit/>
          </a:bodyPr>
          <a:lstStyle/>
          <a:p>
            <a:r>
              <a:rPr lang="nl-NL" sz="2500" dirty="0" smtClean="0"/>
              <a:t>Wat zijn duurzame productiemiddelen?</a:t>
            </a:r>
          </a:p>
          <a:p>
            <a:r>
              <a:rPr lang="nl-NL" sz="2500" dirty="0" smtClean="0"/>
              <a:t>Bezettingen die langer dan 1 jaar meegaan, en zodoende dalen in waarde, welke kosten horen hier bij? </a:t>
            </a:r>
          </a:p>
          <a:p>
            <a:r>
              <a:rPr lang="nl-NL" sz="2500" dirty="0" smtClean="0"/>
              <a:t>Afschrijvingskosten</a:t>
            </a:r>
          </a:p>
          <a:p>
            <a:r>
              <a:rPr lang="nl-NL" sz="2500" dirty="0" smtClean="0"/>
              <a:t>Maar ook installatie en verwijderingskosten</a:t>
            </a:r>
          </a:p>
          <a:p>
            <a:r>
              <a:rPr lang="nl-NL" sz="2500" dirty="0" smtClean="0"/>
              <a:t>Hoe berekenen we de afschrijvingskosten?</a:t>
            </a:r>
          </a:p>
          <a:p>
            <a:r>
              <a:rPr lang="nl-NL" sz="2500" b="1" dirty="0" smtClean="0"/>
              <a:t>(Aanschafwaarde + installatiekosten – restwaarde + verwijderingskosten) / economische levensduur.</a:t>
            </a:r>
          </a:p>
          <a:p>
            <a:r>
              <a:rPr lang="nl-NL" sz="2500" dirty="0" smtClean="0"/>
              <a:t>Stel ik koop een machine voor 100 euro + 10 euro installatiekosten, de restwaarde = 50 euro en de verwijderingskosten 10 euro. De economische levensduur is 7 jaar.</a:t>
            </a:r>
          </a:p>
          <a:p>
            <a:r>
              <a:rPr lang="nl-NL" sz="2500" dirty="0" smtClean="0"/>
              <a:t>100 + 10 – 50 + 10 = 70 			70 / 7 = 10 euro per jaar.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9348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 de afschrijving te bepalen moet je weten hoelang het product mee gaat.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2500" dirty="0" smtClean="0"/>
              <a:t>Onderscheid tussen de technische en economische levensduur</a:t>
            </a:r>
          </a:p>
          <a:p>
            <a:pPr marL="0" indent="0">
              <a:buNone/>
            </a:pPr>
            <a:r>
              <a:rPr lang="nl-NL" sz="2500" dirty="0" smtClean="0"/>
              <a:t>Technische levensduur: periode dat het productiemiddel prestatie levert.</a:t>
            </a:r>
          </a:p>
          <a:p>
            <a:pPr marL="0" indent="0">
              <a:buNone/>
            </a:pPr>
            <a:r>
              <a:rPr lang="nl-NL" sz="2500" dirty="0" smtClean="0"/>
              <a:t>Economische levensduur: periode dat het productiemiddel winstgevende prestaties levert. We gebruiken vaak de economische levensduur om de afschrijving te betalen.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r>
              <a:rPr lang="nl-NL" sz="2500" dirty="0" smtClean="0"/>
              <a:t>Een andere afschijvingsmethode is afschijven met een vast % van de aanschafprijs.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11471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 systemen.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167" y="1323475"/>
            <a:ext cx="9529011" cy="4138862"/>
          </a:xfrm>
        </p:spPr>
        <p:txBody>
          <a:bodyPr>
            <a:noAutofit/>
          </a:bodyPr>
          <a:lstStyle/>
          <a:p>
            <a:r>
              <a:rPr lang="nl-NL" sz="2500" dirty="0" smtClean="0"/>
              <a:t>geen afschrijvingsrekening.</a:t>
            </a:r>
          </a:p>
          <a:p>
            <a:r>
              <a:rPr lang="nl-NL" sz="2500" dirty="0" smtClean="0"/>
              <a:t>Duurzame productiemiddelen staan voor de boekwaarde op de balans, afschrijvingen verminderen de waarde op de balans.</a:t>
            </a:r>
          </a:p>
          <a:p>
            <a:r>
              <a:rPr lang="nl-NL" sz="2500" dirty="0" smtClean="0"/>
              <a:t>Wel afschrijvingsrekening.</a:t>
            </a:r>
          </a:p>
          <a:p>
            <a:r>
              <a:rPr lang="nl-NL" sz="2500" dirty="0" smtClean="0"/>
              <a:t>Duurzame productiemiddelen staan voor de aanschaffingsprijs op de balans.</a:t>
            </a:r>
          </a:p>
          <a:p>
            <a:r>
              <a:rPr lang="nl-NL" sz="2500" dirty="0" smtClean="0"/>
              <a:t>Afschrijvingen verhogen het bedrag op de afschrijvingsrekening.</a:t>
            </a:r>
          </a:p>
          <a:p>
            <a:r>
              <a:rPr lang="nl-NL" sz="2500" dirty="0" smtClean="0"/>
              <a:t>Op de afschrijvingsrekening staat wat er tot dan is afgeschreven op het productiemiddelen.</a:t>
            </a:r>
          </a:p>
          <a:p>
            <a:r>
              <a:rPr lang="nl-NL" sz="2500" dirty="0" smtClean="0"/>
              <a:t>Aanschafprijs – bedrag afschrijvingsrekening = boekwaarde.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3933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1880"/>
          <a:stretch/>
        </p:blipFill>
        <p:spPr>
          <a:xfrm>
            <a:off x="0" y="46036"/>
            <a:ext cx="12192000" cy="7961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036"/>
            <a:ext cx="12192000" cy="13698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89685"/>
          <a:stretch/>
        </p:blipFill>
        <p:spPr>
          <a:xfrm>
            <a:off x="0" y="1270000"/>
            <a:ext cx="12192000" cy="4144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81600"/>
          <a:stretch/>
        </p:blipFill>
        <p:spPr>
          <a:xfrm>
            <a:off x="0" y="1270000"/>
            <a:ext cx="12192000" cy="7392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70221"/>
          <a:stretch/>
        </p:blipFill>
        <p:spPr>
          <a:xfrm>
            <a:off x="0" y="1270000"/>
            <a:ext cx="12192000" cy="11964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63034"/>
          <a:stretch/>
        </p:blipFill>
        <p:spPr>
          <a:xfrm>
            <a:off x="0" y="1270000"/>
            <a:ext cx="12192000" cy="14852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51954"/>
          <a:stretch/>
        </p:blipFill>
        <p:spPr>
          <a:xfrm>
            <a:off x="0" y="1270000"/>
            <a:ext cx="12192000" cy="1930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42034"/>
          <a:stretch/>
        </p:blipFill>
        <p:spPr>
          <a:xfrm>
            <a:off x="0" y="1270000"/>
            <a:ext cx="12192000" cy="233947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3"/>
          <a:srcRect b="24104"/>
          <a:stretch/>
        </p:blipFill>
        <p:spPr>
          <a:xfrm>
            <a:off x="0" y="1270000"/>
            <a:ext cx="12192000" cy="304933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3"/>
          <a:srcRect b="17517"/>
          <a:stretch/>
        </p:blipFill>
        <p:spPr>
          <a:xfrm>
            <a:off x="0" y="1270000"/>
            <a:ext cx="12192000" cy="331403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0000"/>
            <a:ext cx="12192000" cy="401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88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9068"/>
          <a:stretch/>
        </p:blipFill>
        <p:spPr>
          <a:xfrm>
            <a:off x="0" y="-38895"/>
            <a:ext cx="12192000" cy="12420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5191"/>
          <a:stretch/>
        </p:blipFill>
        <p:spPr>
          <a:xfrm>
            <a:off x="0" y="-38894"/>
            <a:ext cx="12192000" cy="16631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6159"/>
          <a:stretch/>
        </p:blipFill>
        <p:spPr>
          <a:xfrm>
            <a:off x="0" y="-38894"/>
            <a:ext cx="12192000" cy="22406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895"/>
            <a:ext cx="12192000" cy="303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38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96 en 97 en 98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Over 10 minuten bespreken we 96</a:t>
            </a:r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5666701" y="1979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5666701" y="20368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5666701" y="202237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5666701" y="201515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010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705"/>
          <a:stretch/>
        </p:blipFill>
        <p:spPr>
          <a:xfrm>
            <a:off x="-1" y="-1"/>
            <a:ext cx="11622505" cy="9144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1632"/>
          <a:stretch/>
        </p:blipFill>
        <p:spPr>
          <a:xfrm>
            <a:off x="-1" y="-1"/>
            <a:ext cx="11622505" cy="126331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2711"/>
          <a:stretch/>
        </p:blipFill>
        <p:spPr>
          <a:xfrm>
            <a:off x="-1" y="-1"/>
            <a:ext cx="11622505" cy="18769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7463"/>
          <a:stretch/>
        </p:blipFill>
        <p:spPr>
          <a:xfrm>
            <a:off x="-1" y="-1"/>
            <a:ext cx="11622505" cy="22378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2564"/>
          <a:stretch/>
        </p:blipFill>
        <p:spPr>
          <a:xfrm>
            <a:off x="-1" y="-1"/>
            <a:ext cx="11622505" cy="257475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6471"/>
          <a:stretch/>
        </p:blipFill>
        <p:spPr>
          <a:xfrm>
            <a:off x="-1" y="0"/>
            <a:ext cx="11622505" cy="368166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2622"/>
          <a:stretch/>
        </p:blipFill>
        <p:spPr>
          <a:xfrm>
            <a:off x="-1" y="-1"/>
            <a:ext cx="11622505" cy="394635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1777"/>
          <a:stretch/>
        </p:blipFill>
        <p:spPr>
          <a:xfrm>
            <a:off x="-1" y="-1"/>
            <a:ext cx="11622505" cy="469231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3380"/>
          <a:stretch/>
        </p:blipFill>
        <p:spPr>
          <a:xfrm>
            <a:off x="-1" y="-1"/>
            <a:ext cx="11622505" cy="526983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11622505" cy="687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2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580</TotalTime>
  <Words>317</Words>
  <Application>Microsoft Office PowerPoint</Application>
  <PresentationFormat>Breedbeeld</PresentationFormat>
  <Paragraphs>72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Beste ath 4. </vt:lpstr>
      <vt:lpstr>Programma vandaag:</vt:lpstr>
      <vt:lpstr>De kosten van duurzame productiemiddelen.</vt:lpstr>
      <vt:lpstr>Om de afschrijving te bepalen moet je weten hoelang het product mee gaat.</vt:lpstr>
      <vt:lpstr>2 systemen.</vt:lpstr>
      <vt:lpstr>PowerPoint-presentatie</vt:lpstr>
      <vt:lpstr>PowerPoint-presentatie</vt:lpstr>
      <vt:lpstr>96 en 97 en 98</vt:lpstr>
      <vt:lpstr>PowerPoint-presentatie</vt:lpstr>
      <vt:lpstr>Oefenopgave 100.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85</cp:revision>
  <dcterms:created xsi:type="dcterms:W3CDTF">2017-01-22T09:51:43Z</dcterms:created>
  <dcterms:modified xsi:type="dcterms:W3CDTF">2017-12-11T09:37:35Z</dcterms:modified>
</cp:coreProperties>
</file>