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74" r:id="rId4"/>
    <p:sldId id="280" r:id="rId5"/>
    <p:sldId id="284" r:id="rId6"/>
    <p:sldId id="285" r:id="rId7"/>
    <p:sldId id="286" r:id="rId8"/>
    <p:sldId id="287" r:id="rId9"/>
    <p:sldId id="290" r:id="rId10"/>
    <p:sldId id="291" r:id="rId11"/>
    <p:sldId id="304" r:id="rId12"/>
    <p:sldId id="305" r:id="rId13"/>
    <p:sldId id="306" r:id="rId14"/>
    <p:sldId id="310" r:id="rId15"/>
    <p:sldId id="307" r:id="rId16"/>
    <p:sldId id="308" r:id="rId17"/>
    <p:sldId id="311" r:id="rId18"/>
    <p:sldId id="309" r:id="rId19"/>
    <p:sldId id="312" r:id="rId20"/>
    <p:sldId id="313" r:id="rId21"/>
    <p:sldId id="314" r:id="rId22"/>
    <p:sldId id="315" r:id="rId23"/>
    <p:sldId id="31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xfrm>
            <a:off x="1335505" y="144379"/>
            <a:ext cx="7398921" cy="149233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1.6 Enkelvoudige interest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335505" y="1118937"/>
            <a:ext cx="9081671" cy="555015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nl-NL" altLang="nl-NL" sz="2500" dirty="0"/>
              <a:t>Interest wordt berekend over de hoofdsom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nl-NL" altLang="nl-NL" sz="2500" dirty="0"/>
              <a:t>Interest verkregen uit eerdere jaren wordt geen interest over gerekend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altLang="nl-NL" sz="25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/>
              <a:t>Formule eindwaarde: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err="1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= </a:t>
            </a: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 + n*(</a:t>
            </a: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* p/100)	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/>
              <a:t>K</a:t>
            </a:r>
            <a:r>
              <a:rPr lang="nl-NL" altLang="nl-NL" sz="2500" baseline="-25000" dirty="0" smtClean="0"/>
              <a:t>0</a:t>
            </a:r>
            <a:r>
              <a:rPr lang="nl-NL" altLang="nl-NL" sz="2500" dirty="0" smtClean="0"/>
              <a:t> = Beginwaarde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err="1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= Eindwaarde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smtClean="0"/>
              <a:t>N = aantal perioden (half jaar is ½ periode) (5 maanden is 5/12 periode).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altLang="nl-NL" sz="2500" dirty="0" smtClean="0"/>
              <a:t>P = interestpercentage</a:t>
            </a:r>
          </a:p>
        </p:txBody>
      </p:sp>
    </p:spTree>
    <p:extLst>
      <p:ext uri="{BB962C8B-B14F-4D97-AF65-F5344CB8AC3E}">
        <p14:creationId xmlns:p14="http://schemas.microsoft.com/office/powerpoint/2010/main" val="139837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7832" y="276726"/>
            <a:ext cx="8576170" cy="165367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950495"/>
            <a:ext cx="8720549" cy="4982583"/>
          </a:xfrm>
        </p:spPr>
        <p:txBody>
          <a:bodyPr>
            <a:noAutofit/>
          </a:bodyPr>
          <a:lstStyle/>
          <a:p>
            <a:r>
              <a:rPr lang="nl-NL" sz="2500" dirty="0" smtClean="0"/>
              <a:t>Met een aflossingsplan hebben we een overzicht van onze schuldrest/interest/aflossing/</a:t>
            </a:r>
            <a:r>
              <a:rPr lang="nl-NL" sz="2500" dirty="0" err="1" smtClean="0"/>
              <a:t>annuiteit</a:t>
            </a:r>
            <a:r>
              <a:rPr lang="nl-NL" sz="2500" dirty="0" smtClean="0"/>
              <a:t>/nettolasten/schuldrest einde jaar.</a:t>
            </a:r>
            <a:endParaRPr lang="nl-NL" sz="2500" b="1" dirty="0"/>
          </a:p>
          <a:p>
            <a:r>
              <a:rPr lang="nl-NL" sz="2500" dirty="0" smtClean="0"/>
              <a:t>Een ondernemer heeft over alle interest belastingvoordeel (tenslotte verlaagt het zijn inkomen), voor gewone burgers alleen de interest van de hypothecaire lening.</a:t>
            </a:r>
          </a:p>
          <a:p>
            <a:r>
              <a:rPr lang="nl-NL" sz="2500" dirty="0" smtClean="0"/>
              <a:t>Zichtbaar dat bij een annuïteitenlening de netto lasten stijgen aangezien het termijnbedrag hetzelfde blijft maar het belastingvoordeel steeds lager wordt.</a:t>
            </a:r>
          </a:p>
          <a:p>
            <a:r>
              <a:rPr lang="nl-NL" sz="2500" dirty="0" smtClean="0"/>
              <a:t>Bij een lineaire lening worden de netto lasten steeds lager aangezien er steeds minder interest betaald moet worden (hierdoor ook iets minder belastingvoordeel)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12990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576138" y="214314"/>
            <a:ext cx="9091864" cy="1462087"/>
          </a:xfrm>
        </p:spPr>
        <p:txBody>
          <a:bodyPr/>
          <a:lstStyle/>
          <a:p>
            <a:pPr eaLnBrk="1" hangingPunct="1"/>
            <a:r>
              <a:rPr lang="nl-NL" altLang="nl-NL" sz="4000" dirty="0"/>
              <a:t>1.7 Eindwaarde Samengestelde interest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95600" y="2017713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nl-NL" altLang="nl-NL" sz="2500" u="sng" dirty="0" smtClean="0"/>
              <a:t>Formule:</a:t>
            </a:r>
          </a:p>
          <a:p>
            <a:pPr eaLnBrk="1" hangingPunct="1">
              <a:buFontTx/>
              <a:buNone/>
            </a:pPr>
            <a:r>
              <a:rPr lang="nl-NL" altLang="nl-NL" sz="2500" dirty="0" err="1" smtClean="0"/>
              <a:t>K</a:t>
            </a:r>
            <a:r>
              <a:rPr lang="nl-NL" altLang="nl-NL" sz="2500" baseline="-25000" dirty="0" err="1"/>
              <a:t>n</a:t>
            </a:r>
            <a:r>
              <a:rPr lang="nl-NL" altLang="nl-NL" sz="2500" dirty="0" smtClean="0"/>
              <a:t> = K</a:t>
            </a:r>
            <a:r>
              <a:rPr lang="nl-NL" altLang="nl-NL" sz="2500" baseline="-25000" dirty="0"/>
              <a:t>0</a:t>
            </a:r>
            <a:r>
              <a:rPr lang="nl-NL" altLang="nl-NL" sz="2500" dirty="0" smtClean="0"/>
              <a:t> * (1 + p/100)</a:t>
            </a:r>
            <a:r>
              <a:rPr lang="nl-NL" altLang="nl-NL" sz="2500" baseline="30000" dirty="0"/>
              <a:t>n</a:t>
            </a:r>
          </a:p>
          <a:p>
            <a:pPr eaLnBrk="1" hangingPunct="1">
              <a:buFontTx/>
              <a:buNone/>
            </a:pPr>
            <a:endParaRPr lang="nl-NL" altLang="nl-NL" sz="2500" baseline="30000" dirty="0"/>
          </a:p>
          <a:p>
            <a:pPr eaLnBrk="1" hangingPunct="1">
              <a:buFontTx/>
              <a:buNone/>
            </a:pPr>
            <a:r>
              <a:rPr lang="nl-NL" altLang="nl-NL" sz="2500" dirty="0" err="1" smtClean="0"/>
              <a:t>K</a:t>
            </a:r>
            <a:r>
              <a:rPr lang="nl-NL" altLang="nl-NL" sz="2500" baseline="-25000" dirty="0" err="1"/>
              <a:t>n</a:t>
            </a:r>
            <a:r>
              <a:rPr lang="nl-NL" altLang="nl-NL" sz="2500" baseline="-25000" dirty="0"/>
              <a:t> </a:t>
            </a:r>
            <a:r>
              <a:rPr lang="nl-NL" altLang="nl-NL" sz="2500" dirty="0" smtClean="0"/>
              <a:t>= eindwaarde van een kapitaal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K</a:t>
            </a:r>
            <a:r>
              <a:rPr lang="nl-NL" altLang="nl-NL" sz="2500" baseline="-25000" dirty="0"/>
              <a:t>0</a:t>
            </a:r>
            <a:r>
              <a:rPr lang="nl-NL" altLang="nl-NL" sz="2500" dirty="0" smtClean="0"/>
              <a:t> = beginwaarde van een kapitaal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N = aantal perioden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P = interestpercentage</a:t>
            </a:r>
          </a:p>
          <a:p>
            <a:pPr eaLnBrk="1" hangingPunct="1"/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08822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18 en 19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339834" cy="398754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7 minuten de tijd.</a:t>
            </a:r>
          </a:p>
          <a:p>
            <a:r>
              <a:rPr lang="nl-NL" sz="2500" dirty="0" smtClean="0"/>
              <a:t>Maak gebruik van de eerder gegeven formule.</a:t>
            </a:r>
          </a:p>
          <a:p>
            <a:r>
              <a:rPr lang="nl-NL" sz="2500" dirty="0" smtClean="0"/>
              <a:t>Lees 1.8 als je eerder klaar bent.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4483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407"/>
          <a:stretch/>
        </p:blipFill>
        <p:spPr>
          <a:xfrm>
            <a:off x="0" y="0"/>
            <a:ext cx="12192000" cy="8422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730"/>
          <a:stretch/>
        </p:blipFill>
        <p:spPr>
          <a:xfrm>
            <a:off x="0" y="0"/>
            <a:ext cx="12192000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613"/>
          <a:stretch/>
        </p:blipFill>
        <p:spPr>
          <a:xfrm>
            <a:off x="0" y="0"/>
            <a:ext cx="12192000" cy="156410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1220"/>
          <a:stretch/>
        </p:blipFill>
        <p:spPr>
          <a:xfrm>
            <a:off x="0" y="0"/>
            <a:ext cx="12192000" cy="25266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0787"/>
          <a:stretch/>
        </p:blipFill>
        <p:spPr>
          <a:xfrm>
            <a:off x="0" y="0"/>
            <a:ext cx="12192000" cy="34049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1270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2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3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576138" y="214314"/>
            <a:ext cx="9091864" cy="1462087"/>
          </a:xfrm>
        </p:spPr>
        <p:txBody>
          <a:bodyPr/>
          <a:lstStyle/>
          <a:p>
            <a:pPr eaLnBrk="1" hangingPunct="1"/>
            <a:r>
              <a:rPr lang="nl-NL" altLang="nl-NL" sz="4000" dirty="0"/>
              <a:t>1.7 Eindwaarde Samengestelde interest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17713"/>
            <a:ext cx="8253663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nl-NL" altLang="nl-NL" sz="2500" u="sng" dirty="0" smtClean="0"/>
              <a:t>Formule:</a:t>
            </a:r>
          </a:p>
          <a:p>
            <a:pPr eaLnBrk="1" hangingPunct="1">
              <a:buFontTx/>
              <a:buNone/>
            </a:pPr>
            <a:r>
              <a:rPr lang="nl-NL" altLang="nl-NL" sz="2500" dirty="0" err="1" smtClean="0"/>
              <a:t>K</a:t>
            </a:r>
            <a:r>
              <a:rPr lang="nl-NL" altLang="nl-NL" sz="2500" baseline="-25000" dirty="0" err="1"/>
              <a:t>n</a:t>
            </a:r>
            <a:r>
              <a:rPr lang="nl-NL" altLang="nl-NL" sz="2500" dirty="0" smtClean="0"/>
              <a:t> = K</a:t>
            </a:r>
            <a:r>
              <a:rPr lang="nl-NL" altLang="nl-NL" sz="2500" baseline="-25000" dirty="0"/>
              <a:t>0</a:t>
            </a:r>
            <a:r>
              <a:rPr lang="nl-NL" altLang="nl-NL" sz="2500" dirty="0" smtClean="0"/>
              <a:t> * (1 + p/100)</a:t>
            </a:r>
            <a:r>
              <a:rPr lang="nl-NL" altLang="nl-NL" sz="2500" baseline="30000" dirty="0"/>
              <a:t>n</a:t>
            </a:r>
          </a:p>
          <a:p>
            <a:pPr eaLnBrk="1" hangingPunct="1">
              <a:buFontTx/>
              <a:buNone/>
            </a:pPr>
            <a:endParaRPr lang="nl-NL" altLang="nl-NL" sz="2500" baseline="30000" dirty="0"/>
          </a:p>
          <a:p>
            <a:pPr eaLnBrk="1" hangingPunct="1">
              <a:buFontTx/>
              <a:buNone/>
            </a:pPr>
            <a:r>
              <a:rPr lang="nl-NL" altLang="nl-NL" sz="2500" dirty="0" err="1" smtClean="0"/>
              <a:t>K</a:t>
            </a:r>
            <a:r>
              <a:rPr lang="nl-NL" altLang="nl-NL" sz="2500" baseline="-25000" dirty="0" err="1"/>
              <a:t>n</a:t>
            </a:r>
            <a:r>
              <a:rPr lang="nl-NL" altLang="nl-NL" sz="2500" baseline="-25000" dirty="0"/>
              <a:t> </a:t>
            </a:r>
            <a:r>
              <a:rPr lang="nl-NL" altLang="nl-NL" sz="2500" dirty="0" smtClean="0"/>
              <a:t>= eindwaarde van een kapitaal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K</a:t>
            </a:r>
            <a:r>
              <a:rPr lang="nl-NL" altLang="nl-NL" sz="2500" baseline="-25000" dirty="0"/>
              <a:t>0</a:t>
            </a:r>
            <a:r>
              <a:rPr lang="nl-NL" altLang="nl-NL" sz="2500" dirty="0" smtClean="0"/>
              <a:t> = beginwaarde van een kapitaal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N = aantal perioden</a:t>
            </a:r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P = </a:t>
            </a:r>
            <a:r>
              <a:rPr lang="nl-NL" altLang="nl-NL" sz="2500" dirty="0" smtClean="0"/>
              <a:t>interestpercentage</a:t>
            </a:r>
          </a:p>
          <a:p>
            <a:pPr eaLnBrk="1" hangingPunct="1">
              <a:buFontTx/>
              <a:buNone/>
            </a:pPr>
            <a:endParaRPr lang="nl-NL" altLang="nl-NL" sz="2500" dirty="0"/>
          </a:p>
          <a:p>
            <a:pPr eaLnBrk="1" hangingPunct="1">
              <a:buFontTx/>
              <a:buNone/>
            </a:pPr>
            <a:r>
              <a:rPr lang="nl-NL" altLang="nl-NL" sz="2500" dirty="0" smtClean="0"/>
              <a:t>N staat voor aantal periode, stel je krijgt 1% rente per week, en je wilt de rente per jaar berekenen vul je voor N 52 in. Gaan we mee oefenen.</a:t>
            </a:r>
            <a:endParaRPr lang="nl-NL" altLang="nl-NL" sz="2500" dirty="0" smtClean="0"/>
          </a:p>
          <a:p>
            <a:pPr eaLnBrk="1" hangingPunct="1"/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74558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339834" cy="3987548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Maak gebruik van de eerder gegeven formule.</a:t>
            </a:r>
          </a:p>
          <a:p>
            <a:r>
              <a:rPr lang="nl-NL" sz="2500" dirty="0" smtClean="0"/>
              <a:t>Lees 1.9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8530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215"/>
          <a:stretch/>
        </p:blipFill>
        <p:spPr>
          <a:xfrm>
            <a:off x="0" y="0"/>
            <a:ext cx="12192000" cy="19130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019"/>
          <a:stretch/>
        </p:blipFill>
        <p:spPr>
          <a:xfrm>
            <a:off x="0" y="0"/>
            <a:ext cx="12192000" cy="2683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554"/>
          <a:stretch/>
        </p:blipFill>
        <p:spPr>
          <a:xfrm>
            <a:off x="0" y="0"/>
            <a:ext cx="12192000" cy="35854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646"/>
          <a:stretch/>
        </p:blipFill>
        <p:spPr>
          <a:xfrm>
            <a:off x="0" y="0"/>
            <a:ext cx="12192000" cy="45720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83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4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worden de meeste fouten gemaakt?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Het aantal periodes wordt niet goed geteld, helemaal als we straks gaan zien dat:</a:t>
            </a:r>
          </a:p>
          <a:p>
            <a:r>
              <a:rPr lang="nl-NL" sz="2500" dirty="0" smtClean="0"/>
              <a:t>Er tussentijds wordt afgelost.</a:t>
            </a:r>
          </a:p>
          <a:p>
            <a:r>
              <a:rPr lang="nl-NL" sz="2500" dirty="0" smtClean="0"/>
              <a:t>Tussentijds de rente veranderd.</a:t>
            </a:r>
          </a:p>
          <a:p>
            <a:r>
              <a:rPr lang="nl-NL" sz="2500" dirty="0" smtClean="0"/>
              <a:t>Als we vooraf of achteraf gaan betalen.</a:t>
            </a:r>
          </a:p>
          <a:p>
            <a:endParaRPr lang="nl-NL" sz="2500" dirty="0" smtClean="0"/>
          </a:p>
          <a:p>
            <a:r>
              <a:rPr lang="nl-NL" sz="2500" dirty="0" smtClean="0"/>
              <a:t>Oplossing het maken van een tijdlijn (zichtbaar bladzijde 15)</a:t>
            </a:r>
          </a:p>
          <a:p>
            <a:r>
              <a:rPr lang="nl-NL" sz="2500" dirty="0" smtClean="0"/>
              <a:t>Ja! Kost wat meer tijd, nee! Het is niet overbodig.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8111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339834" cy="3987548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Maak gebruik van de eerder gegeven formule.</a:t>
            </a:r>
          </a:p>
          <a:p>
            <a:r>
              <a:rPr lang="nl-NL" sz="2500" dirty="0" smtClean="0"/>
              <a:t>Maak opgave 22 (is tevens HW).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2332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Eindwaarde samengestelde interest.</a:t>
            </a:r>
          </a:p>
          <a:p>
            <a:r>
              <a:rPr lang="nl-NL" sz="2500" dirty="0" smtClean="0"/>
              <a:t>De perioden.</a:t>
            </a:r>
          </a:p>
          <a:p>
            <a:r>
              <a:rPr lang="nl-NL" sz="2500" dirty="0" smtClean="0"/>
              <a:t>De tijdlijn.</a:t>
            </a:r>
          </a:p>
          <a:p>
            <a:r>
              <a:rPr lang="nl-NL" sz="2500" dirty="0" smtClean="0"/>
              <a:t>Opgaves 18 t/m 22.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295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b="56573"/>
          <a:stretch/>
        </p:blipFill>
        <p:spPr>
          <a:xfrm>
            <a:off x="0" y="2616047"/>
            <a:ext cx="12192000" cy="12581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16046"/>
            <a:ext cx="12192000" cy="289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1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opgave 22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339834" cy="398754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Maak gebruik van de eerder gegeven formule.</a:t>
            </a:r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Ovaal 12"/>
          <p:cNvSpPr/>
          <p:nvPr/>
        </p:nvSpPr>
        <p:spPr>
          <a:xfrm>
            <a:off x="5285929" y="228407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117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662"/>
          <a:stretch/>
        </p:blipFill>
        <p:spPr>
          <a:xfrm>
            <a:off x="0" y="111919"/>
            <a:ext cx="9841832" cy="16567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731"/>
          <a:stretch/>
        </p:blipFill>
        <p:spPr>
          <a:xfrm>
            <a:off x="0" y="111919"/>
            <a:ext cx="9841832" cy="37622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605"/>
          <a:stretch/>
        </p:blipFill>
        <p:spPr>
          <a:xfrm>
            <a:off x="0" y="111919"/>
            <a:ext cx="9841832" cy="411116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b="12031"/>
          <a:stretch/>
        </p:blipFill>
        <p:spPr>
          <a:xfrm>
            <a:off x="0" y="111919"/>
            <a:ext cx="9841832" cy="598809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19"/>
            <a:ext cx="9841832" cy="680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1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029"/>
          <a:stretch/>
        </p:blipFill>
        <p:spPr>
          <a:xfrm>
            <a:off x="0" y="0"/>
            <a:ext cx="9156032" cy="19130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456"/>
          <a:stretch/>
        </p:blipFill>
        <p:spPr>
          <a:xfrm>
            <a:off x="0" y="0"/>
            <a:ext cx="9156032" cy="22258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216"/>
          <a:stretch/>
        </p:blipFill>
        <p:spPr>
          <a:xfrm>
            <a:off x="0" y="0"/>
            <a:ext cx="9156032" cy="34049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5291"/>
          <a:stretch/>
        </p:blipFill>
        <p:spPr>
          <a:xfrm>
            <a:off x="0" y="0"/>
            <a:ext cx="9156032" cy="374182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1420"/>
          <a:stretch/>
        </p:blipFill>
        <p:spPr>
          <a:xfrm>
            <a:off x="0" y="0"/>
            <a:ext cx="9156032" cy="400651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143"/>
          <a:stretch/>
        </p:blipFill>
        <p:spPr>
          <a:xfrm>
            <a:off x="0" y="0"/>
            <a:ext cx="9156032" cy="43674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12"/>
          <a:stretch/>
        </p:blipFill>
        <p:spPr>
          <a:xfrm>
            <a:off x="0" y="0"/>
            <a:ext cx="9156032" cy="67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44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6213" y="205207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Hypothecaire lening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90337" y="1022685"/>
            <a:ext cx="9164889" cy="550194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nl-NL" altLang="nl-NL" sz="2400" u="sng" dirty="0"/>
              <a:t>Kenmerken hypothecaire lening: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Onroerend goed = onderpand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Hypotheekgever = eigenaar pand = geldnemer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Hypotheeknemer = bank = geldgever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Hypotheekakte: looptijd, rentepercentage, vaste rente periode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nl-NL" altLang="nl-NL" sz="2400" dirty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nl-NL" altLang="nl-NL" sz="2400" u="sng" dirty="0"/>
              <a:t>Soorten hypotheken: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Lineaire 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Spaarhypotheek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Annuïteitenhypotheek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8506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3495" y="312821"/>
            <a:ext cx="6640931" cy="13238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Lineaire hypotheek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093495" y="1070811"/>
            <a:ext cx="7961731" cy="545381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Aflossing = vast 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Rente over restbedrag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Lasten = rente + aflossing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Kosten = rente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Schuldverloop</a:t>
            </a:r>
            <a:r>
              <a:rPr lang="nl-NL" altLang="nl-NL" sz="2400" dirty="0"/>
              <a:t>: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424114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95550" y="5805488"/>
            <a:ext cx="3240088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Aflossing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2495550" y="4437064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959600" y="4940301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323807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3" grpId="0" animBg="1"/>
      <p:bldP spid="22534" grpId="0" animBg="1"/>
      <p:bldP spid="225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94284" y="84221"/>
            <a:ext cx="6340142" cy="15524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Spaarhypotheek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394284" y="1191126"/>
            <a:ext cx="7805405" cy="519062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Geen aflossing gedurende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Rente over totale bedrag gedurende hele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Maximale fiscale aftrek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Premie = spaarpremie + overlijdenrisicoverzekering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Aflossing einde periode in 1 keer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/>
              <a:t>		Lasten:							Schuldverloop: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nl-NL" altLang="nl-NL" dirty="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711450" y="4724400"/>
            <a:ext cx="3240088" cy="165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Premie overlijdensrisico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Spaarpremie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711450" y="5876925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711450" y="5373688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527800" y="5084764"/>
            <a:ext cx="3240088" cy="1296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14729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7" grpId="0" animBg="1"/>
      <p:bldP spid="23558" grpId="0" animBg="1"/>
      <p:bldP spid="235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smtClean="0"/>
              <a:t>1.5 Annuïteitenhypotheek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852863" y="1804737"/>
            <a:ext cx="8815138" cy="4719889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Annuïteit = rente + aflossing = gelijk bedrag elke periode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Eerste jaren meer rente dan aflossing, daarna andersom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Vaste maandlasten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	Schuldverloop</a:t>
            </a:r>
            <a:r>
              <a:rPr lang="nl-NL" altLang="nl-NL" sz="2400" dirty="0"/>
              <a:t>:</a:t>
            </a:r>
          </a:p>
          <a:p>
            <a:pPr eaLnBrk="1" hangingPunct="1">
              <a:buFontTx/>
              <a:buNone/>
            </a:pPr>
            <a:endParaRPr lang="nl-NL" altLang="nl-NL" dirty="0" smtClean="0"/>
          </a:p>
          <a:p>
            <a:pPr eaLnBrk="1" hangingPunct="1">
              <a:buFontTx/>
              <a:buChar char="-"/>
            </a:pPr>
            <a:endParaRPr lang="nl-NL" altLang="nl-NL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73289" y="4652963"/>
            <a:ext cx="3240087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/>
              <a:t>		Aflossing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Interest</a:t>
            </a:r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173289" y="4905376"/>
            <a:ext cx="3240087" cy="1031875"/>
          </a:xfrm>
          <a:custGeom>
            <a:avLst/>
            <a:gdLst>
              <a:gd name="T0" fmla="*/ 0 w 2041"/>
              <a:gd name="T1" fmla="*/ 2147483646 h 650"/>
              <a:gd name="T2" fmla="*/ 2147483646 w 2041"/>
              <a:gd name="T3" fmla="*/ 2147483646 h 650"/>
              <a:gd name="T4" fmla="*/ 2147483646 w 2041"/>
              <a:gd name="T5" fmla="*/ 2147483646 h 650"/>
              <a:gd name="T6" fmla="*/ 2147483646 w 2041"/>
              <a:gd name="T7" fmla="*/ 2147483646 h 650"/>
              <a:gd name="T8" fmla="*/ 2147483646 w 2041"/>
              <a:gd name="T9" fmla="*/ 2147483646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1"/>
              <a:gd name="T16" fmla="*/ 0 h 650"/>
              <a:gd name="T17" fmla="*/ 2041 w 2041"/>
              <a:gd name="T18" fmla="*/ 650 h 6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1" h="650">
                <a:moveTo>
                  <a:pt x="0" y="15"/>
                </a:moveTo>
                <a:cubicBezTo>
                  <a:pt x="53" y="7"/>
                  <a:pt x="106" y="0"/>
                  <a:pt x="272" y="15"/>
                </a:cubicBezTo>
                <a:cubicBezTo>
                  <a:pt x="438" y="30"/>
                  <a:pt x="771" y="61"/>
                  <a:pt x="998" y="106"/>
                </a:cubicBezTo>
                <a:cubicBezTo>
                  <a:pt x="1225" y="151"/>
                  <a:pt x="1459" y="196"/>
                  <a:pt x="1633" y="287"/>
                </a:cubicBezTo>
                <a:cubicBezTo>
                  <a:pt x="1807" y="378"/>
                  <a:pt x="1924" y="514"/>
                  <a:pt x="2041" y="6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672263" y="4773614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6672264" y="604361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672264" y="4773614"/>
            <a:ext cx="2447925" cy="1296987"/>
          </a:xfrm>
          <a:custGeom>
            <a:avLst/>
            <a:gdLst>
              <a:gd name="T0" fmla="*/ 0 w 1542"/>
              <a:gd name="T1" fmla="*/ 0 h 817"/>
              <a:gd name="T2" fmla="*/ 2147483646 w 1542"/>
              <a:gd name="T3" fmla="*/ 2147483646 h 817"/>
              <a:gd name="T4" fmla="*/ 2147483646 w 1542"/>
              <a:gd name="T5" fmla="*/ 2147483646 h 817"/>
              <a:gd name="T6" fmla="*/ 2147483646 w 1542"/>
              <a:gd name="T7" fmla="*/ 2147483646 h 817"/>
              <a:gd name="T8" fmla="*/ 2147483646 w 1542"/>
              <a:gd name="T9" fmla="*/ 2147483646 h 817"/>
              <a:gd name="T10" fmla="*/ 2147483646 w 1542"/>
              <a:gd name="T11" fmla="*/ 2147483646 h 8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2"/>
              <a:gd name="T19" fmla="*/ 0 h 817"/>
              <a:gd name="T20" fmla="*/ 1542 w 1542"/>
              <a:gd name="T21" fmla="*/ 817 h 8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2" h="817">
                <a:moveTo>
                  <a:pt x="0" y="0"/>
                </a:moveTo>
                <a:cubicBezTo>
                  <a:pt x="140" y="11"/>
                  <a:pt x="280" y="23"/>
                  <a:pt x="408" y="46"/>
                </a:cubicBezTo>
                <a:cubicBezTo>
                  <a:pt x="536" y="69"/>
                  <a:pt x="658" y="98"/>
                  <a:pt x="771" y="136"/>
                </a:cubicBezTo>
                <a:cubicBezTo>
                  <a:pt x="884" y="174"/>
                  <a:pt x="982" y="213"/>
                  <a:pt x="1088" y="273"/>
                </a:cubicBezTo>
                <a:cubicBezTo>
                  <a:pt x="1194" y="333"/>
                  <a:pt x="1330" y="408"/>
                  <a:pt x="1406" y="499"/>
                </a:cubicBezTo>
                <a:cubicBezTo>
                  <a:pt x="1482" y="590"/>
                  <a:pt x="1519" y="764"/>
                  <a:pt x="1542" y="81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62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0" grpId="0" animBg="1"/>
      <p:bldP spid="245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4853" y="421105"/>
            <a:ext cx="8949149" cy="5620258"/>
          </a:xfrm>
        </p:spPr>
        <p:txBody>
          <a:bodyPr>
            <a:noAutofit/>
          </a:bodyPr>
          <a:lstStyle/>
          <a:p>
            <a:r>
              <a:rPr lang="nl-NL" sz="2200" dirty="0" smtClean="0"/>
              <a:t>Je betaald over je inkomen belasting, de hypothecaire rente die je betaald mag je van je inkomen aftrekken waardoor je dus over minder belasting betaald.</a:t>
            </a:r>
          </a:p>
          <a:p>
            <a:r>
              <a:rPr lang="nl-NL" sz="2200" dirty="0" smtClean="0"/>
              <a:t>Voorbeeld: stel ik verdien 80.000 euro, zonder hypothecaire lening betaal ik over die 80.000 euro belasting.</a:t>
            </a:r>
          </a:p>
          <a:p>
            <a:r>
              <a:rPr lang="nl-NL" sz="2200" dirty="0" smtClean="0"/>
              <a:t>Stel ik heb een hypothecaire lening waar je 5.000 euro rente over betaal.</a:t>
            </a:r>
          </a:p>
          <a:p>
            <a:r>
              <a:rPr lang="nl-NL" sz="2200" dirty="0" smtClean="0"/>
              <a:t>Dan hoef ik over 80.000 – 5.000 = 75.000 euro nog maar belasting te betalen.</a:t>
            </a:r>
          </a:p>
          <a:p>
            <a:r>
              <a:rPr lang="nl-NL" sz="2200" dirty="0" smtClean="0"/>
              <a:t>Het belastingvoordeel = wat ik eerst aan belasting betaalde – wat ik nu aan belasting betaal wanneer ik de rente eraf heb gehaald.</a:t>
            </a:r>
          </a:p>
          <a:p>
            <a:r>
              <a:rPr lang="nl-NL" sz="2200" dirty="0" smtClean="0"/>
              <a:t>Stel bij 80.000 euro betaalde je 6000 belasting</a:t>
            </a:r>
          </a:p>
          <a:p>
            <a:r>
              <a:rPr lang="nl-NL" sz="2200" dirty="0" smtClean="0"/>
              <a:t>Bij 75.000 euro betaal je 5500 belasting</a:t>
            </a:r>
          </a:p>
          <a:p>
            <a:r>
              <a:rPr lang="nl-NL" sz="2200" dirty="0" smtClean="0"/>
              <a:t>Dan is je belastingvoordeel 6000-5500 = 500 euro.</a:t>
            </a:r>
          </a:p>
          <a:p>
            <a:endParaRPr lang="nl-NL" sz="2200" dirty="0" smtClean="0"/>
          </a:p>
          <a:p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013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284</TotalTime>
  <Words>805</Words>
  <Application>Microsoft Office PowerPoint</Application>
  <PresentationFormat>Breedbeeld</PresentationFormat>
  <Paragraphs>159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8" baseType="lpstr">
      <vt:lpstr>Arial</vt:lpstr>
      <vt:lpstr>Trebuchet MS</vt:lpstr>
      <vt:lpstr>Wingdings</vt:lpstr>
      <vt:lpstr>Wingdings 3</vt:lpstr>
      <vt:lpstr>Facet</vt:lpstr>
      <vt:lpstr>Welkom havo 4.</vt:lpstr>
      <vt:lpstr>Agenda:</vt:lpstr>
      <vt:lpstr>Paragraaf 1.2 en 1.3</vt:lpstr>
      <vt:lpstr>1.4 Huurkoop en koop op afbetaling (vaak duurder dan persoonlijke lening/doorlopend krediet. </vt:lpstr>
      <vt:lpstr>1.5 Hypothecaire lening</vt:lpstr>
      <vt:lpstr>1.5 Lineaire hypotheek</vt:lpstr>
      <vt:lpstr>1.5 Spaarhypotheek</vt:lpstr>
      <vt:lpstr>1.5 Annuïteitenhypotheek</vt:lpstr>
      <vt:lpstr>PowerPoint-presentatie</vt:lpstr>
      <vt:lpstr>1.6 Enkelvoudige interest</vt:lpstr>
      <vt:lpstr>PowerPoint-presentatie</vt:lpstr>
      <vt:lpstr>1.7 Eindwaarde Samengestelde interest</vt:lpstr>
      <vt:lpstr>Maak opgave 18 en 19</vt:lpstr>
      <vt:lpstr>PowerPoint-presentatie</vt:lpstr>
      <vt:lpstr>1.7 Eindwaarde Samengestelde interest</vt:lpstr>
      <vt:lpstr>Maak opgave 20</vt:lpstr>
      <vt:lpstr>PowerPoint-presentatie</vt:lpstr>
      <vt:lpstr>Waar worden de meeste fouten gemaakt?</vt:lpstr>
      <vt:lpstr>Maak opgave 21</vt:lpstr>
      <vt:lpstr>PowerPoint-presentatie</vt:lpstr>
      <vt:lpstr>Maak opgave 22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45</cp:revision>
  <dcterms:created xsi:type="dcterms:W3CDTF">2017-08-27T09:00:36Z</dcterms:created>
  <dcterms:modified xsi:type="dcterms:W3CDTF">2017-09-12T08:03:19Z</dcterms:modified>
</cp:coreProperties>
</file>