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62" r:id="rId3"/>
    <p:sldId id="264" r:id="rId4"/>
    <p:sldId id="266" r:id="rId5"/>
    <p:sldId id="285" r:id="rId6"/>
    <p:sldId id="273" r:id="rId7"/>
    <p:sldId id="274" r:id="rId8"/>
    <p:sldId id="275" r:id="rId9"/>
    <p:sldId id="277" r:id="rId10"/>
    <p:sldId id="278" r:id="rId11"/>
    <p:sldId id="279" r:id="rId12"/>
    <p:sldId id="280" r:id="rId13"/>
    <p:sldId id="281" r:id="rId14"/>
    <p:sldId id="282" r:id="rId15"/>
    <p:sldId id="283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</a:t>
            </a:r>
            <a:r>
              <a:rPr lang="nl-NL" dirty="0" err="1" smtClean="0"/>
              <a:t>ath</a:t>
            </a:r>
            <a:r>
              <a:rPr lang="nl-NL" dirty="0" smtClean="0"/>
              <a:t> 4.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50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Lees zelfstandig verder bij paragraaf 1.3 en maak opgave 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5" y="2160589"/>
            <a:ext cx="5342522" cy="3880775"/>
          </a:xfrm>
        </p:spPr>
        <p:txBody>
          <a:bodyPr>
            <a:normAutofit/>
          </a:bodyPr>
          <a:lstStyle/>
          <a:p>
            <a:r>
              <a:rPr lang="nl-NL" sz="2500" dirty="0"/>
              <a:t>Hiervoor </a:t>
            </a:r>
            <a:r>
              <a:rPr lang="nl-NL" sz="2500" dirty="0" smtClean="0"/>
              <a:t>8 </a:t>
            </a:r>
            <a:r>
              <a:rPr lang="nl-NL" sz="2500" dirty="0"/>
              <a:t>minuten de tijd.</a:t>
            </a:r>
          </a:p>
          <a:p>
            <a:r>
              <a:rPr lang="nl-NL" sz="2500" dirty="0"/>
              <a:t>De eerste </a:t>
            </a:r>
            <a:r>
              <a:rPr lang="nl-NL" sz="2500" dirty="0" smtClean="0"/>
              <a:t>5 </a:t>
            </a:r>
            <a:r>
              <a:rPr lang="nl-NL" sz="2500" dirty="0"/>
              <a:t>minuten lees/werk je zelfstandig.</a:t>
            </a:r>
          </a:p>
          <a:p>
            <a:r>
              <a:rPr lang="nl-NL" sz="2500" dirty="0"/>
              <a:t>Daarna mag je overleggen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Ben </a:t>
            </a:r>
            <a:r>
              <a:rPr lang="nl-NL" sz="2500" dirty="0"/>
              <a:t>je eerder klaar kan je verder met opgave </a:t>
            </a:r>
            <a:r>
              <a:rPr lang="nl-NL" sz="2500" dirty="0" smtClean="0"/>
              <a:t>6 en 7 (lees hiervoor eerst 1.4 huurkoop en koop op afbetaling).</a:t>
            </a:r>
          </a:p>
          <a:p>
            <a:endParaRPr lang="nl-NL" sz="2500" dirty="0"/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6019856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6019856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6019856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656924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6118"/>
          <a:stretch/>
        </p:blipFill>
        <p:spPr>
          <a:xfrm>
            <a:off x="0" y="0"/>
            <a:ext cx="12192000" cy="275794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9313"/>
          <a:stretch/>
        </p:blipFill>
        <p:spPr>
          <a:xfrm>
            <a:off x="0" y="0"/>
            <a:ext cx="12192000" cy="318565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4385"/>
          <a:stretch/>
        </p:blipFill>
        <p:spPr>
          <a:xfrm>
            <a:off x="0" y="0"/>
            <a:ext cx="12192000" cy="349536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8518"/>
          <a:stretch/>
        </p:blipFill>
        <p:spPr>
          <a:xfrm>
            <a:off x="0" y="0"/>
            <a:ext cx="12192000" cy="386407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1713"/>
          <a:stretch/>
        </p:blipFill>
        <p:spPr>
          <a:xfrm>
            <a:off x="0" y="0"/>
            <a:ext cx="12192000" cy="429178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5612"/>
          <a:stretch/>
        </p:blipFill>
        <p:spPr>
          <a:xfrm>
            <a:off x="0" y="0"/>
            <a:ext cx="12192000" cy="467523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9746"/>
          <a:stretch/>
        </p:blipFill>
        <p:spPr>
          <a:xfrm>
            <a:off x="0" y="0"/>
            <a:ext cx="12192000" cy="504394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4348"/>
          <a:stretch/>
        </p:blipFill>
        <p:spPr>
          <a:xfrm>
            <a:off x="0" y="0"/>
            <a:ext cx="12192000" cy="538316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28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4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>
          <a:xfrm>
            <a:off x="1215189" y="264695"/>
            <a:ext cx="7519237" cy="137201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dirty="0" smtClean="0"/>
              <a:t>1.4 Huurkoop en koop op afbetaling (vaak duurder dan persoonlijke lening/doorlopend krediet.</a:t>
            </a:r>
            <a:br>
              <a:rPr lang="nl-NL" altLang="nl-NL" dirty="0" smtClean="0"/>
            </a:br>
            <a:endParaRPr lang="nl-NL" altLang="nl-NL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950495" y="1913020"/>
            <a:ext cx="9393656" cy="4684629"/>
          </a:xfrm>
        </p:spPr>
        <p:txBody>
          <a:bodyPr>
            <a:noAutofit/>
          </a:bodyPr>
          <a:lstStyle/>
          <a:p>
            <a:pPr marL="533400" indent="-533400">
              <a:lnSpc>
                <a:spcPct val="60000"/>
              </a:lnSpc>
              <a:buNone/>
            </a:pPr>
            <a:r>
              <a:rPr lang="nl-NL" altLang="nl-NL" sz="2500" u="sng" dirty="0"/>
              <a:t>Kopen op afbetaling:</a:t>
            </a:r>
            <a:endParaRPr lang="nl-NL" altLang="nl-NL" sz="2500" dirty="0"/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gekocht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geleverd na aanbetaling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Restbedrag wordt in termijnen betaald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Koper is gelijk eigenaar</a:t>
            </a:r>
          </a:p>
          <a:p>
            <a:pPr marL="533400" indent="-533400">
              <a:lnSpc>
                <a:spcPct val="60000"/>
              </a:lnSpc>
              <a:buNone/>
            </a:pPr>
            <a:endParaRPr lang="nl-NL" altLang="nl-NL" sz="2500" u="sng" dirty="0"/>
          </a:p>
          <a:p>
            <a:pPr marL="533400" indent="-533400">
              <a:lnSpc>
                <a:spcPct val="60000"/>
              </a:lnSpc>
              <a:buNone/>
            </a:pPr>
            <a:r>
              <a:rPr lang="nl-NL" altLang="nl-NL" sz="2500" u="sng" dirty="0"/>
              <a:t>Huurkoop</a:t>
            </a:r>
            <a:r>
              <a:rPr lang="nl-NL" altLang="nl-NL" sz="2500" dirty="0"/>
              <a:t>: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gekocht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Goed wordt geleverd na aanbetaling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Restbedrag wordt in termijnen betaald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r>
              <a:rPr lang="nl-NL" altLang="nl-NL" sz="2500" dirty="0"/>
              <a:t>Koper is pas eigenaar na betaling laatste termijn</a:t>
            </a:r>
          </a:p>
          <a:p>
            <a:pPr marL="533400" indent="-533400">
              <a:lnSpc>
                <a:spcPct val="60000"/>
              </a:lnSpc>
              <a:buFont typeface="Wingdings" panose="05000000000000000000" pitchFamily="2" charset="2"/>
              <a:buAutoNum type="arabicPeriod"/>
            </a:pPr>
            <a:endParaRPr lang="nl-NL" altLang="nl-NL" sz="2500" dirty="0"/>
          </a:p>
          <a:p>
            <a:pPr marL="533400" indent="-533400">
              <a:lnSpc>
                <a:spcPct val="60000"/>
              </a:lnSpc>
              <a:buNone/>
            </a:pPr>
            <a:r>
              <a:rPr lang="nl-NL" altLang="nl-NL" sz="2500" dirty="0"/>
              <a:t>nadeel: het is een lening voor een bepaald goed, niet een vrij te besteden bedrag</a:t>
            </a:r>
          </a:p>
        </p:txBody>
      </p:sp>
    </p:spTree>
    <p:extLst>
      <p:ext uri="{BB962C8B-B14F-4D97-AF65-F5344CB8AC3E}">
        <p14:creationId xmlns:p14="http://schemas.microsoft.com/office/powerpoint/2010/main" val="250003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Lees zelfstandig verder bij paragraaf 1.4 en maak opgave 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5" y="2160589"/>
            <a:ext cx="5342522" cy="3880775"/>
          </a:xfrm>
        </p:spPr>
        <p:txBody>
          <a:bodyPr>
            <a:normAutofit/>
          </a:bodyPr>
          <a:lstStyle/>
          <a:p>
            <a:r>
              <a:rPr lang="nl-NL" sz="2500" dirty="0"/>
              <a:t>Hiervoor </a:t>
            </a:r>
            <a:r>
              <a:rPr lang="nl-NL" sz="2500" dirty="0" smtClean="0"/>
              <a:t>8 </a:t>
            </a:r>
            <a:r>
              <a:rPr lang="nl-NL" sz="2500" dirty="0"/>
              <a:t>minuten de tijd.</a:t>
            </a:r>
          </a:p>
          <a:p>
            <a:r>
              <a:rPr lang="nl-NL" sz="2500" dirty="0"/>
              <a:t>De eerste </a:t>
            </a:r>
            <a:r>
              <a:rPr lang="nl-NL" sz="2500" dirty="0" smtClean="0"/>
              <a:t>5 </a:t>
            </a:r>
            <a:r>
              <a:rPr lang="nl-NL" sz="2500" dirty="0"/>
              <a:t>minuten lees/werk je zelfstandig.</a:t>
            </a:r>
          </a:p>
          <a:p>
            <a:r>
              <a:rPr lang="nl-NL" sz="2500" dirty="0"/>
              <a:t>Daarna mag je overleggen</a:t>
            </a:r>
            <a:r>
              <a:rPr lang="nl-NL" sz="2500" dirty="0" smtClean="0"/>
              <a:t>.</a:t>
            </a:r>
          </a:p>
          <a:p>
            <a:endParaRPr lang="nl-NL" sz="2500" dirty="0"/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6019856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6019856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6019856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237409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8813"/>
          <a:stretch/>
        </p:blipFill>
        <p:spPr>
          <a:xfrm>
            <a:off x="0" y="0"/>
            <a:ext cx="11267768" cy="7669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3220"/>
          <a:stretch/>
        </p:blipFill>
        <p:spPr>
          <a:xfrm>
            <a:off x="0" y="0"/>
            <a:ext cx="11267768" cy="115037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8375"/>
          <a:stretch/>
        </p:blipFill>
        <p:spPr>
          <a:xfrm>
            <a:off x="0" y="0"/>
            <a:ext cx="11267768" cy="216801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7834"/>
          <a:stretch/>
        </p:blipFill>
        <p:spPr>
          <a:xfrm>
            <a:off x="0" y="0"/>
            <a:ext cx="11267768" cy="289068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9013"/>
          <a:stretch/>
        </p:blipFill>
        <p:spPr>
          <a:xfrm>
            <a:off x="0" y="0"/>
            <a:ext cx="11267768" cy="349536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5890"/>
          <a:stretch/>
        </p:blipFill>
        <p:spPr>
          <a:xfrm>
            <a:off x="0" y="0"/>
            <a:ext cx="11267768" cy="439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461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afgelopen les.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er zijn verschillende soorten leningen:</a:t>
            </a:r>
          </a:p>
          <a:p>
            <a:pPr marL="0" indent="0">
              <a:buNone/>
            </a:pPr>
            <a:r>
              <a:rPr lang="nl-NL" sz="2500" dirty="0" smtClean="0"/>
              <a:t>De persoonlijke lening (die de vorm kan hebben van de annuïteiten lening).</a:t>
            </a:r>
          </a:p>
          <a:p>
            <a:pPr marL="0" indent="0">
              <a:buNone/>
            </a:pPr>
            <a:r>
              <a:rPr lang="nl-NL" sz="2500" dirty="0" smtClean="0"/>
              <a:t>Het doorlopende krediet</a:t>
            </a:r>
          </a:p>
          <a:p>
            <a:pPr marL="0" indent="0">
              <a:buNone/>
            </a:pPr>
            <a:r>
              <a:rPr lang="nl-NL" sz="2500" dirty="0" smtClean="0"/>
              <a:t>Huurkoop en koop op afbetaling.</a:t>
            </a:r>
          </a:p>
          <a:p>
            <a:pPr marL="0" indent="0">
              <a:buNone/>
            </a:pPr>
            <a:r>
              <a:rPr lang="nl-NL" sz="2500" dirty="0" smtClean="0"/>
              <a:t>Verschillende leningen hebben verschillende voor/nadelen.</a:t>
            </a:r>
          </a:p>
        </p:txBody>
      </p:sp>
    </p:spTree>
    <p:extLst>
      <p:ext uri="{BB962C8B-B14F-4D97-AF65-F5344CB8AC3E}">
        <p14:creationId xmlns:p14="http://schemas.microsoft.com/office/powerpoint/2010/main" val="108648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vorige les.</a:t>
            </a:r>
          </a:p>
          <a:p>
            <a:r>
              <a:rPr lang="nl-NL" sz="2500" dirty="0" smtClean="0"/>
              <a:t>1.2 de persoonlijke lening.</a:t>
            </a:r>
          </a:p>
          <a:p>
            <a:r>
              <a:rPr lang="nl-NL" sz="2500" dirty="0" smtClean="0"/>
              <a:t>1.3 het doorlopend krediet.</a:t>
            </a:r>
          </a:p>
          <a:p>
            <a:r>
              <a:rPr lang="nl-NL" sz="2500" dirty="0" smtClean="0"/>
              <a:t>1.4 huurkoop en koop op afbetaling.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9834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Benodigdheden. / werkwijze.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7379"/>
            <a:ext cx="8596668" cy="4753983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Een schrift.</a:t>
            </a:r>
          </a:p>
          <a:p>
            <a:r>
              <a:rPr lang="nl-NL" sz="2500" dirty="0" smtClean="0"/>
              <a:t>De juiste lesbrief.</a:t>
            </a:r>
          </a:p>
          <a:p>
            <a:r>
              <a:rPr lang="nl-NL" sz="2500" dirty="0" smtClean="0"/>
              <a:t>Begin van het jaar: een vaste plek.</a:t>
            </a:r>
          </a:p>
          <a:p>
            <a:r>
              <a:rPr lang="nl-NL" sz="2500" dirty="0" smtClean="0"/>
              <a:t>Structuur tijdens de les: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Herhaling theorie vorige les (nabespreken huiswerk).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Nieuwe theorie.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Zelfstandig lezen/maken opgaves.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opgaves. (stap 2/3/4 herhalen)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les. (opgeven huiswerk)</a:t>
            </a:r>
          </a:p>
          <a:p>
            <a:endParaRPr lang="nl-NL" sz="2500" dirty="0" smtClean="0"/>
          </a:p>
          <a:p>
            <a:r>
              <a:rPr lang="nl-NL" sz="2500" dirty="0" smtClean="0"/>
              <a:t>Relatief weinig opdrachten, maar die maken we zodoende wel uitgebreid en aandachtig.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6232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management en organisatie?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Rekenkundig boekhouden!.</a:t>
            </a:r>
          </a:p>
          <a:p>
            <a:endParaRPr lang="nl-NL" sz="2500" dirty="0"/>
          </a:p>
          <a:p>
            <a:r>
              <a:rPr lang="nl-NL" sz="2500" dirty="0" smtClean="0"/>
              <a:t>Belangrijk: zorg dat je zowel je theoretische antwoorden als rekenkundige antwoorden zoveel mogelijk uitschrijft. Wat niet opgeschreven staat kan ik straks op je proefwerken/schoolexamen maar nog veel belangrijker je eindexamen niet goed rekenen.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368041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PTA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2"/>
          <a:srcRect t="3482" b="-1"/>
          <a:stretch/>
        </p:blipFill>
        <p:spPr>
          <a:xfrm>
            <a:off x="0" y="1414379"/>
            <a:ext cx="12192000" cy="244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9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vorige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Wanneer een bedrijf geld nodig heeft kan het besluiten dit geld te lenen.</a:t>
            </a:r>
          </a:p>
          <a:p>
            <a:r>
              <a:rPr lang="nl-NL" sz="2500" dirty="0" smtClean="0"/>
              <a:t>Over dit geleende geld betaal je interest.</a:t>
            </a:r>
          </a:p>
          <a:p>
            <a:r>
              <a:rPr lang="nl-NL" sz="2500" dirty="0" smtClean="0"/>
              <a:t>Wanneer je een gedeelte van dit geld terugbetaald (noemen we aflossing) daalt de te betalen interest.</a:t>
            </a:r>
          </a:p>
          <a:p>
            <a:r>
              <a:rPr lang="nl-NL" sz="2500" dirty="0" smtClean="0"/>
              <a:t>Een manier van lenen is de annuïteiten lening, waarbij je elke periode een vast bedrag betaald wat bestaat uit aflossing/interest.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1021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Paragraaf 1.2 en 1.3</a:t>
            </a:r>
            <a:endParaRPr lang="nl-NL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09074" y="1792706"/>
            <a:ext cx="9312442" cy="47319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nl-NL" altLang="nl-NL" sz="2500" u="sng" dirty="0" smtClean="0"/>
              <a:t>Persoonlijke lening</a:t>
            </a:r>
            <a:r>
              <a:rPr lang="nl-NL" altLang="nl-NL" sz="2500" dirty="0" smtClean="0"/>
              <a:t> = een lening aan een consument voor de aanschaf van duurzame consumptiegoederen.</a:t>
            </a:r>
          </a:p>
          <a:p>
            <a:pPr>
              <a:buFont typeface="Wingdings" panose="05000000000000000000" pitchFamily="2" charset="2"/>
              <a:buNone/>
            </a:pPr>
            <a:r>
              <a:rPr lang="nl-NL" altLang="nl-NL" sz="2500" dirty="0" smtClean="0"/>
              <a:t>(de annuiteitenlening kan worden gebruikt als persoonlijke lening, maar kan ook andere vormen hebben).</a:t>
            </a:r>
          </a:p>
          <a:p>
            <a:pPr>
              <a:buFont typeface="Wingdings" panose="05000000000000000000" pitchFamily="2" charset="2"/>
              <a:buNone/>
            </a:pPr>
            <a:endParaRPr lang="nl-NL" altLang="nl-NL" sz="2500" dirty="0" smtClean="0"/>
          </a:p>
          <a:p>
            <a:pPr>
              <a:buFont typeface="Wingdings" panose="05000000000000000000" pitchFamily="2" charset="2"/>
              <a:buNone/>
            </a:pPr>
            <a:r>
              <a:rPr lang="nl-NL" altLang="nl-NL" sz="2500" u="sng" dirty="0" smtClean="0"/>
              <a:t>Doorlopend krediet</a:t>
            </a:r>
            <a:r>
              <a:rPr lang="nl-NL" altLang="nl-NL" sz="2500" dirty="0" smtClean="0"/>
              <a:t> = tot een bepaald bedrag mag maximaal geleend worden, alleen over het geleende bedrag wordt rente betaald, je mag onbeperkt aflossen, maar het hoeft niet</a:t>
            </a:r>
          </a:p>
          <a:p>
            <a:pPr>
              <a:buFont typeface="Wingdings" panose="05000000000000000000" pitchFamily="2" charset="2"/>
              <a:buNone/>
            </a:pPr>
            <a:r>
              <a:rPr lang="nl-NL" altLang="nl-NL" sz="2500" u="sng" dirty="0" smtClean="0"/>
              <a:t>Rekening-courantkrediet</a:t>
            </a:r>
            <a:r>
              <a:rPr lang="nl-NL" altLang="nl-NL" sz="2500" dirty="0" smtClean="0"/>
              <a:t> = zakelijke variant van doorlopend krediet</a:t>
            </a:r>
            <a:endParaRPr lang="nl-NL" altLang="nl-NL" sz="2500" u="sng" dirty="0" smtClean="0"/>
          </a:p>
        </p:txBody>
      </p:sp>
    </p:spTree>
    <p:extLst>
      <p:ext uri="{BB962C8B-B14F-4D97-AF65-F5344CB8AC3E}">
        <p14:creationId xmlns:p14="http://schemas.microsoft.com/office/powerpoint/2010/main" val="879318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Lees zelfstandig paragraaf 1.2 en maak opgave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5" y="2160589"/>
            <a:ext cx="5342522" cy="3880775"/>
          </a:xfrm>
        </p:spPr>
        <p:txBody>
          <a:bodyPr>
            <a:normAutofit/>
          </a:bodyPr>
          <a:lstStyle/>
          <a:p>
            <a:r>
              <a:rPr lang="nl-NL" sz="2500" dirty="0"/>
              <a:t>Hiervoor </a:t>
            </a:r>
            <a:r>
              <a:rPr lang="nl-NL" sz="2500" dirty="0" smtClean="0"/>
              <a:t>8 </a:t>
            </a:r>
            <a:r>
              <a:rPr lang="nl-NL" sz="2500" dirty="0"/>
              <a:t>minuten de tijd.</a:t>
            </a:r>
          </a:p>
          <a:p>
            <a:r>
              <a:rPr lang="nl-NL" sz="2500" dirty="0"/>
              <a:t>De eerste </a:t>
            </a:r>
            <a:r>
              <a:rPr lang="nl-NL" sz="2500" dirty="0" smtClean="0"/>
              <a:t>5 </a:t>
            </a:r>
            <a:r>
              <a:rPr lang="nl-NL" sz="2500" dirty="0"/>
              <a:t>minuten lees/werk je zelfstandig.</a:t>
            </a:r>
          </a:p>
          <a:p>
            <a:r>
              <a:rPr lang="nl-NL" sz="2500" dirty="0"/>
              <a:t>Daarna mag je overleggen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Ben </a:t>
            </a:r>
            <a:r>
              <a:rPr lang="nl-NL" sz="2500" dirty="0"/>
              <a:t>je eerder klaar kan je verder met opgave </a:t>
            </a:r>
            <a:r>
              <a:rPr lang="nl-NL" sz="2500" dirty="0" smtClean="0"/>
              <a:t>5.</a:t>
            </a:r>
          </a:p>
          <a:p>
            <a:endParaRPr lang="nl-NL" sz="2500" dirty="0"/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6019856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6019856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6019856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501262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7542"/>
          <a:stretch/>
        </p:blipFill>
        <p:spPr>
          <a:xfrm>
            <a:off x="0" y="0"/>
            <a:ext cx="12202206" cy="200578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5107"/>
          <a:stretch/>
        </p:blipFill>
        <p:spPr>
          <a:xfrm>
            <a:off x="0" y="0"/>
            <a:ext cx="12202206" cy="339212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8902"/>
          <a:stretch/>
        </p:blipFill>
        <p:spPr>
          <a:xfrm>
            <a:off x="0" y="0"/>
            <a:ext cx="12202206" cy="377558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2935"/>
          <a:stretch/>
        </p:blipFill>
        <p:spPr>
          <a:xfrm>
            <a:off x="0" y="0"/>
            <a:ext cx="12202206" cy="414429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7685"/>
          <a:stretch/>
        </p:blipFill>
        <p:spPr>
          <a:xfrm>
            <a:off x="0" y="0"/>
            <a:ext cx="12202206" cy="446876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1480"/>
          <a:stretch/>
        </p:blipFill>
        <p:spPr>
          <a:xfrm>
            <a:off x="0" y="0"/>
            <a:ext cx="12202206" cy="485221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9308"/>
          <a:stretch/>
        </p:blipFill>
        <p:spPr>
          <a:xfrm>
            <a:off x="0" y="0"/>
            <a:ext cx="12202206" cy="560438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65928"/>
          <a:stretch/>
        </p:blipFill>
        <p:spPr>
          <a:xfrm>
            <a:off x="0" y="0"/>
            <a:ext cx="12202206" cy="210552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18"/>
            <a:ext cx="20852058" cy="205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45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150</TotalTime>
  <Words>540</Words>
  <Application>Microsoft Office PowerPoint</Application>
  <PresentationFormat>Breedbeeld</PresentationFormat>
  <Paragraphs>99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0" baseType="lpstr">
      <vt:lpstr>Arial</vt:lpstr>
      <vt:lpstr>Trebuchet MS</vt:lpstr>
      <vt:lpstr>Wingdings</vt:lpstr>
      <vt:lpstr>Wingdings 3</vt:lpstr>
      <vt:lpstr>Facet</vt:lpstr>
      <vt:lpstr>Welkom ath 4.</vt:lpstr>
      <vt:lpstr>Agenda:</vt:lpstr>
      <vt:lpstr>Benodigdheden. / werkwijze.</vt:lpstr>
      <vt:lpstr>Wat is management en organisatie?</vt:lpstr>
      <vt:lpstr>PTA</vt:lpstr>
      <vt:lpstr>Terugblik vorige les:</vt:lpstr>
      <vt:lpstr>Paragraaf 1.2 en 1.3</vt:lpstr>
      <vt:lpstr>Lees zelfstandig paragraaf 1.2 en maak opgave 4</vt:lpstr>
      <vt:lpstr>PowerPoint-presentatie</vt:lpstr>
      <vt:lpstr>Lees zelfstandig verder bij paragraaf 1.3 en maak opgave 5</vt:lpstr>
      <vt:lpstr>PowerPoint-presentatie</vt:lpstr>
      <vt:lpstr>1.4 Huurkoop en koop op afbetaling (vaak duurder dan persoonlijke lening/doorlopend krediet. </vt:lpstr>
      <vt:lpstr>Lees zelfstandig verder bij paragraaf 1.4 en maak opgave 6</vt:lpstr>
      <vt:lpstr>PowerPoint-presentatie</vt:lpstr>
      <vt:lpstr>Terugblik afgelopen les.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28</cp:revision>
  <dcterms:created xsi:type="dcterms:W3CDTF">2017-08-27T09:00:36Z</dcterms:created>
  <dcterms:modified xsi:type="dcterms:W3CDTF">2017-08-29T06:50:51Z</dcterms:modified>
</cp:coreProperties>
</file>