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303" r:id="rId4"/>
    <p:sldId id="304" r:id="rId5"/>
    <p:sldId id="305" r:id="rId6"/>
    <p:sldId id="306" r:id="rId7"/>
    <p:sldId id="267" r:id="rId8"/>
    <p:sldId id="268" r:id="rId9"/>
    <p:sldId id="274" r:id="rId10"/>
    <p:sldId id="284" r:id="rId11"/>
    <p:sldId id="291" r:id="rId12"/>
    <p:sldId id="300" r:id="rId13"/>
    <p:sldId id="295" r:id="rId14"/>
    <p:sldId id="296" r:id="rId15"/>
    <p:sldId id="301" r:id="rId16"/>
    <p:sldId id="297" r:id="rId17"/>
    <p:sldId id="302" r:id="rId18"/>
    <p:sldId id="307" r:id="rId19"/>
    <p:sldId id="308" r:id="rId20"/>
    <p:sldId id="309" r:id="rId21"/>
    <p:sldId id="315" r:id="rId22"/>
    <p:sldId id="310" r:id="rId23"/>
    <p:sldId id="312" r:id="rId24"/>
    <p:sldId id="311" r:id="rId25"/>
    <p:sldId id="313" r:id="rId26"/>
    <p:sldId id="314"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80" d="100"/>
          <a:sy n="80" d="100"/>
        </p:scale>
        <p:origin x="36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4-12-2017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76,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77.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82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Als dit af is ben je klaar, anders heb je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9471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8142"/>
          <a:stretch/>
        </p:blipFill>
        <p:spPr>
          <a:xfrm>
            <a:off x="0" y="0"/>
            <a:ext cx="8229600" cy="1503947"/>
          </a:xfrm>
          <a:prstGeom prst="rect">
            <a:avLst/>
          </a:prstGeom>
        </p:spPr>
      </p:pic>
      <p:pic>
        <p:nvPicPr>
          <p:cNvPr id="5" name="Afbeelding 4"/>
          <p:cNvPicPr>
            <a:picLocks noChangeAspect="1"/>
          </p:cNvPicPr>
          <p:nvPr/>
        </p:nvPicPr>
        <p:blipFill rotWithShape="1">
          <a:blip r:embed="rId2"/>
          <a:srcRect b="74645"/>
          <a:stretch/>
        </p:blipFill>
        <p:spPr>
          <a:xfrm>
            <a:off x="0" y="0"/>
            <a:ext cx="8229600" cy="1744579"/>
          </a:xfrm>
          <a:prstGeom prst="rect">
            <a:avLst/>
          </a:prstGeom>
        </p:spPr>
      </p:pic>
      <p:pic>
        <p:nvPicPr>
          <p:cNvPr id="6" name="Afbeelding 5"/>
          <p:cNvPicPr>
            <a:picLocks noChangeAspect="1"/>
          </p:cNvPicPr>
          <p:nvPr/>
        </p:nvPicPr>
        <p:blipFill rotWithShape="1">
          <a:blip r:embed="rId2"/>
          <a:srcRect b="71323"/>
          <a:stretch/>
        </p:blipFill>
        <p:spPr>
          <a:xfrm>
            <a:off x="0" y="0"/>
            <a:ext cx="8229600" cy="1973179"/>
          </a:xfrm>
          <a:prstGeom prst="rect">
            <a:avLst/>
          </a:prstGeom>
        </p:spPr>
      </p:pic>
      <p:pic>
        <p:nvPicPr>
          <p:cNvPr id="7" name="Afbeelding 6"/>
          <p:cNvPicPr>
            <a:picLocks noChangeAspect="1"/>
          </p:cNvPicPr>
          <p:nvPr/>
        </p:nvPicPr>
        <p:blipFill rotWithShape="1">
          <a:blip r:embed="rId2"/>
          <a:srcRect b="67826"/>
          <a:stretch/>
        </p:blipFill>
        <p:spPr>
          <a:xfrm>
            <a:off x="0" y="0"/>
            <a:ext cx="8229600" cy="2213811"/>
          </a:xfrm>
          <a:prstGeom prst="rect">
            <a:avLst/>
          </a:prstGeom>
        </p:spPr>
      </p:pic>
      <p:pic>
        <p:nvPicPr>
          <p:cNvPr id="8" name="Afbeelding 7"/>
          <p:cNvPicPr>
            <a:picLocks noChangeAspect="1"/>
          </p:cNvPicPr>
          <p:nvPr/>
        </p:nvPicPr>
        <p:blipFill rotWithShape="1">
          <a:blip r:embed="rId2"/>
          <a:srcRect b="64154"/>
          <a:stretch/>
        </p:blipFill>
        <p:spPr>
          <a:xfrm>
            <a:off x="0" y="0"/>
            <a:ext cx="8229600" cy="2466474"/>
          </a:xfrm>
          <a:prstGeom prst="rect">
            <a:avLst/>
          </a:prstGeom>
        </p:spPr>
      </p:pic>
      <p:pic>
        <p:nvPicPr>
          <p:cNvPr id="9" name="Afbeelding 8"/>
          <p:cNvPicPr>
            <a:picLocks noChangeAspect="1"/>
          </p:cNvPicPr>
          <p:nvPr/>
        </p:nvPicPr>
        <p:blipFill rotWithShape="1">
          <a:blip r:embed="rId2"/>
          <a:srcRect b="60831"/>
          <a:stretch/>
        </p:blipFill>
        <p:spPr>
          <a:xfrm>
            <a:off x="0" y="0"/>
            <a:ext cx="8229600" cy="2695074"/>
          </a:xfrm>
          <a:prstGeom prst="rect">
            <a:avLst/>
          </a:prstGeom>
        </p:spPr>
      </p:pic>
      <p:pic>
        <p:nvPicPr>
          <p:cNvPr id="10" name="Afbeelding 9"/>
          <p:cNvPicPr>
            <a:picLocks noChangeAspect="1"/>
          </p:cNvPicPr>
          <p:nvPr/>
        </p:nvPicPr>
        <p:blipFill rotWithShape="1">
          <a:blip r:embed="rId2"/>
          <a:srcRect b="56635"/>
          <a:stretch/>
        </p:blipFill>
        <p:spPr>
          <a:xfrm>
            <a:off x="0" y="0"/>
            <a:ext cx="8229600" cy="2983832"/>
          </a:xfrm>
          <a:prstGeom prst="rect">
            <a:avLst/>
          </a:prstGeom>
        </p:spPr>
      </p:pic>
      <p:pic>
        <p:nvPicPr>
          <p:cNvPr id="11" name="Afbeelding 10"/>
          <p:cNvPicPr>
            <a:picLocks noChangeAspect="1"/>
          </p:cNvPicPr>
          <p:nvPr/>
        </p:nvPicPr>
        <p:blipFill rotWithShape="1">
          <a:blip r:embed="rId2"/>
          <a:srcRect b="53312"/>
          <a:stretch/>
        </p:blipFill>
        <p:spPr>
          <a:xfrm>
            <a:off x="0" y="0"/>
            <a:ext cx="8229600" cy="3212432"/>
          </a:xfrm>
          <a:prstGeom prst="rect">
            <a:avLst/>
          </a:prstGeom>
        </p:spPr>
      </p:pic>
      <p:pic>
        <p:nvPicPr>
          <p:cNvPr id="12" name="Afbeelding 11"/>
          <p:cNvPicPr>
            <a:picLocks noChangeAspect="1"/>
          </p:cNvPicPr>
          <p:nvPr/>
        </p:nvPicPr>
        <p:blipFill rotWithShape="1">
          <a:blip r:embed="rId2"/>
          <a:srcRect b="38100"/>
          <a:stretch/>
        </p:blipFill>
        <p:spPr>
          <a:xfrm>
            <a:off x="0" y="0"/>
            <a:ext cx="8229600" cy="4259179"/>
          </a:xfrm>
          <a:prstGeom prst="rect">
            <a:avLst/>
          </a:prstGeom>
        </p:spPr>
      </p:pic>
      <p:pic>
        <p:nvPicPr>
          <p:cNvPr id="13" name="Afbeelding 12"/>
          <p:cNvPicPr>
            <a:picLocks noChangeAspect="1"/>
          </p:cNvPicPr>
          <p:nvPr/>
        </p:nvPicPr>
        <p:blipFill rotWithShape="1">
          <a:blip r:embed="rId2"/>
          <a:srcRect b="22537"/>
          <a:stretch/>
        </p:blipFill>
        <p:spPr>
          <a:xfrm>
            <a:off x="0" y="0"/>
            <a:ext cx="8229600" cy="5329989"/>
          </a:xfrm>
          <a:prstGeom prst="rect">
            <a:avLst/>
          </a:prstGeom>
        </p:spPr>
      </p:pic>
      <p:pic>
        <p:nvPicPr>
          <p:cNvPr id="14" name="Afbeelding 13"/>
          <p:cNvPicPr>
            <a:picLocks noChangeAspect="1"/>
          </p:cNvPicPr>
          <p:nvPr/>
        </p:nvPicPr>
        <p:blipFill rotWithShape="1">
          <a:blip r:embed="rId2"/>
          <a:srcRect b="19390"/>
          <a:stretch/>
        </p:blipFill>
        <p:spPr>
          <a:xfrm>
            <a:off x="0" y="0"/>
            <a:ext cx="8229600" cy="5546558"/>
          </a:xfrm>
          <a:prstGeom prst="rect">
            <a:avLst/>
          </a:prstGeom>
        </p:spPr>
      </p:pic>
      <p:pic>
        <p:nvPicPr>
          <p:cNvPr id="15" name="Afbeelding 14"/>
          <p:cNvPicPr>
            <a:picLocks noChangeAspect="1"/>
          </p:cNvPicPr>
          <p:nvPr/>
        </p:nvPicPr>
        <p:blipFill rotWithShape="1">
          <a:blip r:embed="rId2"/>
          <a:srcRect b="15893"/>
          <a:stretch/>
        </p:blipFill>
        <p:spPr>
          <a:xfrm>
            <a:off x="0" y="0"/>
            <a:ext cx="8229600" cy="5787189"/>
          </a:xfrm>
          <a:prstGeom prst="rect">
            <a:avLst/>
          </a:prstGeom>
        </p:spPr>
      </p:pic>
      <p:pic>
        <p:nvPicPr>
          <p:cNvPr id="16" name="Afbeelding 15"/>
          <p:cNvPicPr>
            <a:picLocks noChangeAspect="1"/>
          </p:cNvPicPr>
          <p:nvPr/>
        </p:nvPicPr>
        <p:blipFill rotWithShape="1">
          <a:blip r:embed="rId2"/>
          <a:srcRect b="12570"/>
          <a:stretch/>
        </p:blipFill>
        <p:spPr>
          <a:xfrm>
            <a:off x="0" y="0"/>
            <a:ext cx="8229600" cy="6015789"/>
          </a:xfrm>
          <a:prstGeom prst="rect">
            <a:avLst/>
          </a:prstGeom>
        </p:spPr>
      </p:pic>
      <p:pic>
        <p:nvPicPr>
          <p:cNvPr id="17" name="Afbeelding 16"/>
          <p:cNvPicPr>
            <a:picLocks noChangeAspect="1"/>
          </p:cNvPicPr>
          <p:nvPr/>
        </p:nvPicPr>
        <p:blipFill rotWithShape="1">
          <a:blip r:embed="rId2"/>
          <a:srcRect b="8373"/>
          <a:stretch/>
        </p:blipFill>
        <p:spPr>
          <a:xfrm>
            <a:off x="0" y="0"/>
            <a:ext cx="8229600" cy="6304547"/>
          </a:xfrm>
          <a:prstGeom prst="rect">
            <a:avLst/>
          </a:prstGeom>
        </p:spPr>
      </p:pic>
      <p:pic>
        <p:nvPicPr>
          <p:cNvPr id="18" name="Afbeelding 17"/>
          <p:cNvPicPr>
            <a:picLocks noChangeAspect="1"/>
          </p:cNvPicPr>
          <p:nvPr/>
        </p:nvPicPr>
        <p:blipFill>
          <a:blip r:embed="rId2"/>
          <a:stretch>
            <a:fillRect/>
          </a:stretch>
        </p:blipFill>
        <p:spPr>
          <a:xfrm>
            <a:off x="0" y="0"/>
            <a:ext cx="8229600" cy="6880688"/>
          </a:xfrm>
          <a:prstGeom prst="rect">
            <a:avLst/>
          </a:prstGeom>
        </p:spPr>
      </p:pic>
    </p:spTree>
    <p:extLst>
      <p:ext uri="{BB962C8B-B14F-4D97-AF65-F5344CB8AC3E}">
        <p14:creationId xmlns:p14="http://schemas.microsoft.com/office/powerpoint/2010/main" val="1389932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1: de kosten van diensten van  3</a:t>
            </a:r>
            <a:r>
              <a:rPr lang="nl-NL" baseline="30000" dirty="0" smtClean="0"/>
              <a:t>de</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Je kan niet alles zelf doen als je een onderneming start, wat wordt hiermee bedoeld?</a:t>
            </a:r>
          </a:p>
          <a:p>
            <a:r>
              <a:rPr lang="nl-NL" sz="2500" dirty="0" smtClean="0"/>
              <a:t>Je moet een gedeelte uit besteden:</a:t>
            </a:r>
          </a:p>
          <a:p>
            <a:r>
              <a:rPr lang="nl-NL" sz="2500" dirty="0" smtClean="0"/>
              <a:t>Je koopt spullen in (inkoopkosten).</a:t>
            </a:r>
          </a:p>
          <a:p>
            <a:r>
              <a:rPr lang="nl-NL" sz="2500" dirty="0" smtClean="0"/>
              <a:t>Je huurt spullen (huurkosten).</a:t>
            </a:r>
          </a:p>
          <a:p>
            <a:r>
              <a:rPr lang="nl-NL" sz="2500" dirty="0" smtClean="0"/>
              <a:t>We gaan vandaag kijken naar de kosten van diensten van  3</a:t>
            </a:r>
            <a:r>
              <a:rPr lang="nl-NL" sz="2500" baseline="30000" dirty="0" smtClean="0"/>
              <a:t>de</a:t>
            </a:r>
            <a:r>
              <a:rPr lang="nl-NL" sz="2500" dirty="0" smtClean="0"/>
              <a:t>. </a:t>
            </a:r>
            <a:endParaRPr lang="nl-NL" sz="2500" dirty="0"/>
          </a:p>
        </p:txBody>
      </p:sp>
    </p:spTree>
    <p:extLst>
      <p:ext uri="{BB962C8B-B14F-4D97-AF65-F5344CB8AC3E}">
        <p14:creationId xmlns:p14="http://schemas.microsoft.com/office/powerpoint/2010/main" val="2339610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87 en 88</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Maak 89</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7537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489"/>
          <a:stretch/>
        </p:blipFill>
        <p:spPr>
          <a:xfrm>
            <a:off x="-1" y="1"/>
            <a:ext cx="9901989" cy="926432"/>
          </a:xfrm>
          <a:prstGeom prst="rect">
            <a:avLst/>
          </a:prstGeom>
        </p:spPr>
      </p:pic>
      <p:pic>
        <p:nvPicPr>
          <p:cNvPr id="5" name="Afbeelding 4"/>
          <p:cNvPicPr>
            <a:picLocks noChangeAspect="1"/>
          </p:cNvPicPr>
          <p:nvPr/>
        </p:nvPicPr>
        <p:blipFill rotWithShape="1">
          <a:blip r:embed="rId2"/>
          <a:srcRect b="74382"/>
          <a:stretch/>
        </p:blipFill>
        <p:spPr>
          <a:xfrm>
            <a:off x="-1" y="0"/>
            <a:ext cx="9901989" cy="1756611"/>
          </a:xfrm>
          <a:prstGeom prst="rect">
            <a:avLst/>
          </a:prstGeom>
        </p:spPr>
      </p:pic>
      <p:pic>
        <p:nvPicPr>
          <p:cNvPr id="6" name="Afbeelding 5"/>
          <p:cNvPicPr>
            <a:picLocks noChangeAspect="1"/>
          </p:cNvPicPr>
          <p:nvPr/>
        </p:nvPicPr>
        <p:blipFill rotWithShape="1">
          <a:blip r:embed="rId2"/>
          <a:srcRect b="67714"/>
          <a:stretch/>
        </p:blipFill>
        <p:spPr>
          <a:xfrm>
            <a:off x="-1" y="0"/>
            <a:ext cx="9901989" cy="2213811"/>
          </a:xfrm>
          <a:prstGeom prst="rect">
            <a:avLst/>
          </a:prstGeom>
        </p:spPr>
      </p:pic>
      <p:pic>
        <p:nvPicPr>
          <p:cNvPr id="7" name="Afbeelding 6"/>
          <p:cNvPicPr>
            <a:picLocks noChangeAspect="1"/>
          </p:cNvPicPr>
          <p:nvPr/>
        </p:nvPicPr>
        <p:blipFill rotWithShape="1">
          <a:blip r:embed="rId2"/>
          <a:srcRect b="63327"/>
          <a:stretch/>
        </p:blipFill>
        <p:spPr>
          <a:xfrm>
            <a:off x="-1" y="1"/>
            <a:ext cx="9901989" cy="2514600"/>
          </a:xfrm>
          <a:prstGeom prst="rect">
            <a:avLst/>
          </a:prstGeom>
        </p:spPr>
      </p:pic>
      <p:pic>
        <p:nvPicPr>
          <p:cNvPr id="8" name="Afbeelding 7"/>
          <p:cNvPicPr>
            <a:picLocks noChangeAspect="1"/>
          </p:cNvPicPr>
          <p:nvPr/>
        </p:nvPicPr>
        <p:blipFill rotWithShape="1">
          <a:blip r:embed="rId2"/>
          <a:srcRect b="56483"/>
          <a:stretch/>
        </p:blipFill>
        <p:spPr>
          <a:xfrm>
            <a:off x="-1" y="1"/>
            <a:ext cx="9901989" cy="2983832"/>
          </a:xfrm>
          <a:prstGeom prst="rect">
            <a:avLst/>
          </a:prstGeom>
        </p:spPr>
      </p:pic>
      <p:pic>
        <p:nvPicPr>
          <p:cNvPr id="9" name="Afbeelding 8"/>
          <p:cNvPicPr>
            <a:picLocks noChangeAspect="1"/>
          </p:cNvPicPr>
          <p:nvPr/>
        </p:nvPicPr>
        <p:blipFill rotWithShape="1">
          <a:blip r:embed="rId2"/>
          <a:srcRect b="49816"/>
          <a:stretch/>
        </p:blipFill>
        <p:spPr>
          <a:xfrm>
            <a:off x="-1" y="1"/>
            <a:ext cx="9901989" cy="3441032"/>
          </a:xfrm>
          <a:prstGeom prst="rect">
            <a:avLst/>
          </a:prstGeom>
        </p:spPr>
      </p:pic>
      <p:pic>
        <p:nvPicPr>
          <p:cNvPr id="10" name="Afbeelding 9"/>
          <p:cNvPicPr>
            <a:picLocks noChangeAspect="1"/>
          </p:cNvPicPr>
          <p:nvPr/>
        </p:nvPicPr>
        <p:blipFill rotWithShape="1">
          <a:blip r:embed="rId2"/>
          <a:srcRect b="33673"/>
          <a:stretch/>
        </p:blipFill>
        <p:spPr>
          <a:xfrm>
            <a:off x="-1" y="0"/>
            <a:ext cx="9901989" cy="4547937"/>
          </a:xfrm>
          <a:prstGeom prst="rect">
            <a:avLst/>
          </a:prstGeom>
        </p:spPr>
      </p:pic>
      <p:pic>
        <p:nvPicPr>
          <p:cNvPr id="11" name="Afbeelding 10"/>
          <p:cNvPicPr>
            <a:picLocks noChangeAspect="1"/>
          </p:cNvPicPr>
          <p:nvPr/>
        </p:nvPicPr>
        <p:blipFill rotWithShape="1">
          <a:blip r:embed="rId2"/>
          <a:srcRect b="26830"/>
          <a:stretch/>
        </p:blipFill>
        <p:spPr>
          <a:xfrm>
            <a:off x="-1" y="1"/>
            <a:ext cx="9901989" cy="5017168"/>
          </a:xfrm>
          <a:prstGeom prst="rect">
            <a:avLst/>
          </a:prstGeom>
        </p:spPr>
      </p:pic>
      <p:pic>
        <p:nvPicPr>
          <p:cNvPr id="12" name="Afbeelding 11"/>
          <p:cNvPicPr>
            <a:picLocks noChangeAspect="1"/>
          </p:cNvPicPr>
          <p:nvPr/>
        </p:nvPicPr>
        <p:blipFill rotWithShape="1">
          <a:blip r:embed="rId2"/>
          <a:srcRect b="21741"/>
          <a:stretch/>
        </p:blipFill>
        <p:spPr>
          <a:xfrm>
            <a:off x="-1" y="1"/>
            <a:ext cx="9901989" cy="5366084"/>
          </a:xfrm>
          <a:prstGeom prst="rect">
            <a:avLst/>
          </a:prstGeom>
        </p:spPr>
      </p:pic>
      <p:pic>
        <p:nvPicPr>
          <p:cNvPr id="13" name="Afbeelding 12"/>
          <p:cNvPicPr>
            <a:picLocks noChangeAspect="1"/>
          </p:cNvPicPr>
          <p:nvPr/>
        </p:nvPicPr>
        <p:blipFill rotWithShape="1">
          <a:blip r:embed="rId2"/>
          <a:srcRect b="15951"/>
          <a:stretch/>
        </p:blipFill>
        <p:spPr>
          <a:xfrm>
            <a:off x="-1" y="1"/>
            <a:ext cx="9901989" cy="5763126"/>
          </a:xfrm>
          <a:prstGeom prst="rect">
            <a:avLst/>
          </a:prstGeom>
        </p:spPr>
      </p:pic>
      <p:pic>
        <p:nvPicPr>
          <p:cNvPr id="14" name="Afbeelding 13"/>
          <p:cNvPicPr>
            <a:picLocks noChangeAspect="1"/>
          </p:cNvPicPr>
          <p:nvPr/>
        </p:nvPicPr>
        <p:blipFill rotWithShape="1">
          <a:blip r:embed="rId2"/>
          <a:srcRect b="8932"/>
          <a:stretch/>
        </p:blipFill>
        <p:spPr>
          <a:xfrm>
            <a:off x="-1" y="0"/>
            <a:ext cx="9901989" cy="6244389"/>
          </a:xfrm>
          <a:prstGeom prst="rect">
            <a:avLst/>
          </a:prstGeom>
        </p:spPr>
      </p:pic>
      <p:pic>
        <p:nvPicPr>
          <p:cNvPr id="15" name="Afbeelding 14"/>
          <p:cNvPicPr>
            <a:picLocks noChangeAspect="1"/>
          </p:cNvPicPr>
          <p:nvPr/>
        </p:nvPicPr>
        <p:blipFill>
          <a:blip r:embed="rId2"/>
          <a:stretch>
            <a:fillRect/>
          </a:stretch>
        </p:blipFill>
        <p:spPr>
          <a:xfrm>
            <a:off x="-1" y="0"/>
            <a:ext cx="9901989" cy="6856817"/>
          </a:xfrm>
          <a:prstGeom prst="rect">
            <a:avLst/>
          </a:prstGeom>
        </p:spPr>
      </p:pic>
    </p:spTree>
    <p:extLst>
      <p:ext uri="{BB962C8B-B14F-4D97-AF65-F5344CB8AC3E}">
        <p14:creationId xmlns:p14="http://schemas.microsoft.com/office/powerpoint/2010/main" val="298645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89 en 90</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Maak 91 (dit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4522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072"/>
          <a:stretch/>
        </p:blipFill>
        <p:spPr>
          <a:xfrm>
            <a:off x="-1" y="0"/>
            <a:ext cx="4716379" cy="649705"/>
          </a:xfrm>
          <a:prstGeom prst="rect">
            <a:avLst/>
          </a:prstGeom>
        </p:spPr>
      </p:pic>
      <p:pic>
        <p:nvPicPr>
          <p:cNvPr id="5" name="Afbeelding 4"/>
          <p:cNvPicPr>
            <a:picLocks noChangeAspect="1"/>
          </p:cNvPicPr>
          <p:nvPr/>
        </p:nvPicPr>
        <p:blipFill rotWithShape="1">
          <a:blip r:embed="rId2"/>
          <a:srcRect b="27871"/>
          <a:stretch/>
        </p:blipFill>
        <p:spPr>
          <a:xfrm>
            <a:off x="-1" y="0"/>
            <a:ext cx="4716379" cy="998621"/>
          </a:xfrm>
          <a:prstGeom prst="rect">
            <a:avLst/>
          </a:prstGeom>
        </p:spPr>
      </p:pic>
      <p:pic>
        <p:nvPicPr>
          <p:cNvPr id="6" name="Afbeelding 5"/>
          <p:cNvPicPr>
            <a:picLocks noChangeAspect="1"/>
          </p:cNvPicPr>
          <p:nvPr/>
        </p:nvPicPr>
        <p:blipFill>
          <a:blip r:embed="rId2"/>
          <a:stretch>
            <a:fillRect/>
          </a:stretch>
        </p:blipFill>
        <p:spPr>
          <a:xfrm>
            <a:off x="-1" y="0"/>
            <a:ext cx="4716379" cy="1384485"/>
          </a:xfrm>
          <a:prstGeom prst="rect">
            <a:avLst/>
          </a:prstGeom>
        </p:spPr>
      </p:pic>
      <p:pic>
        <p:nvPicPr>
          <p:cNvPr id="7" name="Afbeelding 6"/>
          <p:cNvPicPr>
            <a:picLocks noChangeAspect="1"/>
          </p:cNvPicPr>
          <p:nvPr/>
        </p:nvPicPr>
        <p:blipFill rotWithShape="1">
          <a:blip r:embed="rId3"/>
          <a:srcRect b="87476"/>
          <a:stretch/>
        </p:blipFill>
        <p:spPr>
          <a:xfrm>
            <a:off x="0" y="1228810"/>
            <a:ext cx="9131968" cy="708274"/>
          </a:xfrm>
          <a:prstGeom prst="rect">
            <a:avLst/>
          </a:prstGeom>
        </p:spPr>
      </p:pic>
      <p:pic>
        <p:nvPicPr>
          <p:cNvPr id="8" name="Afbeelding 7"/>
          <p:cNvPicPr>
            <a:picLocks noChangeAspect="1"/>
          </p:cNvPicPr>
          <p:nvPr/>
        </p:nvPicPr>
        <p:blipFill rotWithShape="1">
          <a:blip r:embed="rId3"/>
          <a:srcRect b="81732"/>
          <a:stretch/>
        </p:blipFill>
        <p:spPr>
          <a:xfrm>
            <a:off x="0" y="1228810"/>
            <a:ext cx="9131968" cy="1033127"/>
          </a:xfrm>
          <a:prstGeom prst="rect">
            <a:avLst/>
          </a:prstGeom>
        </p:spPr>
      </p:pic>
      <p:pic>
        <p:nvPicPr>
          <p:cNvPr id="9" name="Afbeelding 8"/>
          <p:cNvPicPr>
            <a:picLocks noChangeAspect="1"/>
          </p:cNvPicPr>
          <p:nvPr/>
        </p:nvPicPr>
        <p:blipFill rotWithShape="1">
          <a:blip r:embed="rId3"/>
          <a:srcRect b="76413"/>
          <a:stretch/>
        </p:blipFill>
        <p:spPr>
          <a:xfrm>
            <a:off x="0" y="1228810"/>
            <a:ext cx="9131968" cy="1333916"/>
          </a:xfrm>
          <a:prstGeom prst="rect">
            <a:avLst/>
          </a:prstGeom>
        </p:spPr>
      </p:pic>
      <p:pic>
        <p:nvPicPr>
          <p:cNvPr id="10" name="Afbeelding 9"/>
          <p:cNvPicPr>
            <a:picLocks noChangeAspect="1"/>
          </p:cNvPicPr>
          <p:nvPr/>
        </p:nvPicPr>
        <p:blipFill rotWithShape="1">
          <a:blip r:embed="rId3"/>
          <a:srcRect b="48756"/>
          <a:stretch/>
        </p:blipFill>
        <p:spPr>
          <a:xfrm>
            <a:off x="0" y="1228810"/>
            <a:ext cx="9131968" cy="2898022"/>
          </a:xfrm>
          <a:prstGeom prst="rect">
            <a:avLst/>
          </a:prstGeom>
        </p:spPr>
      </p:pic>
      <p:pic>
        <p:nvPicPr>
          <p:cNvPr id="11" name="Afbeelding 10"/>
          <p:cNvPicPr>
            <a:picLocks noChangeAspect="1"/>
          </p:cNvPicPr>
          <p:nvPr/>
        </p:nvPicPr>
        <p:blipFill rotWithShape="1">
          <a:blip r:embed="rId3"/>
          <a:srcRect b="44288"/>
          <a:stretch/>
        </p:blipFill>
        <p:spPr>
          <a:xfrm>
            <a:off x="0" y="1228810"/>
            <a:ext cx="9131968" cy="3150685"/>
          </a:xfrm>
          <a:prstGeom prst="rect">
            <a:avLst/>
          </a:prstGeom>
        </p:spPr>
      </p:pic>
      <p:pic>
        <p:nvPicPr>
          <p:cNvPr id="12" name="Afbeelding 11"/>
          <p:cNvPicPr>
            <a:picLocks noChangeAspect="1"/>
          </p:cNvPicPr>
          <p:nvPr/>
        </p:nvPicPr>
        <p:blipFill rotWithShape="1">
          <a:blip r:embed="rId3"/>
          <a:srcRect b="38331"/>
          <a:stretch/>
        </p:blipFill>
        <p:spPr>
          <a:xfrm>
            <a:off x="0" y="1228810"/>
            <a:ext cx="9131968" cy="3487569"/>
          </a:xfrm>
          <a:prstGeom prst="rect">
            <a:avLst/>
          </a:prstGeom>
        </p:spPr>
      </p:pic>
      <p:pic>
        <p:nvPicPr>
          <p:cNvPr id="13" name="Afbeelding 12"/>
          <p:cNvPicPr>
            <a:picLocks noChangeAspect="1"/>
          </p:cNvPicPr>
          <p:nvPr/>
        </p:nvPicPr>
        <p:blipFill rotWithShape="1">
          <a:blip r:embed="rId3"/>
          <a:srcRect b="32587"/>
          <a:stretch/>
        </p:blipFill>
        <p:spPr>
          <a:xfrm>
            <a:off x="0" y="1228810"/>
            <a:ext cx="9131968" cy="3812422"/>
          </a:xfrm>
          <a:prstGeom prst="rect">
            <a:avLst/>
          </a:prstGeom>
        </p:spPr>
      </p:pic>
      <p:pic>
        <p:nvPicPr>
          <p:cNvPr id="14" name="Afbeelding 13"/>
          <p:cNvPicPr>
            <a:picLocks noChangeAspect="1"/>
          </p:cNvPicPr>
          <p:nvPr/>
        </p:nvPicPr>
        <p:blipFill rotWithShape="1">
          <a:blip r:embed="rId3"/>
          <a:srcRect b="21099"/>
          <a:stretch/>
        </p:blipFill>
        <p:spPr>
          <a:xfrm>
            <a:off x="0" y="1228810"/>
            <a:ext cx="9131968" cy="4462127"/>
          </a:xfrm>
          <a:prstGeom prst="rect">
            <a:avLst/>
          </a:prstGeom>
        </p:spPr>
      </p:pic>
      <p:pic>
        <p:nvPicPr>
          <p:cNvPr id="15" name="Afbeelding 14"/>
          <p:cNvPicPr>
            <a:picLocks noChangeAspect="1"/>
          </p:cNvPicPr>
          <p:nvPr/>
        </p:nvPicPr>
        <p:blipFill>
          <a:blip r:embed="rId3"/>
          <a:stretch>
            <a:fillRect/>
          </a:stretch>
        </p:blipFill>
        <p:spPr>
          <a:xfrm>
            <a:off x="0" y="1228810"/>
            <a:ext cx="9131968" cy="5655330"/>
          </a:xfrm>
          <a:prstGeom prst="rect">
            <a:avLst/>
          </a:prstGeom>
        </p:spPr>
      </p:pic>
    </p:spTree>
    <p:extLst>
      <p:ext uri="{BB962C8B-B14F-4D97-AF65-F5344CB8AC3E}">
        <p14:creationId xmlns:p14="http://schemas.microsoft.com/office/powerpoint/2010/main" val="10390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kosten van duurzame productiemiddelen.</a:t>
            </a:r>
            <a:endParaRPr lang="nl-NL" dirty="0"/>
          </a:p>
        </p:txBody>
      </p:sp>
      <p:sp>
        <p:nvSpPr>
          <p:cNvPr id="3" name="Tijdelijke aanduiding voor inhoud 2"/>
          <p:cNvSpPr>
            <a:spLocks noGrp="1"/>
          </p:cNvSpPr>
          <p:nvPr>
            <p:ph idx="1"/>
          </p:nvPr>
        </p:nvSpPr>
        <p:spPr/>
        <p:txBody>
          <a:bodyPr>
            <a:normAutofit/>
          </a:bodyPr>
          <a:lstStyle/>
          <a:p>
            <a:r>
              <a:rPr lang="nl-NL" sz="2500" dirty="0" smtClean="0"/>
              <a:t>Vraag 91 nabespreken als iedereen die af heeft.</a:t>
            </a:r>
          </a:p>
          <a:p>
            <a:r>
              <a:rPr lang="nl-NL" sz="2500" dirty="0" smtClean="0"/>
              <a:t>Vragen 92 </a:t>
            </a:r>
            <a:r>
              <a:rPr lang="nl-NL" sz="2500" dirty="0" err="1" smtClean="0"/>
              <a:t>tm</a:t>
            </a:r>
            <a:r>
              <a:rPr lang="nl-NL" sz="2500" dirty="0" smtClean="0"/>
              <a:t> 95.</a:t>
            </a:r>
          </a:p>
          <a:p>
            <a:endParaRPr lang="nl-NL" sz="2500" dirty="0"/>
          </a:p>
        </p:txBody>
      </p:sp>
    </p:spTree>
    <p:extLst>
      <p:ext uri="{BB962C8B-B14F-4D97-AF65-F5344CB8AC3E}">
        <p14:creationId xmlns:p14="http://schemas.microsoft.com/office/powerpoint/2010/main" val="99050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2977"/>
          <a:stretch/>
        </p:blipFill>
        <p:spPr>
          <a:xfrm>
            <a:off x="0" y="3968"/>
            <a:ext cx="12192000" cy="1379664"/>
          </a:xfrm>
          <a:prstGeom prst="rect">
            <a:avLst/>
          </a:prstGeom>
        </p:spPr>
      </p:pic>
      <p:pic>
        <p:nvPicPr>
          <p:cNvPr id="5" name="Afbeelding 4"/>
          <p:cNvPicPr>
            <a:picLocks noChangeAspect="1"/>
          </p:cNvPicPr>
          <p:nvPr/>
        </p:nvPicPr>
        <p:blipFill>
          <a:blip r:embed="rId2"/>
          <a:stretch>
            <a:fillRect/>
          </a:stretch>
        </p:blipFill>
        <p:spPr>
          <a:xfrm>
            <a:off x="0" y="3968"/>
            <a:ext cx="12192000" cy="2934056"/>
          </a:xfrm>
          <a:prstGeom prst="rect">
            <a:avLst/>
          </a:prstGeom>
        </p:spPr>
      </p:pic>
    </p:spTree>
    <p:extLst>
      <p:ext uri="{BB962C8B-B14F-4D97-AF65-F5344CB8AC3E}">
        <p14:creationId xmlns:p14="http://schemas.microsoft.com/office/powerpoint/2010/main" val="243754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a:t>
            </a:r>
            <a:r>
              <a:rPr lang="nl-NL" sz="2500" dirty="0"/>
              <a:t>1</a:t>
            </a:r>
            <a:r>
              <a:rPr lang="nl-NL" sz="2500" dirty="0" smtClean="0"/>
              <a:t>: 87 t/m 91.</a:t>
            </a:r>
          </a:p>
          <a:p>
            <a:r>
              <a:rPr lang="nl-NL" sz="2500" dirty="0" smtClean="0"/>
              <a:t>De kosten en diensten van 3</a:t>
            </a:r>
            <a:r>
              <a:rPr lang="nl-NL" sz="2500" baseline="30000" dirty="0" smtClean="0"/>
              <a:t>de</a:t>
            </a:r>
            <a:r>
              <a:rPr lang="nl-NL" sz="2500" dirty="0" smtClean="0"/>
              <a:t>.</a:t>
            </a:r>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108284"/>
            <a:ext cx="8596668" cy="1822116"/>
          </a:xfrm>
        </p:spPr>
        <p:txBody>
          <a:bodyPr/>
          <a:lstStyle/>
          <a:p>
            <a:r>
              <a:rPr lang="nl-NL" dirty="0" smtClean="0"/>
              <a:t>De kosten van duurzame productiemiddelen.</a:t>
            </a:r>
            <a:endParaRPr lang="nl-NL" dirty="0"/>
          </a:p>
        </p:txBody>
      </p:sp>
      <p:sp>
        <p:nvSpPr>
          <p:cNvPr id="3" name="Tijdelijke aanduiding voor inhoud 2"/>
          <p:cNvSpPr>
            <a:spLocks noGrp="1"/>
          </p:cNvSpPr>
          <p:nvPr>
            <p:ph idx="1"/>
          </p:nvPr>
        </p:nvSpPr>
        <p:spPr>
          <a:xfrm>
            <a:off x="264695" y="1263317"/>
            <a:ext cx="10996863" cy="4778046"/>
          </a:xfrm>
        </p:spPr>
        <p:txBody>
          <a:bodyPr>
            <a:noAutofit/>
          </a:bodyPr>
          <a:lstStyle/>
          <a:p>
            <a:r>
              <a:rPr lang="nl-NL" sz="2500" dirty="0" smtClean="0"/>
              <a:t>Wat zijn duurzame productiemiddelen?</a:t>
            </a:r>
          </a:p>
          <a:p>
            <a:r>
              <a:rPr lang="nl-NL" sz="2500" dirty="0" smtClean="0"/>
              <a:t>Bezettingen die langer dan 1 jaar meegaan, en zodoende dalen in waarde, welke kosten horen hier bij? </a:t>
            </a:r>
          </a:p>
          <a:p>
            <a:r>
              <a:rPr lang="nl-NL" sz="2500" dirty="0" smtClean="0"/>
              <a:t>Afschrijvingskosten</a:t>
            </a:r>
          </a:p>
          <a:p>
            <a:r>
              <a:rPr lang="nl-NL" sz="2500" dirty="0" smtClean="0"/>
              <a:t>Maar ook installatie en verwijderingskosten</a:t>
            </a:r>
          </a:p>
          <a:p>
            <a:r>
              <a:rPr lang="nl-NL" sz="2500" dirty="0" smtClean="0"/>
              <a:t>Hoe berekenen we de afschrijvingskosten?</a:t>
            </a:r>
          </a:p>
          <a:p>
            <a:r>
              <a:rPr lang="nl-NL" sz="2500" b="1" dirty="0" smtClean="0"/>
              <a:t>(Aanschafwaarde + installatiekosten – restwaarde + verwijderingskosten) / economische levensduur.</a:t>
            </a:r>
          </a:p>
          <a:p>
            <a:r>
              <a:rPr lang="nl-NL" sz="2500" dirty="0" smtClean="0"/>
              <a:t>Stel ik koop een machine voor 100 euro + 10 euro installatiekosten, de restwaarde = 50 euro en de verwijderingskosten 10 euro. De economische levensduur is 7 jaar.</a:t>
            </a:r>
          </a:p>
          <a:p>
            <a:r>
              <a:rPr lang="nl-NL" sz="2500" dirty="0" smtClean="0"/>
              <a:t>100 + 10 – 50 + 10 = 70 			70 / 7 = 10 euro per jaar.</a:t>
            </a:r>
          </a:p>
          <a:p>
            <a:endParaRPr lang="nl-NL" sz="2500" dirty="0" smtClean="0"/>
          </a:p>
          <a:p>
            <a:endParaRPr lang="nl-NL" sz="2500" dirty="0"/>
          </a:p>
        </p:txBody>
      </p:sp>
    </p:spTree>
    <p:extLst>
      <p:ext uri="{BB962C8B-B14F-4D97-AF65-F5344CB8AC3E}">
        <p14:creationId xmlns:p14="http://schemas.microsoft.com/office/powerpoint/2010/main" val="164734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 de afschrijving te bepalen moet je weten hoelang het product mee gaat.</a:t>
            </a:r>
            <a:endParaRPr lang="nl-NL" dirty="0"/>
          </a:p>
        </p:txBody>
      </p:sp>
      <p:sp>
        <p:nvSpPr>
          <p:cNvPr id="3" name="Tijdelijke aanduiding voor inhoud 2"/>
          <p:cNvSpPr>
            <a:spLocks noGrp="1"/>
          </p:cNvSpPr>
          <p:nvPr>
            <p:ph idx="1"/>
          </p:nvPr>
        </p:nvSpPr>
        <p:spPr/>
        <p:txBody>
          <a:bodyPr>
            <a:noAutofit/>
          </a:bodyPr>
          <a:lstStyle/>
          <a:p>
            <a:pPr marL="0" indent="0">
              <a:buNone/>
            </a:pPr>
            <a:r>
              <a:rPr lang="nl-NL" sz="2500" dirty="0" smtClean="0"/>
              <a:t>Onderscheid tussen de technische en economische levensduur</a:t>
            </a:r>
          </a:p>
          <a:p>
            <a:pPr marL="0" indent="0">
              <a:buNone/>
            </a:pPr>
            <a:r>
              <a:rPr lang="nl-NL" sz="2500" dirty="0" smtClean="0"/>
              <a:t>Technische levensduur: periode dat het productiemiddel prestatie levert.</a:t>
            </a:r>
          </a:p>
          <a:p>
            <a:pPr marL="0" indent="0">
              <a:buNone/>
            </a:pPr>
            <a:r>
              <a:rPr lang="nl-NL" sz="2500" dirty="0" smtClean="0"/>
              <a:t>Economische levensduur: periode dat het productiemiddel winstgevende prestaties levert. </a:t>
            </a:r>
            <a:r>
              <a:rPr lang="nl-NL" sz="2500" dirty="0" smtClean="0"/>
              <a:t>We gebruiken vaak de economische levensduur om de afschrijving te betalen.</a:t>
            </a:r>
            <a:endParaRPr lang="nl-NL" sz="2500" dirty="0" smtClean="0"/>
          </a:p>
          <a:p>
            <a:pPr marL="0" indent="0">
              <a:buNone/>
            </a:pPr>
            <a:endParaRPr lang="nl-NL" sz="2500" dirty="0"/>
          </a:p>
          <a:p>
            <a:pPr marL="0" indent="0">
              <a:buNone/>
            </a:pPr>
            <a:r>
              <a:rPr lang="nl-NL" sz="2500" dirty="0" smtClean="0"/>
              <a:t>Een andere afschijvingsmethode is afschijven met een vast % van de aanschafprijs.</a:t>
            </a:r>
          </a:p>
          <a:p>
            <a:pPr marL="0" indent="0">
              <a:buNone/>
            </a:pPr>
            <a:endParaRPr lang="nl-NL" sz="2500" dirty="0"/>
          </a:p>
        </p:txBody>
      </p:sp>
    </p:spTree>
    <p:extLst>
      <p:ext uri="{BB962C8B-B14F-4D97-AF65-F5344CB8AC3E}">
        <p14:creationId xmlns:p14="http://schemas.microsoft.com/office/powerpoint/2010/main" val="360800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92 en 93</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Maak 95 (dit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30271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922"/>
          <a:stretch/>
        </p:blipFill>
        <p:spPr>
          <a:xfrm>
            <a:off x="-1" y="-7143"/>
            <a:ext cx="8662737" cy="620754"/>
          </a:xfrm>
          <a:prstGeom prst="rect">
            <a:avLst/>
          </a:prstGeom>
        </p:spPr>
      </p:pic>
      <p:pic>
        <p:nvPicPr>
          <p:cNvPr id="5" name="Afbeelding 4"/>
          <p:cNvPicPr>
            <a:picLocks noChangeAspect="1"/>
          </p:cNvPicPr>
          <p:nvPr/>
        </p:nvPicPr>
        <p:blipFill rotWithShape="1">
          <a:blip r:embed="rId2"/>
          <a:srcRect b="85996"/>
          <a:stretch/>
        </p:blipFill>
        <p:spPr>
          <a:xfrm>
            <a:off x="-1" y="-7143"/>
            <a:ext cx="8662737" cy="957638"/>
          </a:xfrm>
          <a:prstGeom prst="rect">
            <a:avLst/>
          </a:prstGeom>
        </p:spPr>
      </p:pic>
      <p:pic>
        <p:nvPicPr>
          <p:cNvPr id="6" name="Afbeelding 5"/>
          <p:cNvPicPr>
            <a:picLocks noChangeAspect="1"/>
          </p:cNvPicPr>
          <p:nvPr/>
        </p:nvPicPr>
        <p:blipFill rotWithShape="1">
          <a:blip r:embed="rId2"/>
          <a:srcRect b="80893"/>
          <a:stretch/>
        </p:blipFill>
        <p:spPr>
          <a:xfrm>
            <a:off x="-1" y="-7143"/>
            <a:ext cx="8662737" cy="1306554"/>
          </a:xfrm>
          <a:prstGeom prst="rect">
            <a:avLst/>
          </a:prstGeom>
        </p:spPr>
      </p:pic>
      <p:pic>
        <p:nvPicPr>
          <p:cNvPr id="7" name="Afbeelding 6"/>
          <p:cNvPicPr>
            <a:picLocks noChangeAspect="1"/>
          </p:cNvPicPr>
          <p:nvPr/>
        </p:nvPicPr>
        <p:blipFill rotWithShape="1">
          <a:blip r:embed="rId2"/>
          <a:srcRect b="77022"/>
          <a:stretch/>
        </p:blipFill>
        <p:spPr>
          <a:xfrm>
            <a:off x="-1" y="-7143"/>
            <a:ext cx="8662737" cy="1571248"/>
          </a:xfrm>
          <a:prstGeom prst="rect">
            <a:avLst/>
          </a:prstGeom>
        </p:spPr>
      </p:pic>
      <p:pic>
        <p:nvPicPr>
          <p:cNvPr id="8" name="Afbeelding 7"/>
          <p:cNvPicPr>
            <a:picLocks noChangeAspect="1"/>
          </p:cNvPicPr>
          <p:nvPr/>
        </p:nvPicPr>
        <p:blipFill rotWithShape="1">
          <a:blip r:embed="rId2"/>
          <a:srcRect b="72976"/>
          <a:stretch/>
        </p:blipFill>
        <p:spPr>
          <a:xfrm>
            <a:off x="-1" y="-7143"/>
            <a:ext cx="8662737" cy="1847975"/>
          </a:xfrm>
          <a:prstGeom prst="rect">
            <a:avLst/>
          </a:prstGeom>
        </p:spPr>
      </p:pic>
      <p:pic>
        <p:nvPicPr>
          <p:cNvPr id="9" name="Afbeelding 8"/>
          <p:cNvPicPr>
            <a:picLocks noChangeAspect="1"/>
          </p:cNvPicPr>
          <p:nvPr/>
        </p:nvPicPr>
        <p:blipFill rotWithShape="1">
          <a:blip r:embed="rId2"/>
          <a:srcRect b="59955"/>
          <a:stretch/>
        </p:blipFill>
        <p:spPr>
          <a:xfrm>
            <a:off x="-1" y="-7143"/>
            <a:ext cx="8662737" cy="2738311"/>
          </a:xfrm>
          <a:prstGeom prst="rect">
            <a:avLst/>
          </a:prstGeom>
        </p:spPr>
      </p:pic>
      <p:pic>
        <p:nvPicPr>
          <p:cNvPr id="10" name="Afbeelding 9"/>
          <p:cNvPicPr>
            <a:picLocks noChangeAspect="1"/>
          </p:cNvPicPr>
          <p:nvPr/>
        </p:nvPicPr>
        <p:blipFill rotWithShape="1">
          <a:blip r:embed="rId2"/>
          <a:srcRect b="47111"/>
          <a:stretch/>
        </p:blipFill>
        <p:spPr>
          <a:xfrm>
            <a:off x="-1" y="-7143"/>
            <a:ext cx="8662737" cy="3616617"/>
          </a:xfrm>
          <a:prstGeom prst="rect">
            <a:avLst/>
          </a:prstGeom>
        </p:spPr>
      </p:pic>
      <p:pic>
        <p:nvPicPr>
          <p:cNvPr id="11" name="Afbeelding 10"/>
          <p:cNvPicPr>
            <a:picLocks noChangeAspect="1"/>
          </p:cNvPicPr>
          <p:nvPr/>
        </p:nvPicPr>
        <p:blipFill rotWithShape="1">
          <a:blip r:embed="rId2"/>
          <a:srcRect b="37610"/>
          <a:stretch/>
        </p:blipFill>
        <p:spPr>
          <a:xfrm>
            <a:off x="-1" y="-7143"/>
            <a:ext cx="8662737" cy="4266322"/>
          </a:xfrm>
          <a:prstGeom prst="rect">
            <a:avLst/>
          </a:prstGeom>
        </p:spPr>
      </p:pic>
      <p:pic>
        <p:nvPicPr>
          <p:cNvPr id="12" name="Afbeelding 11"/>
          <p:cNvPicPr>
            <a:picLocks noChangeAspect="1"/>
          </p:cNvPicPr>
          <p:nvPr/>
        </p:nvPicPr>
        <p:blipFill rotWithShape="1">
          <a:blip r:embed="rId2"/>
          <a:srcRect b="33564"/>
          <a:stretch/>
        </p:blipFill>
        <p:spPr>
          <a:xfrm>
            <a:off x="-1" y="-7143"/>
            <a:ext cx="8662737" cy="4543048"/>
          </a:xfrm>
          <a:prstGeom prst="rect">
            <a:avLst/>
          </a:prstGeom>
        </p:spPr>
      </p:pic>
      <p:pic>
        <p:nvPicPr>
          <p:cNvPr id="13" name="Afbeelding 12"/>
          <p:cNvPicPr>
            <a:picLocks noChangeAspect="1"/>
          </p:cNvPicPr>
          <p:nvPr/>
        </p:nvPicPr>
        <p:blipFill rotWithShape="1">
          <a:blip r:embed="rId2"/>
          <a:srcRect b="30044"/>
          <a:stretch/>
        </p:blipFill>
        <p:spPr>
          <a:xfrm>
            <a:off x="-1" y="-7143"/>
            <a:ext cx="8662737" cy="4783680"/>
          </a:xfrm>
          <a:prstGeom prst="rect">
            <a:avLst/>
          </a:prstGeom>
        </p:spPr>
      </p:pic>
      <p:pic>
        <p:nvPicPr>
          <p:cNvPr id="14" name="Afbeelding 13"/>
          <p:cNvPicPr>
            <a:picLocks noChangeAspect="1"/>
          </p:cNvPicPr>
          <p:nvPr/>
        </p:nvPicPr>
        <p:blipFill rotWithShape="1">
          <a:blip r:embed="rId2"/>
          <a:srcRect b="25294"/>
          <a:stretch/>
        </p:blipFill>
        <p:spPr>
          <a:xfrm>
            <a:off x="-1" y="-7143"/>
            <a:ext cx="8662737" cy="5108532"/>
          </a:xfrm>
          <a:prstGeom prst="rect">
            <a:avLst/>
          </a:prstGeom>
        </p:spPr>
      </p:pic>
      <p:pic>
        <p:nvPicPr>
          <p:cNvPr id="15" name="Afbeelding 14"/>
          <p:cNvPicPr>
            <a:picLocks noChangeAspect="1"/>
          </p:cNvPicPr>
          <p:nvPr/>
        </p:nvPicPr>
        <p:blipFill rotWithShape="1">
          <a:blip r:embed="rId2"/>
          <a:srcRect b="20015"/>
          <a:stretch/>
        </p:blipFill>
        <p:spPr>
          <a:xfrm>
            <a:off x="-1" y="-7143"/>
            <a:ext cx="8662737" cy="5469480"/>
          </a:xfrm>
          <a:prstGeom prst="rect">
            <a:avLst/>
          </a:prstGeom>
        </p:spPr>
      </p:pic>
      <p:pic>
        <p:nvPicPr>
          <p:cNvPr id="16" name="Afbeelding 15"/>
          <p:cNvPicPr>
            <a:picLocks noChangeAspect="1"/>
          </p:cNvPicPr>
          <p:nvPr/>
        </p:nvPicPr>
        <p:blipFill rotWithShape="1">
          <a:blip r:embed="rId2"/>
          <a:srcRect b="16848"/>
          <a:stretch/>
        </p:blipFill>
        <p:spPr>
          <a:xfrm>
            <a:off x="-1" y="-7143"/>
            <a:ext cx="8662737" cy="5686048"/>
          </a:xfrm>
          <a:prstGeom prst="rect">
            <a:avLst/>
          </a:prstGeom>
        </p:spPr>
      </p:pic>
      <p:pic>
        <p:nvPicPr>
          <p:cNvPr id="17" name="Afbeelding 16"/>
          <p:cNvPicPr>
            <a:picLocks noChangeAspect="1"/>
          </p:cNvPicPr>
          <p:nvPr/>
        </p:nvPicPr>
        <p:blipFill rotWithShape="1">
          <a:blip r:embed="rId2"/>
          <a:srcRect b="11218"/>
          <a:stretch/>
        </p:blipFill>
        <p:spPr>
          <a:xfrm>
            <a:off x="-1" y="-7143"/>
            <a:ext cx="8662737" cy="6071059"/>
          </a:xfrm>
          <a:prstGeom prst="rect">
            <a:avLst/>
          </a:prstGeom>
        </p:spPr>
      </p:pic>
      <p:pic>
        <p:nvPicPr>
          <p:cNvPr id="18" name="Afbeelding 17"/>
          <p:cNvPicPr>
            <a:picLocks noChangeAspect="1"/>
          </p:cNvPicPr>
          <p:nvPr/>
        </p:nvPicPr>
        <p:blipFill>
          <a:blip r:embed="rId2"/>
          <a:stretch>
            <a:fillRect/>
          </a:stretch>
        </p:blipFill>
        <p:spPr>
          <a:xfrm>
            <a:off x="-1" y="-7143"/>
            <a:ext cx="8662737" cy="6838168"/>
          </a:xfrm>
          <a:prstGeom prst="rect">
            <a:avLst/>
          </a:prstGeom>
        </p:spPr>
      </p:pic>
    </p:spTree>
    <p:extLst>
      <p:ext uri="{BB962C8B-B14F-4D97-AF65-F5344CB8AC3E}">
        <p14:creationId xmlns:p14="http://schemas.microsoft.com/office/powerpoint/2010/main" val="167961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94 en 95</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minuten de tijd.</a:t>
            </a:r>
          </a:p>
          <a:p>
            <a:r>
              <a:rPr lang="nl-NL" sz="2500" dirty="0" smtClean="0"/>
              <a:t>Eerder klaar?</a:t>
            </a:r>
          </a:p>
          <a:p>
            <a:r>
              <a:rPr lang="nl-NL" sz="2500" dirty="0" smtClean="0"/>
              <a:t>Maak 95 (dit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30103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1880"/>
          <a:stretch/>
        </p:blipFill>
        <p:spPr>
          <a:xfrm>
            <a:off x="0" y="46036"/>
            <a:ext cx="12192000" cy="796175"/>
          </a:xfrm>
          <a:prstGeom prst="rect">
            <a:avLst/>
          </a:prstGeom>
        </p:spPr>
      </p:pic>
      <p:pic>
        <p:nvPicPr>
          <p:cNvPr id="5" name="Afbeelding 4"/>
          <p:cNvPicPr>
            <a:picLocks noChangeAspect="1"/>
          </p:cNvPicPr>
          <p:nvPr/>
        </p:nvPicPr>
        <p:blipFill>
          <a:blip r:embed="rId2"/>
          <a:stretch>
            <a:fillRect/>
          </a:stretch>
        </p:blipFill>
        <p:spPr>
          <a:xfrm>
            <a:off x="0" y="46036"/>
            <a:ext cx="12192000" cy="1369888"/>
          </a:xfrm>
          <a:prstGeom prst="rect">
            <a:avLst/>
          </a:prstGeom>
        </p:spPr>
      </p:pic>
      <p:pic>
        <p:nvPicPr>
          <p:cNvPr id="6" name="Afbeelding 5"/>
          <p:cNvPicPr>
            <a:picLocks noChangeAspect="1"/>
          </p:cNvPicPr>
          <p:nvPr/>
        </p:nvPicPr>
        <p:blipFill rotWithShape="1">
          <a:blip r:embed="rId3"/>
          <a:srcRect b="89685"/>
          <a:stretch/>
        </p:blipFill>
        <p:spPr>
          <a:xfrm>
            <a:off x="0" y="1270000"/>
            <a:ext cx="12192000" cy="414421"/>
          </a:xfrm>
          <a:prstGeom prst="rect">
            <a:avLst/>
          </a:prstGeom>
        </p:spPr>
      </p:pic>
      <p:pic>
        <p:nvPicPr>
          <p:cNvPr id="7" name="Afbeelding 6"/>
          <p:cNvPicPr>
            <a:picLocks noChangeAspect="1"/>
          </p:cNvPicPr>
          <p:nvPr/>
        </p:nvPicPr>
        <p:blipFill rotWithShape="1">
          <a:blip r:embed="rId3"/>
          <a:srcRect b="81600"/>
          <a:stretch/>
        </p:blipFill>
        <p:spPr>
          <a:xfrm>
            <a:off x="0" y="1270000"/>
            <a:ext cx="12192000" cy="739274"/>
          </a:xfrm>
          <a:prstGeom prst="rect">
            <a:avLst/>
          </a:prstGeom>
        </p:spPr>
      </p:pic>
      <p:pic>
        <p:nvPicPr>
          <p:cNvPr id="8" name="Afbeelding 7"/>
          <p:cNvPicPr>
            <a:picLocks noChangeAspect="1"/>
          </p:cNvPicPr>
          <p:nvPr/>
        </p:nvPicPr>
        <p:blipFill rotWithShape="1">
          <a:blip r:embed="rId3"/>
          <a:srcRect b="70221"/>
          <a:stretch/>
        </p:blipFill>
        <p:spPr>
          <a:xfrm>
            <a:off x="0" y="1270000"/>
            <a:ext cx="12192000" cy="1196474"/>
          </a:xfrm>
          <a:prstGeom prst="rect">
            <a:avLst/>
          </a:prstGeom>
        </p:spPr>
      </p:pic>
      <p:pic>
        <p:nvPicPr>
          <p:cNvPr id="9" name="Afbeelding 8"/>
          <p:cNvPicPr>
            <a:picLocks noChangeAspect="1"/>
          </p:cNvPicPr>
          <p:nvPr/>
        </p:nvPicPr>
        <p:blipFill rotWithShape="1">
          <a:blip r:embed="rId3"/>
          <a:srcRect b="63034"/>
          <a:stretch/>
        </p:blipFill>
        <p:spPr>
          <a:xfrm>
            <a:off x="0" y="1270000"/>
            <a:ext cx="12192000" cy="1485232"/>
          </a:xfrm>
          <a:prstGeom prst="rect">
            <a:avLst/>
          </a:prstGeom>
        </p:spPr>
      </p:pic>
      <p:pic>
        <p:nvPicPr>
          <p:cNvPr id="10" name="Afbeelding 9"/>
          <p:cNvPicPr>
            <a:picLocks noChangeAspect="1"/>
          </p:cNvPicPr>
          <p:nvPr/>
        </p:nvPicPr>
        <p:blipFill rotWithShape="1">
          <a:blip r:embed="rId3"/>
          <a:srcRect b="51954"/>
          <a:stretch/>
        </p:blipFill>
        <p:spPr>
          <a:xfrm>
            <a:off x="0" y="1270000"/>
            <a:ext cx="12192000" cy="1930400"/>
          </a:xfrm>
          <a:prstGeom prst="rect">
            <a:avLst/>
          </a:prstGeom>
        </p:spPr>
      </p:pic>
      <p:pic>
        <p:nvPicPr>
          <p:cNvPr id="11" name="Afbeelding 10"/>
          <p:cNvPicPr>
            <a:picLocks noChangeAspect="1"/>
          </p:cNvPicPr>
          <p:nvPr/>
        </p:nvPicPr>
        <p:blipFill rotWithShape="1">
          <a:blip r:embed="rId3"/>
          <a:srcRect b="42034"/>
          <a:stretch/>
        </p:blipFill>
        <p:spPr>
          <a:xfrm>
            <a:off x="0" y="1270000"/>
            <a:ext cx="12192000" cy="2339474"/>
          </a:xfrm>
          <a:prstGeom prst="rect">
            <a:avLst/>
          </a:prstGeom>
        </p:spPr>
      </p:pic>
      <p:pic>
        <p:nvPicPr>
          <p:cNvPr id="12" name="Afbeelding 11"/>
          <p:cNvPicPr>
            <a:picLocks noChangeAspect="1"/>
          </p:cNvPicPr>
          <p:nvPr/>
        </p:nvPicPr>
        <p:blipFill rotWithShape="1">
          <a:blip r:embed="rId3"/>
          <a:srcRect b="24104"/>
          <a:stretch/>
        </p:blipFill>
        <p:spPr>
          <a:xfrm>
            <a:off x="0" y="1270000"/>
            <a:ext cx="12192000" cy="3049337"/>
          </a:xfrm>
          <a:prstGeom prst="rect">
            <a:avLst/>
          </a:prstGeom>
        </p:spPr>
      </p:pic>
      <p:pic>
        <p:nvPicPr>
          <p:cNvPr id="13" name="Afbeelding 12"/>
          <p:cNvPicPr>
            <a:picLocks noChangeAspect="1"/>
          </p:cNvPicPr>
          <p:nvPr/>
        </p:nvPicPr>
        <p:blipFill rotWithShape="1">
          <a:blip r:embed="rId3"/>
          <a:srcRect b="17517"/>
          <a:stretch/>
        </p:blipFill>
        <p:spPr>
          <a:xfrm>
            <a:off x="0" y="1270000"/>
            <a:ext cx="12192000" cy="3314032"/>
          </a:xfrm>
          <a:prstGeom prst="rect">
            <a:avLst/>
          </a:prstGeom>
        </p:spPr>
      </p:pic>
      <p:pic>
        <p:nvPicPr>
          <p:cNvPr id="14" name="Afbeelding 13"/>
          <p:cNvPicPr>
            <a:picLocks noChangeAspect="1"/>
          </p:cNvPicPr>
          <p:nvPr/>
        </p:nvPicPr>
        <p:blipFill>
          <a:blip r:embed="rId3"/>
          <a:stretch>
            <a:fillRect/>
          </a:stretch>
        </p:blipFill>
        <p:spPr>
          <a:xfrm>
            <a:off x="0" y="1270000"/>
            <a:ext cx="12192000" cy="4017818"/>
          </a:xfrm>
          <a:prstGeom prst="rect">
            <a:avLst/>
          </a:prstGeom>
        </p:spPr>
      </p:pic>
    </p:spTree>
    <p:extLst>
      <p:ext uri="{BB962C8B-B14F-4D97-AF65-F5344CB8AC3E}">
        <p14:creationId xmlns:p14="http://schemas.microsoft.com/office/powerpoint/2010/main" val="346475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9068"/>
          <a:stretch/>
        </p:blipFill>
        <p:spPr>
          <a:xfrm>
            <a:off x="0" y="-38895"/>
            <a:ext cx="12192000" cy="1242053"/>
          </a:xfrm>
          <a:prstGeom prst="rect">
            <a:avLst/>
          </a:prstGeom>
        </p:spPr>
      </p:pic>
      <p:pic>
        <p:nvPicPr>
          <p:cNvPr id="5" name="Afbeelding 4"/>
          <p:cNvPicPr>
            <a:picLocks noChangeAspect="1"/>
          </p:cNvPicPr>
          <p:nvPr/>
        </p:nvPicPr>
        <p:blipFill rotWithShape="1">
          <a:blip r:embed="rId2"/>
          <a:srcRect b="45191"/>
          <a:stretch/>
        </p:blipFill>
        <p:spPr>
          <a:xfrm>
            <a:off x="0" y="-38894"/>
            <a:ext cx="12192000" cy="1663158"/>
          </a:xfrm>
          <a:prstGeom prst="rect">
            <a:avLst/>
          </a:prstGeom>
        </p:spPr>
      </p:pic>
      <p:pic>
        <p:nvPicPr>
          <p:cNvPr id="6" name="Afbeelding 5"/>
          <p:cNvPicPr>
            <a:picLocks noChangeAspect="1"/>
          </p:cNvPicPr>
          <p:nvPr/>
        </p:nvPicPr>
        <p:blipFill rotWithShape="1">
          <a:blip r:embed="rId2"/>
          <a:srcRect b="26159"/>
          <a:stretch/>
        </p:blipFill>
        <p:spPr>
          <a:xfrm>
            <a:off x="0" y="-38894"/>
            <a:ext cx="12192000" cy="2240674"/>
          </a:xfrm>
          <a:prstGeom prst="rect">
            <a:avLst/>
          </a:prstGeom>
        </p:spPr>
      </p:pic>
      <p:pic>
        <p:nvPicPr>
          <p:cNvPr id="7" name="Afbeelding 6"/>
          <p:cNvPicPr>
            <a:picLocks noChangeAspect="1"/>
          </p:cNvPicPr>
          <p:nvPr/>
        </p:nvPicPr>
        <p:blipFill>
          <a:blip r:embed="rId2"/>
          <a:stretch>
            <a:fillRect/>
          </a:stretch>
        </p:blipFill>
        <p:spPr>
          <a:xfrm>
            <a:off x="0" y="-38895"/>
            <a:ext cx="12192000" cy="3034453"/>
          </a:xfrm>
          <a:prstGeom prst="rect">
            <a:avLst/>
          </a:prstGeom>
        </p:spPr>
      </p:pic>
    </p:spTree>
    <p:extLst>
      <p:ext uri="{BB962C8B-B14F-4D97-AF65-F5344CB8AC3E}">
        <p14:creationId xmlns:p14="http://schemas.microsoft.com/office/powerpoint/2010/main" val="257376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Zijn zaken waarvoor je ooit betaald (kan vooraf betalen, achteraf betalen of bij aanschaf betalen zijn).</a:t>
            </a:r>
          </a:p>
          <a:p>
            <a:r>
              <a:rPr lang="nl-NL" sz="2500" dirty="0" smtClean="0"/>
              <a:t>Die zaken gebruik je</a:t>
            </a:r>
          </a:p>
          <a:p>
            <a:r>
              <a:rPr lang="nl-NL" sz="2500" dirty="0" smtClean="0"/>
              <a:t>En zijn daarna niet meer je bezit.</a:t>
            </a:r>
          </a:p>
          <a:p>
            <a:endParaRPr lang="nl-NL" sz="2500" dirty="0"/>
          </a:p>
          <a:p>
            <a:r>
              <a:rPr lang="nl-NL" sz="2500" dirty="0" smtClean="0"/>
              <a:t>Denk aan: loonkosten, huurkosten, rentekosten afschrijvingskosten.</a:t>
            </a:r>
          </a:p>
          <a:p>
            <a:endParaRPr lang="nl-NL" sz="2500" dirty="0"/>
          </a:p>
        </p:txBody>
      </p:sp>
    </p:spTree>
    <p:extLst>
      <p:ext uri="{BB962C8B-B14F-4D97-AF65-F5344CB8AC3E}">
        <p14:creationId xmlns:p14="http://schemas.microsoft.com/office/powerpoint/2010/main" val="184784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uitgaven die geen kosten zijn? (TIP: dan komen ze op de balans)</a:t>
            </a:r>
            <a:endParaRPr lang="nl-NL" dirty="0"/>
          </a:p>
        </p:txBody>
      </p:sp>
      <p:sp>
        <p:nvSpPr>
          <p:cNvPr id="3" name="Tijdelijke aanduiding voor inhoud 2"/>
          <p:cNvSpPr>
            <a:spLocks noGrp="1"/>
          </p:cNvSpPr>
          <p:nvPr>
            <p:ph idx="1"/>
          </p:nvPr>
        </p:nvSpPr>
        <p:spPr/>
        <p:txBody>
          <a:bodyPr>
            <a:normAutofit/>
          </a:bodyPr>
          <a:lstStyle/>
          <a:p>
            <a:r>
              <a:rPr lang="nl-NL" sz="2500" dirty="0" smtClean="0"/>
              <a:t>Het aanschaffen van goederen/diensten waarvoor je betaald.</a:t>
            </a:r>
          </a:p>
          <a:p>
            <a:r>
              <a:rPr lang="nl-NL" sz="2500" dirty="0" smtClean="0"/>
              <a:t>Die daarna je bezit zijn (en dus op je balans komen)</a:t>
            </a:r>
          </a:p>
          <a:p>
            <a:r>
              <a:rPr lang="nl-NL" sz="2500" dirty="0" smtClean="0"/>
              <a:t>Denk aan: aanschaf van een auto, pand</a:t>
            </a:r>
          </a:p>
          <a:p>
            <a:r>
              <a:rPr lang="nl-NL" sz="2500" dirty="0" smtClean="0"/>
              <a:t>Maar ook: vooraf betaalde bedragen</a:t>
            </a:r>
          </a:p>
          <a:p>
            <a:r>
              <a:rPr lang="nl-NL" sz="2500" dirty="0" smtClean="0"/>
              <a:t>Maar ook het aflossen van een lening: tenslotte je bezit en je schuld neemt met hetzelfde bedrag af.</a:t>
            </a:r>
            <a:endParaRPr lang="nl-NL" sz="2500" dirty="0"/>
          </a:p>
        </p:txBody>
      </p:sp>
    </p:spTree>
    <p:extLst>
      <p:ext uri="{BB962C8B-B14F-4D97-AF65-F5344CB8AC3E}">
        <p14:creationId xmlns:p14="http://schemas.microsoft.com/office/powerpoint/2010/main" val="398665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opbrengsten?</a:t>
            </a:r>
            <a:endParaRPr lang="nl-NL" dirty="0"/>
          </a:p>
        </p:txBody>
      </p:sp>
      <p:sp>
        <p:nvSpPr>
          <p:cNvPr id="3" name="Tijdelijke aanduiding voor inhoud 2"/>
          <p:cNvSpPr>
            <a:spLocks noGrp="1"/>
          </p:cNvSpPr>
          <p:nvPr>
            <p:ph idx="1"/>
          </p:nvPr>
        </p:nvSpPr>
        <p:spPr/>
        <p:txBody>
          <a:bodyPr>
            <a:normAutofit/>
          </a:bodyPr>
          <a:lstStyle/>
          <a:p>
            <a:r>
              <a:rPr lang="nl-NL" sz="2500" dirty="0"/>
              <a:t>Zijn zaken waarvoor je ooit betaald </a:t>
            </a:r>
            <a:r>
              <a:rPr lang="nl-NL" sz="2500" dirty="0" smtClean="0"/>
              <a:t>krijgt (kan </a:t>
            </a:r>
            <a:r>
              <a:rPr lang="nl-NL" sz="2500" dirty="0"/>
              <a:t>vooraf betalen, achteraf betalen of bij aanschaf betalen zijn).</a:t>
            </a:r>
          </a:p>
          <a:p>
            <a:r>
              <a:rPr lang="nl-NL" sz="2500" dirty="0"/>
              <a:t>Die zaken </a:t>
            </a:r>
            <a:r>
              <a:rPr lang="nl-NL" sz="2500" dirty="0" smtClean="0"/>
              <a:t>worden gebruikt.</a:t>
            </a:r>
            <a:endParaRPr lang="nl-NL" sz="2500" dirty="0"/>
          </a:p>
          <a:p>
            <a:r>
              <a:rPr lang="nl-NL" sz="2500" dirty="0"/>
              <a:t>En zijn daarna niet meer je bezit.</a:t>
            </a:r>
          </a:p>
          <a:p>
            <a:endParaRPr lang="nl-NL" sz="2500" dirty="0"/>
          </a:p>
          <a:p>
            <a:r>
              <a:rPr lang="nl-NL" sz="2500" dirty="0"/>
              <a:t>Denk aan: </a:t>
            </a:r>
            <a:r>
              <a:rPr lang="nl-NL" sz="2500" dirty="0" smtClean="0"/>
              <a:t>omzet, maar ook renteontvangsten.</a:t>
            </a:r>
          </a:p>
          <a:p>
            <a:r>
              <a:rPr lang="nl-NL" sz="2500" dirty="0" smtClean="0"/>
              <a:t>verkoop van goederen boven boekwaarde = opbrengst.</a:t>
            </a:r>
          </a:p>
          <a:p>
            <a:endParaRPr lang="nl-NL" sz="2500" dirty="0"/>
          </a:p>
          <a:p>
            <a:endParaRPr lang="nl-NL" sz="2500" dirty="0"/>
          </a:p>
        </p:txBody>
      </p:sp>
    </p:spTree>
    <p:extLst>
      <p:ext uri="{BB962C8B-B14F-4D97-AF65-F5344CB8AC3E}">
        <p14:creationId xmlns:p14="http://schemas.microsoft.com/office/powerpoint/2010/main" val="415533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zijn ontvangsten die geen opbrengsten zijn? (TIP dan komen ze op de balans).</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500" dirty="0" smtClean="0"/>
              <a:t>Ontvangsten zijn geldstromen.</a:t>
            </a:r>
          </a:p>
          <a:p>
            <a:pPr marL="0" indent="0">
              <a:buNone/>
            </a:pPr>
            <a:r>
              <a:rPr lang="nl-NL" sz="2500" dirty="0" smtClean="0"/>
              <a:t>Geldstromen die geen opbrengsten zijn, zijn bijvoorbeeld:</a:t>
            </a:r>
          </a:p>
          <a:p>
            <a:pPr marL="0" indent="0">
              <a:buNone/>
            </a:pPr>
            <a:r>
              <a:rPr lang="nl-NL" sz="2500" dirty="0" smtClean="0"/>
              <a:t>Vooruit ontvangen bedragen.</a:t>
            </a:r>
          </a:p>
          <a:p>
            <a:pPr marL="0" indent="0">
              <a:buNone/>
            </a:pPr>
            <a:r>
              <a:rPr lang="nl-NL" sz="2500" dirty="0" smtClean="0"/>
              <a:t>Het verkopen van bezit voor exact dezelfde waarde. (je ruilt dan vaste activa om voor liquide activa)</a:t>
            </a:r>
            <a:endParaRPr lang="nl-NL" sz="2500" dirty="0"/>
          </a:p>
        </p:txBody>
      </p:sp>
    </p:spTree>
    <p:extLst>
      <p:ext uri="{BB962C8B-B14F-4D97-AF65-F5344CB8AC3E}">
        <p14:creationId xmlns:p14="http://schemas.microsoft.com/office/powerpoint/2010/main" val="200726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betalingen en permanentie.</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een ondernemer iets aanschaft/koopt. Gaat hij een betalingsverplichting aan.</a:t>
            </a:r>
          </a:p>
          <a:p>
            <a:r>
              <a:rPr lang="nl-NL" sz="2500" dirty="0" smtClean="0"/>
              <a:t>Wanneer hij niet dit betaald ontstaat er een schuld.</a:t>
            </a:r>
          </a:p>
          <a:p>
            <a:r>
              <a:rPr lang="nl-NL" sz="2500" dirty="0" smtClean="0"/>
              <a:t>Wanneer hij betaald lost hij deze schuld/betalingsverplichting in.</a:t>
            </a:r>
          </a:p>
          <a:p>
            <a:r>
              <a:rPr lang="nl-NL" sz="2500" dirty="0" smtClean="0"/>
              <a:t>Een betaling is altijd tijdstip gebonden, een tijdstipgrootheid.</a:t>
            </a:r>
          </a:p>
          <a:p>
            <a:endParaRPr lang="nl-NL" sz="2500" dirty="0"/>
          </a:p>
        </p:txBody>
      </p:sp>
    </p:spTree>
    <p:extLst>
      <p:ext uri="{BB962C8B-B14F-4D97-AF65-F5344CB8AC3E}">
        <p14:creationId xmlns:p14="http://schemas.microsoft.com/office/powerpoint/2010/main" val="343598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a:t>
            </a:r>
            <a:endParaRPr lang="nl-NL" dirty="0"/>
          </a:p>
        </p:txBody>
      </p:sp>
      <p:sp>
        <p:nvSpPr>
          <p:cNvPr id="3" name="Tijdelijke aanduiding voor inhoud 2"/>
          <p:cNvSpPr>
            <a:spLocks noGrp="1"/>
          </p:cNvSpPr>
          <p:nvPr>
            <p:ph idx="1"/>
          </p:nvPr>
        </p:nvSpPr>
        <p:spPr>
          <a:xfrm>
            <a:off x="288758" y="1130968"/>
            <a:ext cx="8307910" cy="3033468"/>
          </a:xfrm>
        </p:spPr>
        <p:txBody>
          <a:bodyPr>
            <a:noAutofit/>
          </a:bodyPr>
          <a:lstStyle/>
          <a:p>
            <a:r>
              <a:rPr lang="nl-NL" sz="2500" dirty="0" smtClean="0"/>
              <a:t>Kosten daarentegen zijn niet gekoppeld aan een bepaald tijdstip maar aan een periode.</a:t>
            </a:r>
          </a:p>
          <a:p>
            <a:r>
              <a:rPr lang="nl-NL" sz="2500" dirty="0" smtClean="0"/>
              <a:t>Kosten is een periodegrootheid.</a:t>
            </a:r>
          </a:p>
          <a:p>
            <a:r>
              <a:rPr lang="nl-NL" sz="2500" dirty="0" smtClean="0"/>
              <a:t>Bijvoorbeeld, huurkosten over 2012 waren 6.000</a:t>
            </a:r>
          </a:p>
          <a:p>
            <a:r>
              <a:rPr lang="nl-NL" sz="2500" dirty="0" smtClean="0"/>
              <a:t>Kosten verlagen het eigen vermogen!</a:t>
            </a:r>
          </a:p>
          <a:p>
            <a:endParaRPr lang="nl-NL" sz="2500" dirty="0"/>
          </a:p>
          <a:p>
            <a:r>
              <a:rPr lang="nl-NL" sz="2500" dirty="0" smtClean="0"/>
              <a:t>Dus kosten en betalingen hoeven niet met elkaar overeen te komen!. Als ik achteraf iets betaal, betekend het niet dat ik de kosten niet gemaakt heb.</a:t>
            </a:r>
          </a:p>
          <a:p>
            <a:r>
              <a:rPr lang="nl-NL" sz="2500" dirty="0" smtClean="0"/>
              <a:t>Kosten </a:t>
            </a:r>
            <a:r>
              <a:rPr lang="nl-NL" sz="2500" dirty="0" smtClean="0">
                <a:sym typeface="Wingdings" panose="05000000000000000000" pitchFamily="2" charset="2"/>
              </a:rPr>
              <a:t></a:t>
            </a:r>
            <a:r>
              <a:rPr lang="nl-NL" sz="2500" dirty="0" smtClean="0"/>
              <a:t> winstbepaling</a:t>
            </a:r>
          </a:p>
          <a:p>
            <a:r>
              <a:rPr lang="nl-NL" sz="2500" dirty="0" smtClean="0"/>
              <a:t>Betaling </a:t>
            </a:r>
            <a:r>
              <a:rPr lang="nl-NL" sz="2500" dirty="0" smtClean="0">
                <a:sym typeface="Wingdings" panose="05000000000000000000" pitchFamily="2" charset="2"/>
              </a:rPr>
              <a:t></a:t>
            </a:r>
            <a:r>
              <a:rPr lang="nl-NL" sz="2500" dirty="0" smtClean="0"/>
              <a:t> heb ik voldoende geld in kas.</a:t>
            </a:r>
          </a:p>
          <a:p>
            <a:endParaRPr lang="nl-NL" sz="2500" dirty="0"/>
          </a:p>
        </p:txBody>
      </p:sp>
    </p:spTree>
    <p:extLst>
      <p:ext uri="{BB962C8B-B14F-4D97-AF65-F5344CB8AC3E}">
        <p14:creationId xmlns:p14="http://schemas.microsoft.com/office/powerpoint/2010/main" val="370198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zichtbaar geworden</a:t>
            </a:r>
            <a:endParaRPr lang="nl-NL" dirty="0"/>
          </a:p>
        </p:txBody>
      </p:sp>
      <p:sp>
        <p:nvSpPr>
          <p:cNvPr id="3" name="Tijdelijke aanduiding voor inhoud 2"/>
          <p:cNvSpPr>
            <a:spLocks noGrp="1"/>
          </p:cNvSpPr>
          <p:nvPr>
            <p:ph idx="1"/>
          </p:nvPr>
        </p:nvSpPr>
        <p:spPr>
          <a:xfrm>
            <a:off x="677334" y="1251285"/>
            <a:ext cx="9164498" cy="5269832"/>
          </a:xfrm>
        </p:spPr>
        <p:txBody>
          <a:bodyPr>
            <a:normAutofit/>
          </a:bodyPr>
          <a:lstStyle/>
          <a:p>
            <a:r>
              <a:rPr lang="nl-NL" sz="2500" dirty="0" smtClean="0"/>
              <a:t>Betaling hoeft niet gelijk te zijn aan de kosten.</a:t>
            </a:r>
          </a:p>
          <a:p>
            <a:r>
              <a:rPr lang="nl-NL" sz="2500" dirty="0" smtClean="0"/>
              <a:t>Kosten kan je berekenen per periode (of dat nou een week/maand/kwartaal of jaar is)</a:t>
            </a:r>
          </a:p>
          <a:p>
            <a:r>
              <a:rPr lang="nl-NL" sz="2500" dirty="0" smtClean="0"/>
              <a:t>Het opnemen in een resultatenoverzicht van de kosten en opbrengsten die ook daadwerkelijk toebehoren aan de periode waarover het resultatenoverzicht verslag doet, wordt de </a:t>
            </a:r>
            <a:r>
              <a:rPr lang="nl-NL" sz="2500" b="1" dirty="0" smtClean="0"/>
              <a:t>permanentie</a:t>
            </a:r>
            <a:r>
              <a:rPr lang="nl-NL" sz="2500" dirty="0" smtClean="0"/>
              <a:t> genoemd. </a:t>
            </a:r>
          </a:p>
          <a:p>
            <a:r>
              <a:rPr lang="nl-NL" sz="2500" dirty="0" err="1" smtClean="0"/>
              <a:t>Cq</a:t>
            </a:r>
            <a:r>
              <a:rPr lang="nl-NL" sz="2500" dirty="0" smtClean="0"/>
              <a:t> de juiste kosten aan de juiste periode koppelen.</a:t>
            </a:r>
          </a:p>
          <a:p>
            <a:r>
              <a:rPr lang="nl-NL" sz="2500" dirty="0" smtClean="0"/>
              <a:t>Zodoende kan je correct het resultaat berekenen van elke periode. (je weet dan tenslotte welke kosten en opbrengsten je hebt gemaakt).</a:t>
            </a:r>
            <a:endParaRPr lang="nl-NL" sz="2500" dirty="0"/>
          </a:p>
        </p:txBody>
      </p:sp>
    </p:spTree>
    <p:extLst>
      <p:ext uri="{BB962C8B-B14F-4D97-AF65-F5344CB8AC3E}">
        <p14:creationId xmlns:p14="http://schemas.microsoft.com/office/powerpoint/2010/main" val="311212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570</TotalTime>
  <Words>1034</Words>
  <Application>Microsoft Office PowerPoint</Application>
  <PresentationFormat>Breedbeeld</PresentationFormat>
  <Paragraphs>170</Paragraphs>
  <Slides>26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26</vt:i4>
      </vt:variant>
    </vt:vector>
  </HeadingPairs>
  <TitlesOfParts>
    <vt:vector size="32" baseType="lpstr">
      <vt:lpstr>Arial</vt:lpstr>
      <vt:lpstr>Calibri</vt:lpstr>
      <vt:lpstr>Trebuchet MS</vt:lpstr>
      <vt:lpstr>Wingdings</vt:lpstr>
      <vt:lpstr>Wingdings 3</vt:lpstr>
      <vt:lpstr>Facet</vt:lpstr>
      <vt:lpstr>Beste ath 4. </vt:lpstr>
      <vt:lpstr>Programma aankomende  2 lessen</vt:lpstr>
      <vt:lpstr>Wat zijn kosten?</vt:lpstr>
      <vt:lpstr>Wat zijn uitgaven die geen kosten zijn? (TIP: dan komen ze op de balans)</vt:lpstr>
      <vt:lpstr>Wat zijn opbrengsten?</vt:lpstr>
      <vt:lpstr>Wat zijn ontvangsten die geen opbrengsten zijn? (TIP dan komen ze op de balans).</vt:lpstr>
      <vt:lpstr>Kosten, betalingen en permanentie.</vt:lpstr>
      <vt:lpstr>Kosten </vt:lpstr>
      <vt:lpstr>Wat is zichtbaar geworden</vt:lpstr>
      <vt:lpstr>Wat gebeurd er dus als we vooraf betalen of achteraf betalen.</vt:lpstr>
      <vt:lpstr>Zelfstandig maken opdracht 82</vt:lpstr>
      <vt:lpstr>PowerPoint-presentatie</vt:lpstr>
      <vt:lpstr>Les 1: de kosten van diensten van  3de.</vt:lpstr>
      <vt:lpstr>Zelfstandig maken opdracht 87 en 88</vt:lpstr>
      <vt:lpstr>PowerPoint-presentatie</vt:lpstr>
      <vt:lpstr>Zelfstandig maken opdracht 89 en 90</vt:lpstr>
      <vt:lpstr>PowerPoint-presentatie</vt:lpstr>
      <vt:lpstr>Les 2: de kosten van duurzame productiemiddelen.</vt:lpstr>
      <vt:lpstr>PowerPoint-presentatie</vt:lpstr>
      <vt:lpstr>De kosten van duurzame productiemiddelen.</vt:lpstr>
      <vt:lpstr>Om de afschrijving te bepalen moet je weten hoelang het product mee gaat.</vt:lpstr>
      <vt:lpstr>Zelfstandig maken opdracht 92 en 93</vt:lpstr>
      <vt:lpstr>PowerPoint-presentatie</vt:lpstr>
      <vt:lpstr>Zelfstandig maken opdracht 94 en 95</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83</cp:revision>
  <dcterms:created xsi:type="dcterms:W3CDTF">2017-01-22T09:51:43Z</dcterms:created>
  <dcterms:modified xsi:type="dcterms:W3CDTF">2017-12-04T10:37:04Z</dcterms:modified>
</cp:coreProperties>
</file>