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8"/>
  </p:notesMasterIdLst>
  <p:sldIdLst>
    <p:sldId id="256" r:id="rId2"/>
    <p:sldId id="257" r:id="rId3"/>
    <p:sldId id="345" r:id="rId4"/>
    <p:sldId id="350" r:id="rId5"/>
    <p:sldId id="351" r:id="rId6"/>
    <p:sldId id="352" r:id="rId7"/>
    <p:sldId id="353" r:id="rId8"/>
    <p:sldId id="355" r:id="rId9"/>
    <p:sldId id="360" r:id="rId10"/>
    <p:sldId id="361" r:id="rId11"/>
    <p:sldId id="364" r:id="rId12"/>
    <p:sldId id="362" r:id="rId13"/>
    <p:sldId id="365" r:id="rId14"/>
    <p:sldId id="366" r:id="rId15"/>
    <p:sldId id="367" r:id="rId16"/>
    <p:sldId id="363" r:id="rId17"/>
    <p:sldId id="368" r:id="rId18"/>
    <p:sldId id="369" r:id="rId19"/>
    <p:sldId id="370" r:id="rId20"/>
    <p:sldId id="371" r:id="rId21"/>
    <p:sldId id="372" r:id="rId22"/>
    <p:sldId id="373" r:id="rId23"/>
    <p:sldId id="374" r:id="rId24"/>
    <p:sldId id="375" r:id="rId25"/>
    <p:sldId id="376" r:id="rId26"/>
    <p:sldId id="377"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544" autoAdjust="0"/>
    <p:restoredTop sz="94660"/>
  </p:normalViewPr>
  <p:slideViewPr>
    <p:cSldViewPr snapToGrid="0">
      <p:cViewPr varScale="1">
        <p:scale>
          <a:sx n="80" d="100"/>
          <a:sy n="80" d="100"/>
        </p:scale>
        <p:origin x="318" y="78"/>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648070-A741-4A36-A920-3E86D56443F5}" type="datetimeFigureOut">
              <a:rPr lang="nl-NL" smtClean="0"/>
              <a:t>9-4-2018</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598ADB-6AEC-4F5A-AB55-D2CF9FE721D6}" type="slidenum">
              <a:rPr lang="nl-NL" smtClean="0"/>
              <a:t>‹nr.›</a:t>
            </a:fld>
            <a:endParaRPr lang="nl-NL"/>
          </a:p>
        </p:txBody>
      </p:sp>
    </p:spTree>
    <p:extLst>
      <p:ext uri="{BB962C8B-B14F-4D97-AF65-F5344CB8AC3E}">
        <p14:creationId xmlns:p14="http://schemas.microsoft.com/office/powerpoint/2010/main" val="29132290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4/9/2018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4/9/2018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4/9/2018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4/9/2018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4/9/2018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4/9/2018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4/9/2018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4/9/2018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4/9/2018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4/9/2018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4/9/2018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4/9/2018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4/9/2018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4/9/2018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4/9/2018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Beste </a:t>
            </a:r>
            <a:r>
              <a:rPr lang="nl-NL" dirty="0" err="1" smtClean="0"/>
              <a:t>ath</a:t>
            </a:r>
            <a:r>
              <a:rPr lang="nl-NL" dirty="0" smtClean="0"/>
              <a:t> 4.	</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11510102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noAutofit/>
          </a:bodyPr>
          <a:lstStyle/>
          <a:p>
            <a:endParaRPr lang="nl-NL" sz="2500" dirty="0" smtClean="0"/>
          </a:p>
          <a:p>
            <a:endParaRPr lang="nl-NL" sz="2500" dirty="0"/>
          </a:p>
          <a:p>
            <a:endParaRPr lang="nl-NL" sz="2500" dirty="0" smtClean="0"/>
          </a:p>
          <a:p>
            <a:endParaRPr lang="nl-NL" sz="2500" dirty="0"/>
          </a:p>
          <a:p>
            <a:endParaRPr lang="nl-NL" sz="2500" dirty="0" smtClean="0"/>
          </a:p>
          <a:p>
            <a:endParaRPr lang="nl-NL" sz="2500" dirty="0"/>
          </a:p>
          <a:p>
            <a:endParaRPr lang="nl-NL" sz="2500" dirty="0"/>
          </a:p>
          <a:p>
            <a:r>
              <a:rPr lang="nl-NL" sz="2500" dirty="0" smtClean="0"/>
              <a:t>Saldo aan de baten kant, dus te kort aan baten, dus verlies </a:t>
            </a:r>
            <a:r>
              <a:rPr lang="nl-NL" sz="2500" dirty="0" smtClean="0">
                <a:sym typeface="Wingdings" panose="05000000000000000000" pitchFamily="2" charset="2"/>
              </a:rPr>
              <a:t> daling EV.</a:t>
            </a:r>
            <a:endParaRPr lang="nl-NL" sz="2500" dirty="0"/>
          </a:p>
        </p:txBody>
      </p:sp>
      <p:pic>
        <p:nvPicPr>
          <p:cNvPr id="4" name="Afbeelding 3"/>
          <p:cNvPicPr>
            <a:picLocks noChangeAspect="1"/>
          </p:cNvPicPr>
          <p:nvPr/>
        </p:nvPicPr>
        <p:blipFill rotWithShape="1">
          <a:blip r:embed="rId2"/>
          <a:srcRect r="54112" b="73243"/>
          <a:stretch/>
        </p:blipFill>
        <p:spPr>
          <a:xfrm>
            <a:off x="0" y="-1"/>
            <a:ext cx="5594684" cy="1383633"/>
          </a:xfrm>
          <a:prstGeom prst="rect">
            <a:avLst/>
          </a:prstGeom>
        </p:spPr>
      </p:pic>
      <p:pic>
        <p:nvPicPr>
          <p:cNvPr id="5" name="Afbeelding 4"/>
          <p:cNvPicPr>
            <a:picLocks noChangeAspect="1"/>
          </p:cNvPicPr>
          <p:nvPr/>
        </p:nvPicPr>
        <p:blipFill rotWithShape="1">
          <a:blip r:embed="rId2"/>
          <a:srcRect r="53717" b="64401"/>
          <a:stretch/>
        </p:blipFill>
        <p:spPr>
          <a:xfrm>
            <a:off x="0" y="-1"/>
            <a:ext cx="5642811" cy="1840833"/>
          </a:xfrm>
          <a:prstGeom prst="rect">
            <a:avLst/>
          </a:prstGeom>
        </p:spPr>
      </p:pic>
      <p:pic>
        <p:nvPicPr>
          <p:cNvPr id="6" name="Afbeelding 5"/>
          <p:cNvPicPr>
            <a:picLocks noChangeAspect="1"/>
          </p:cNvPicPr>
          <p:nvPr/>
        </p:nvPicPr>
        <p:blipFill rotWithShape="1">
          <a:blip r:embed="rId2"/>
          <a:srcRect b="73941"/>
          <a:stretch/>
        </p:blipFill>
        <p:spPr>
          <a:xfrm>
            <a:off x="0" y="0"/>
            <a:ext cx="12192000" cy="1347538"/>
          </a:xfrm>
          <a:prstGeom prst="rect">
            <a:avLst/>
          </a:prstGeom>
        </p:spPr>
      </p:pic>
      <p:pic>
        <p:nvPicPr>
          <p:cNvPr id="7" name="Afbeelding 6"/>
          <p:cNvPicPr>
            <a:picLocks noChangeAspect="1"/>
          </p:cNvPicPr>
          <p:nvPr/>
        </p:nvPicPr>
        <p:blipFill rotWithShape="1">
          <a:blip r:embed="rId2"/>
          <a:srcRect b="64401"/>
          <a:stretch/>
        </p:blipFill>
        <p:spPr>
          <a:xfrm>
            <a:off x="0" y="-1"/>
            <a:ext cx="12192000" cy="1840833"/>
          </a:xfrm>
          <a:prstGeom prst="rect">
            <a:avLst/>
          </a:prstGeom>
        </p:spPr>
      </p:pic>
      <p:pic>
        <p:nvPicPr>
          <p:cNvPr id="8" name="Afbeelding 7"/>
          <p:cNvPicPr>
            <a:picLocks noChangeAspect="1"/>
          </p:cNvPicPr>
          <p:nvPr/>
        </p:nvPicPr>
        <p:blipFill rotWithShape="1">
          <a:blip r:embed="rId2"/>
          <a:srcRect b="56723"/>
          <a:stretch/>
        </p:blipFill>
        <p:spPr>
          <a:xfrm>
            <a:off x="0" y="-1"/>
            <a:ext cx="12192000" cy="2237875"/>
          </a:xfrm>
          <a:prstGeom prst="rect">
            <a:avLst/>
          </a:prstGeom>
        </p:spPr>
      </p:pic>
      <p:pic>
        <p:nvPicPr>
          <p:cNvPr id="9" name="Afbeelding 8"/>
          <p:cNvPicPr>
            <a:picLocks noChangeAspect="1"/>
          </p:cNvPicPr>
          <p:nvPr/>
        </p:nvPicPr>
        <p:blipFill rotWithShape="1">
          <a:blip r:embed="rId2"/>
          <a:srcRect b="48347"/>
          <a:stretch/>
        </p:blipFill>
        <p:spPr>
          <a:xfrm>
            <a:off x="0" y="0"/>
            <a:ext cx="12192000" cy="2671012"/>
          </a:xfrm>
          <a:prstGeom prst="rect">
            <a:avLst/>
          </a:prstGeom>
        </p:spPr>
      </p:pic>
      <p:pic>
        <p:nvPicPr>
          <p:cNvPr id="10" name="Afbeelding 9"/>
          <p:cNvPicPr>
            <a:picLocks noChangeAspect="1"/>
          </p:cNvPicPr>
          <p:nvPr/>
        </p:nvPicPr>
        <p:blipFill rotWithShape="1">
          <a:blip r:embed="rId2"/>
          <a:srcRect b="42064"/>
          <a:stretch/>
        </p:blipFill>
        <p:spPr>
          <a:xfrm>
            <a:off x="0" y="0"/>
            <a:ext cx="12192000" cy="2995864"/>
          </a:xfrm>
          <a:prstGeom prst="rect">
            <a:avLst/>
          </a:prstGeom>
        </p:spPr>
      </p:pic>
      <p:pic>
        <p:nvPicPr>
          <p:cNvPr id="11" name="Afbeelding 10"/>
          <p:cNvPicPr>
            <a:picLocks noChangeAspect="1"/>
          </p:cNvPicPr>
          <p:nvPr/>
        </p:nvPicPr>
        <p:blipFill rotWithShape="1">
          <a:blip r:embed="rId2"/>
          <a:srcRect b="33455"/>
          <a:stretch/>
        </p:blipFill>
        <p:spPr>
          <a:xfrm>
            <a:off x="0" y="-1"/>
            <a:ext cx="12192000" cy="3441033"/>
          </a:xfrm>
          <a:prstGeom prst="rect">
            <a:avLst/>
          </a:prstGeom>
        </p:spPr>
      </p:pic>
      <p:pic>
        <p:nvPicPr>
          <p:cNvPr id="12" name="Afbeelding 11"/>
          <p:cNvPicPr>
            <a:picLocks noChangeAspect="1"/>
          </p:cNvPicPr>
          <p:nvPr/>
        </p:nvPicPr>
        <p:blipFill rotWithShape="1">
          <a:blip r:embed="rId2"/>
          <a:srcRect b="24148"/>
          <a:stretch/>
        </p:blipFill>
        <p:spPr>
          <a:xfrm>
            <a:off x="0" y="0"/>
            <a:ext cx="12192000" cy="3922296"/>
          </a:xfrm>
          <a:prstGeom prst="rect">
            <a:avLst/>
          </a:prstGeom>
        </p:spPr>
      </p:pic>
      <p:pic>
        <p:nvPicPr>
          <p:cNvPr id="13" name="Afbeelding 12"/>
          <p:cNvPicPr>
            <a:picLocks noChangeAspect="1"/>
          </p:cNvPicPr>
          <p:nvPr/>
        </p:nvPicPr>
        <p:blipFill rotWithShape="1">
          <a:blip r:embed="rId2"/>
          <a:srcRect l="46579" b="17401"/>
          <a:stretch/>
        </p:blipFill>
        <p:spPr>
          <a:xfrm>
            <a:off x="5678904" y="0"/>
            <a:ext cx="6513095" cy="4271212"/>
          </a:xfrm>
          <a:prstGeom prst="rect">
            <a:avLst/>
          </a:prstGeom>
        </p:spPr>
      </p:pic>
      <p:pic>
        <p:nvPicPr>
          <p:cNvPr id="14" name="Afbeelding 13"/>
          <p:cNvPicPr>
            <a:picLocks noChangeAspect="1"/>
          </p:cNvPicPr>
          <p:nvPr/>
        </p:nvPicPr>
        <p:blipFill rotWithShape="1">
          <a:blip r:embed="rId2"/>
          <a:srcRect l="46283" b="-515"/>
          <a:stretch/>
        </p:blipFill>
        <p:spPr>
          <a:xfrm>
            <a:off x="5642810" y="-1"/>
            <a:ext cx="6549189" cy="5197643"/>
          </a:xfrm>
          <a:prstGeom prst="rect">
            <a:avLst/>
          </a:prstGeom>
        </p:spPr>
      </p:pic>
      <p:pic>
        <p:nvPicPr>
          <p:cNvPr id="15" name="Afbeelding 14"/>
          <p:cNvPicPr>
            <a:picLocks noChangeAspect="1"/>
          </p:cNvPicPr>
          <p:nvPr/>
        </p:nvPicPr>
        <p:blipFill>
          <a:blip r:embed="rId3"/>
          <a:stretch>
            <a:fillRect/>
          </a:stretch>
        </p:blipFill>
        <p:spPr>
          <a:xfrm>
            <a:off x="0" y="3922296"/>
            <a:ext cx="5678903" cy="1162092"/>
          </a:xfrm>
          <a:prstGeom prst="rect">
            <a:avLst/>
          </a:prstGeom>
        </p:spPr>
      </p:pic>
    </p:spTree>
    <p:extLst>
      <p:ext uri="{BB962C8B-B14F-4D97-AF65-F5344CB8AC3E}">
        <p14:creationId xmlns:p14="http://schemas.microsoft.com/office/powerpoint/2010/main" val="1572570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Baten en lasten</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Baten en lasten = kosten en opbrengsten (alleen voor niet commerciële organisatie)</a:t>
            </a:r>
          </a:p>
          <a:p>
            <a:r>
              <a:rPr lang="nl-NL" sz="2500" dirty="0" smtClean="0"/>
              <a:t>Het documenteert alle gegevens die betrekking hebben op het eigen vermogen</a:t>
            </a:r>
          </a:p>
          <a:p>
            <a:r>
              <a:rPr lang="nl-NL" sz="2500" dirty="0" smtClean="0"/>
              <a:t>Gaat hier altijd om periode grootheden.</a:t>
            </a:r>
          </a:p>
          <a:p>
            <a:r>
              <a:rPr lang="nl-NL" sz="2500" dirty="0" smtClean="0"/>
              <a:t>(baten en lasten van het jaar 2012)</a:t>
            </a:r>
          </a:p>
          <a:p>
            <a:r>
              <a:rPr lang="nl-NL" sz="2500" dirty="0" smtClean="0"/>
              <a:t>Het kan wel zijn dat er tegelijkertijd ook ontvangsten/uitgaven plaats vinden, gaan we mee oefenen.</a:t>
            </a:r>
            <a:endParaRPr lang="nl-NL" sz="2500" dirty="0"/>
          </a:p>
        </p:txBody>
      </p:sp>
    </p:spTree>
    <p:extLst>
      <p:ext uri="{BB962C8B-B14F-4D97-AF65-F5344CB8AC3E}">
        <p14:creationId xmlns:p14="http://schemas.microsoft.com/office/powerpoint/2010/main" val="2188547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Maak opgave 46.</a:t>
            </a:r>
            <a:endParaRPr lang="nl-NL" dirty="0"/>
          </a:p>
        </p:txBody>
      </p:sp>
      <p:sp>
        <p:nvSpPr>
          <p:cNvPr id="3" name="Tijdelijke aanduiding voor inhoud 2"/>
          <p:cNvSpPr>
            <a:spLocks noGrp="1"/>
          </p:cNvSpPr>
          <p:nvPr>
            <p:ph idx="1"/>
          </p:nvPr>
        </p:nvSpPr>
        <p:spPr>
          <a:xfrm>
            <a:off x="591605" y="2150646"/>
            <a:ext cx="4384063" cy="3699298"/>
          </a:xfrm>
        </p:spPr>
        <p:txBody>
          <a:bodyPr>
            <a:normAutofit/>
          </a:bodyPr>
          <a:lstStyle/>
          <a:p>
            <a:r>
              <a:rPr lang="nl-NL" sz="2500" dirty="0" smtClean="0"/>
              <a:t>12 minuten de tijd.</a:t>
            </a:r>
          </a:p>
          <a:p>
            <a:r>
              <a:rPr lang="nl-NL" sz="2500" dirty="0" smtClean="0"/>
              <a:t>De stof voor vandaag is 46 </a:t>
            </a:r>
            <a:r>
              <a:rPr lang="nl-NL" sz="2500" dirty="0" err="1" smtClean="0"/>
              <a:t>tm</a:t>
            </a:r>
            <a:r>
              <a:rPr lang="nl-NL" sz="2500" dirty="0" smtClean="0"/>
              <a:t> 49, dus je kan zelfstandig verder gaan.</a:t>
            </a:r>
          </a:p>
        </p:txBody>
      </p:sp>
      <p:sp>
        <p:nvSpPr>
          <p:cNvPr id="4" name="Ovaal 3"/>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666705"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666705"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666705"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666705"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666705"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666704" y="196917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666704" y="200794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666703" y="196916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666701" y="196916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666701" y="200794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767783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7" name="Tijdelijke aanduiding voor inhoud 6"/>
          <p:cNvPicPr>
            <a:picLocks noGrp="1" noChangeAspect="1"/>
          </p:cNvPicPr>
          <p:nvPr>
            <p:ph idx="1"/>
          </p:nvPr>
        </p:nvPicPr>
        <p:blipFill rotWithShape="1">
          <a:blip r:embed="rId2"/>
          <a:srcRect b="82614"/>
          <a:stretch/>
        </p:blipFill>
        <p:spPr>
          <a:xfrm>
            <a:off x="0" y="3211651"/>
            <a:ext cx="12192000" cy="433917"/>
          </a:xfrm>
          <a:prstGeom prst="rect">
            <a:avLst/>
          </a:prstGeom>
        </p:spPr>
      </p:pic>
      <p:pic>
        <p:nvPicPr>
          <p:cNvPr id="4" name="Afbeelding 3"/>
          <p:cNvPicPr>
            <a:picLocks noChangeAspect="1"/>
          </p:cNvPicPr>
          <p:nvPr/>
        </p:nvPicPr>
        <p:blipFill rotWithShape="1">
          <a:blip r:embed="rId3"/>
          <a:srcRect b="27323"/>
          <a:stretch/>
        </p:blipFill>
        <p:spPr>
          <a:xfrm>
            <a:off x="0" y="1"/>
            <a:ext cx="12192000" cy="2334126"/>
          </a:xfrm>
          <a:prstGeom prst="rect">
            <a:avLst/>
          </a:prstGeom>
        </p:spPr>
      </p:pic>
      <p:pic>
        <p:nvPicPr>
          <p:cNvPr id="5" name="Afbeelding 4"/>
          <p:cNvPicPr>
            <a:picLocks noChangeAspect="1"/>
          </p:cNvPicPr>
          <p:nvPr/>
        </p:nvPicPr>
        <p:blipFill rotWithShape="1">
          <a:blip r:embed="rId3"/>
          <a:srcRect b="14961"/>
          <a:stretch/>
        </p:blipFill>
        <p:spPr>
          <a:xfrm>
            <a:off x="0" y="1"/>
            <a:ext cx="12192000" cy="2731168"/>
          </a:xfrm>
          <a:prstGeom prst="rect">
            <a:avLst/>
          </a:prstGeom>
        </p:spPr>
      </p:pic>
      <p:pic>
        <p:nvPicPr>
          <p:cNvPr id="6" name="Afbeelding 5"/>
          <p:cNvPicPr>
            <a:picLocks noChangeAspect="1"/>
          </p:cNvPicPr>
          <p:nvPr/>
        </p:nvPicPr>
        <p:blipFill>
          <a:blip r:embed="rId3"/>
          <a:stretch>
            <a:fillRect/>
          </a:stretch>
        </p:blipFill>
        <p:spPr>
          <a:xfrm>
            <a:off x="0" y="0"/>
            <a:ext cx="12192000" cy="3211651"/>
          </a:xfrm>
          <a:prstGeom prst="rect">
            <a:avLst/>
          </a:prstGeom>
        </p:spPr>
      </p:pic>
      <p:pic>
        <p:nvPicPr>
          <p:cNvPr id="8" name="Tijdelijke aanduiding voor inhoud 6"/>
          <p:cNvPicPr>
            <a:picLocks noChangeAspect="1"/>
          </p:cNvPicPr>
          <p:nvPr/>
        </p:nvPicPr>
        <p:blipFill rotWithShape="1">
          <a:blip r:embed="rId2"/>
          <a:srcRect b="64296"/>
          <a:stretch/>
        </p:blipFill>
        <p:spPr>
          <a:xfrm>
            <a:off x="0" y="3211651"/>
            <a:ext cx="12192000" cy="891117"/>
          </a:xfrm>
          <a:prstGeom prst="rect">
            <a:avLst/>
          </a:prstGeom>
        </p:spPr>
      </p:pic>
      <p:pic>
        <p:nvPicPr>
          <p:cNvPr id="9" name="Tijdelijke aanduiding voor inhoud 6"/>
          <p:cNvPicPr>
            <a:picLocks noChangeAspect="1"/>
          </p:cNvPicPr>
          <p:nvPr/>
        </p:nvPicPr>
        <p:blipFill rotWithShape="1">
          <a:blip r:embed="rId2"/>
          <a:srcRect b="52244"/>
          <a:stretch/>
        </p:blipFill>
        <p:spPr>
          <a:xfrm>
            <a:off x="0" y="3211651"/>
            <a:ext cx="12192000" cy="1191907"/>
          </a:xfrm>
          <a:prstGeom prst="rect">
            <a:avLst/>
          </a:prstGeom>
        </p:spPr>
      </p:pic>
      <p:pic>
        <p:nvPicPr>
          <p:cNvPr id="10" name="Tijdelijke aanduiding voor inhoud 6"/>
          <p:cNvPicPr>
            <a:picLocks noChangeAspect="1"/>
          </p:cNvPicPr>
          <p:nvPr/>
        </p:nvPicPr>
        <p:blipFill rotWithShape="1">
          <a:blip r:embed="rId2"/>
          <a:srcRect b="36818"/>
          <a:stretch/>
        </p:blipFill>
        <p:spPr>
          <a:xfrm>
            <a:off x="0" y="3211651"/>
            <a:ext cx="12192000" cy="1576917"/>
          </a:xfrm>
          <a:prstGeom prst="rect">
            <a:avLst/>
          </a:prstGeom>
        </p:spPr>
      </p:pic>
      <p:pic>
        <p:nvPicPr>
          <p:cNvPr id="11" name="Tijdelijke aanduiding voor inhoud 6"/>
          <p:cNvPicPr>
            <a:picLocks noChangeAspect="1"/>
          </p:cNvPicPr>
          <p:nvPr/>
        </p:nvPicPr>
        <p:blipFill rotWithShape="1">
          <a:blip r:embed="rId2"/>
          <a:srcRect b="18017"/>
          <a:stretch/>
        </p:blipFill>
        <p:spPr>
          <a:xfrm>
            <a:off x="0" y="3211651"/>
            <a:ext cx="12192000" cy="2046149"/>
          </a:xfrm>
          <a:prstGeom prst="rect">
            <a:avLst/>
          </a:prstGeom>
        </p:spPr>
      </p:pic>
      <p:pic>
        <p:nvPicPr>
          <p:cNvPr id="12" name="Tijdelijke aanduiding voor inhoud 6"/>
          <p:cNvPicPr>
            <a:picLocks noChangeAspect="1"/>
          </p:cNvPicPr>
          <p:nvPr/>
        </p:nvPicPr>
        <p:blipFill>
          <a:blip r:embed="rId2"/>
          <a:stretch>
            <a:fillRect/>
          </a:stretch>
        </p:blipFill>
        <p:spPr>
          <a:xfrm>
            <a:off x="0" y="3211651"/>
            <a:ext cx="12192000" cy="2495826"/>
          </a:xfrm>
          <a:prstGeom prst="rect">
            <a:avLst/>
          </a:prstGeom>
        </p:spPr>
      </p:pic>
    </p:spTree>
    <p:extLst>
      <p:ext uri="{BB962C8B-B14F-4D97-AF65-F5344CB8AC3E}">
        <p14:creationId xmlns:p14="http://schemas.microsoft.com/office/powerpoint/2010/main" val="4068172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b="57255"/>
          <a:stretch/>
        </p:blipFill>
        <p:spPr>
          <a:xfrm>
            <a:off x="0" y="0"/>
            <a:ext cx="12192000" cy="2418347"/>
          </a:xfrm>
          <a:prstGeom prst="rect">
            <a:avLst/>
          </a:prstGeom>
        </p:spPr>
      </p:pic>
      <p:pic>
        <p:nvPicPr>
          <p:cNvPr id="5" name="Afbeelding 4"/>
          <p:cNvPicPr>
            <a:picLocks noChangeAspect="1"/>
          </p:cNvPicPr>
          <p:nvPr/>
        </p:nvPicPr>
        <p:blipFill rotWithShape="1">
          <a:blip r:embed="rId2"/>
          <a:srcRect b="15148"/>
          <a:stretch/>
        </p:blipFill>
        <p:spPr>
          <a:xfrm>
            <a:off x="0" y="1"/>
            <a:ext cx="12192000" cy="4800600"/>
          </a:xfrm>
          <a:prstGeom prst="rect">
            <a:avLst/>
          </a:prstGeom>
        </p:spPr>
      </p:pic>
      <p:pic>
        <p:nvPicPr>
          <p:cNvPr id="6" name="Afbeelding 5"/>
          <p:cNvPicPr>
            <a:picLocks noChangeAspect="1"/>
          </p:cNvPicPr>
          <p:nvPr/>
        </p:nvPicPr>
        <p:blipFill rotWithShape="1">
          <a:blip r:embed="rId2"/>
          <a:srcRect b="7705"/>
          <a:stretch/>
        </p:blipFill>
        <p:spPr>
          <a:xfrm>
            <a:off x="0" y="0"/>
            <a:ext cx="12192000" cy="5221705"/>
          </a:xfrm>
          <a:prstGeom prst="rect">
            <a:avLst/>
          </a:prstGeom>
        </p:spPr>
      </p:pic>
      <p:pic>
        <p:nvPicPr>
          <p:cNvPr id="7" name="Afbeelding 6"/>
          <p:cNvPicPr>
            <a:picLocks noChangeAspect="1"/>
          </p:cNvPicPr>
          <p:nvPr/>
        </p:nvPicPr>
        <p:blipFill>
          <a:blip r:embed="rId2"/>
          <a:stretch>
            <a:fillRect/>
          </a:stretch>
        </p:blipFill>
        <p:spPr>
          <a:xfrm>
            <a:off x="0" y="0"/>
            <a:ext cx="12192000" cy="5657589"/>
          </a:xfrm>
          <a:prstGeom prst="rect">
            <a:avLst/>
          </a:prstGeom>
        </p:spPr>
      </p:pic>
    </p:spTree>
    <p:extLst>
      <p:ext uri="{BB962C8B-B14F-4D97-AF65-F5344CB8AC3E}">
        <p14:creationId xmlns:p14="http://schemas.microsoft.com/office/powerpoint/2010/main" val="273267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valt op?</a:t>
            </a:r>
            <a:endParaRPr lang="nl-NL" dirty="0"/>
          </a:p>
        </p:txBody>
      </p:sp>
      <p:sp>
        <p:nvSpPr>
          <p:cNvPr id="3" name="Tijdelijke aanduiding voor inhoud 2"/>
          <p:cNvSpPr>
            <a:spLocks noGrp="1"/>
          </p:cNvSpPr>
          <p:nvPr>
            <p:ph idx="1"/>
          </p:nvPr>
        </p:nvSpPr>
        <p:spPr/>
        <p:txBody>
          <a:bodyPr>
            <a:normAutofit/>
          </a:bodyPr>
          <a:lstStyle/>
          <a:p>
            <a:r>
              <a:rPr lang="nl-NL" sz="2500" dirty="0" smtClean="0"/>
              <a:t>Verandering Liquide middelen </a:t>
            </a:r>
            <a:r>
              <a:rPr lang="nl-NL" sz="2500" dirty="0" smtClean="0">
                <a:sym typeface="Wingdings" panose="05000000000000000000" pitchFamily="2" charset="2"/>
              </a:rPr>
              <a:t> saldo ontvangsten uitgaven</a:t>
            </a:r>
          </a:p>
          <a:p>
            <a:r>
              <a:rPr lang="nl-NL" sz="2500" dirty="0" smtClean="0">
                <a:sym typeface="Wingdings" panose="05000000000000000000" pitchFamily="2" charset="2"/>
              </a:rPr>
              <a:t>Verandering Eigen vermogen  saldo baten en lasten.</a:t>
            </a:r>
          </a:p>
          <a:p>
            <a:r>
              <a:rPr lang="nl-NL" sz="2500" dirty="0" smtClean="0">
                <a:sym typeface="Wingdings" panose="05000000000000000000" pitchFamily="2" charset="2"/>
              </a:rPr>
              <a:t>Zichtbaar bladzijde 66.</a:t>
            </a:r>
          </a:p>
          <a:p>
            <a:r>
              <a:rPr lang="nl-NL" sz="2500" dirty="0" smtClean="0">
                <a:sym typeface="Wingdings" panose="05000000000000000000" pitchFamily="2" charset="2"/>
              </a:rPr>
              <a:t>Winst minder belangrijk voor stichtingen en verenigingen (gaat vaak ten koste van subsidie)</a:t>
            </a:r>
          </a:p>
          <a:p>
            <a:endParaRPr lang="nl-NL" sz="2500" dirty="0" smtClean="0">
              <a:sym typeface="Wingdings" panose="05000000000000000000" pitchFamily="2" charset="2"/>
            </a:endParaRPr>
          </a:p>
          <a:p>
            <a:endParaRPr lang="nl-NL" sz="2500" dirty="0"/>
          </a:p>
        </p:txBody>
      </p:sp>
    </p:spTree>
    <p:extLst>
      <p:ext uri="{BB962C8B-B14F-4D97-AF65-F5344CB8AC3E}">
        <p14:creationId xmlns:p14="http://schemas.microsoft.com/office/powerpoint/2010/main" val="855636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Maak opgave 47 en 48.</a:t>
            </a:r>
            <a:endParaRPr lang="nl-NL" dirty="0"/>
          </a:p>
        </p:txBody>
      </p:sp>
      <p:sp>
        <p:nvSpPr>
          <p:cNvPr id="3" name="Tijdelijke aanduiding voor inhoud 2"/>
          <p:cNvSpPr>
            <a:spLocks noGrp="1"/>
          </p:cNvSpPr>
          <p:nvPr>
            <p:ph idx="1"/>
          </p:nvPr>
        </p:nvSpPr>
        <p:spPr>
          <a:xfrm>
            <a:off x="591605" y="2150646"/>
            <a:ext cx="4384063" cy="3699298"/>
          </a:xfrm>
        </p:spPr>
        <p:txBody>
          <a:bodyPr>
            <a:normAutofit/>
          </a:bodyPr>
          <a:lstStyle/>
          <a:p>
            <a:r>
              <a:rPr lang="nl-NL" sz="2500" dirty="0" smtClean="0"/>
              <a:t>12 minuten de tijd.</a:t>
            </a:r>
          </a:p>
          <a:p>
            <a:r>
              <a:rPr lang="nl-NL" sz="2500" dirty="0" smtClean="0"/>
              <a:t>De stof voor vandaag is 46 </a:t>
            </a:r>
            <a:r>
              <a:rPr lang="nl-NL" sz="2500" dirty="0" err="1" smtClean="0"/>
              <a:t>tm</a:t>
            </a:r>
            <a:r>
              <a:rPr lang="nl-NL" sz="2500" dirty="0" smtClean="0"/>
              <a:t> 49.</a:t>
            </a:r>
          </a:p>
        </p:txBody>
      </p:sp>
      <p:sp>
        <p:nvSpPr>
          <p:cNvPr id="4" name="Ovaal 3"/>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666705"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666705"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666705"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666705"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666705"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666704" y="196917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666704" y="200794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666703" y="196916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666701" y="196916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666701" y="200794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767463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b="91605"/>
          <a:stretch/>
        </p:blipFill>
        <p:spPr>
          <a:xfrm>
            <a:off x="0" y="-1"/>
            <a:ext cx="7712242" cy="577517"/>
          </a:xfrm>
          <a:prstGeom prst="rect">
            <a:avLst/>
          </a:prstGeom>
        </p:spPr>
      </p:pic>
      <p:pic>
        <p:nvPicPr>
          <p:cNvPr id="5" name="Afbeelding 4"/>
          <p:cNvPicPr>
            <a:picLocks noChangeAspect="1"/>
          </p:cNvPicPr>
          <p:nvPr/>
        </p:nvPicPr>
        <p:blipFill rotWithShape="1">
          <a:blip r:embed="rId2"/>
          <a:srcRect b="67121"/>
          <a:stretch/>
        </p:blipFill>
        <p:spPr>
          <a:xfrm>
            <a:off x="0" y="0"/>
            <a:ext cx="7712242" cy="2261938"/>
          </a:xfrm>
          <a:prstGeom prst="rect">
            <a:avLst/>
          </a:prstGeom>
        </p:spPr>
      </p:pic>
      <p:pic>
        <p:nvPicPr>
          <p:cNvPr id="6" name="Afbeelding 5"/>
          <p:cNvPicPr>
            <a:picLocks noChangeAspect="1"/>
          </p:cNvPicPr>
          <p:nvPr/>
        </p:nvPicPr>
        <p:blipFill rotWithShape="1">
          <a:blip r:embed="rId2"/>
          <a:srcRect b="31968"/>
          <a:stretch/>
        </p:blipFill>
        <p:spPr>
          <a:xfrm>
            <a:off x="0" y="-1"/>
            <a:ext cx="7712242" cy="4680285"/>
          </a:xfrm>
          <a:prstGeom prst="rect">
            <a:avLst/>
          </a:prstGeom>
        </p:spPr>
      </p:pic>
      <p:pic>
        <p:nvPicPr>
          <p:cNvPr id="7" name="Afbeelding 6"/>
          <p:cNvPicPr>
            <a:picLocks noChangeAspect="1"/>
          </p:cNvPicPr>
          <p:nvPr/>
        </p:nvPicPr>
        <p:blipFill rotWithShape="1">
          <a:blip r:embed="rId2"/>
          <a:srcRect b="28121"/>
          <a:stretch/>
        </p:blipFill>
        <p:spPr>
          <a:xfrm>
            <a:off x="0" y="0"/>
            <a:ext cx="7712242" cy="4944980"/>
          </a:xfrm>
          <a:prstGeom prst="rect">
            <a:avLst/>
          </a:prstGeom>
        </p:spPr>
      </p:pic>
      <p:pic>
        <p:nvPicPr>
          <p:cNvPr id="8" name="Afbeelding 7"/>
          <p:cNvPicPr>
            <a:picLocks noChangeAspect="1"/>
          </p:cNvPicPr>
          <p:nvPr/>
        </p:nvPicPr>
        <p:blipFill>
          <a:blip r:embed="rId2"/>
          <a:stretch>
            <a:fillRect/>
          </a:stretch>
        </p:blipFill>
        <p:spPr>
          <a:xfrm>
            <a:off x="0" y="-1"/>
            <a:ext cx="7712242" cy="6879593"/>
          </a:xfrm>
          <a:prstGeom prst="rect">
            <a:avLst/>
          </a:prstGeom>
        </p:spPr>
      </p:pic>
    </p:spTree>
    <p:extLst>
      <p:ext uri="{BB962C8B-B14F-4D97-AF65-F5344CB8AC3E}">
        <p14:creationId xmlns:p14="http://schemas.microsoft.com/office/powerpoint/2010/main" val="4122791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Volgende les:</a:t>
            </a:r>
            <a:endParaRPr lang="nl-NL" dirty="0"/>
          </a:p>
        </p:txBody>
      </p:sp>
      <p:sp>
        <p:nvSpPr>
          <p:cNvPr id="3" name="Tijdelijke aanduiding voor inhoud 2"/>
          <p:cNvSpPr>
            <a:spLocks noGrp="1"/>
          </p:cNvSpPr>
          <p:nvPr>
            <p:ph idx="1"/>
          </p:nvPr>
        </p:nvSpPr>
        <p:spPr/>
        <p:txBody>
          <a:bodyPr>
            <a:normAutofit/>
          </a:bodyPr>
          <a:lstStyle/>
          <a:p>
            <a:r>
              <a:rPr lang="nl-NL" sz="2500" dirty="0" smtClean="0"/>
              <a:t>We beginnen volgende les met het nabespreken van opgave 49.</a:t>
            </a:r>
          </a:p>
          <a:p>
            <a:r>
              <a:rPr lang="nl-NL" sz="2500" dirty="0" smtClean="0"/>
              <a:t>Goede opgave laat zien wat invloed heeft op je balans!</a:t>
            </a:r>
          </a:p>
          <a:p>
            <a:r>
              <a:rPr lang="nl-NL" sz="2500" dirty="0" smtClean="0"/>
              <a:t>Hier staan dus financiële feiten niet meer volledig uitgeschreven maar samengevat in overzichten.</a:t>
            </a:r>
          </a:p>
          <a:p>
            <a:endParaRPr lang="nl-NL" sz="2500" dirty="0"/>
          </a:p>
        </p:txBody>
      </p:sp>
    </p:spTree>
    <p:extLst>
      <p:ext uri="{BB962C8B-B14F-4D97-AF65-F5344CB8AC3E}">
        <p14:creationId xmlns:p14="http://schemas.microsoft.com/office/powerpoint/2010/main" val="1215283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r="52336" b="57080"/>
          <a:stretch/>
        </p:blipFill>
        <p:spPr>
          <a:xfrm>
            <a:off x="0" y="0"/>
            <a:ext cx="5811253" cy="1467853"/>
          </a:xfrm>
          <a:prstGeom prst="rect">
            <a:avLst/>
          </a:prstGeom>
        </p:spPr>
      </p:pic>
      <p:pic>
        <p:nvPicPr>
          <p:cNvPr id="5" name="Afbeelding 4"/>
          <p:cNvPicPr>
            <a:picLocks noChangeAspect="1"/>
          </p:cNvPicPr>
          <p:nvPr/>
        </p:nvPicPr>
        <p:blipFill rotWithShape="1">
          <a:blip r:embed="rId2"/>
          <a:srcRect r="52039" b="45471"/>
          <a:stretch/>
        </p:blipFill>
        <p:spPr>
          <a:xfrm>
            <a:off x="0" y="0"/>
            <a:ext cx="5847347" cy="1864895"/>
          </a:xfrm>
          <a:prstGeom prst="rect">
            <a:avLst/>
          </a:prstGeom>
        </p:spPr>
      </p:pic>
      <p:pic>
        <p:nvPicPr>
          <p:cNvPr id="6" name="Afbeelding 5"/>
          <p:cNvPicPr>
            <a:picLocks noChangeAspect="1"/>
          </p:cNvPicPr>
          <p:nvPr/>
        </p:nvPicPr>
        <p:blipFill rotWithShape="1">
          <a:blip r:embed="rId2"/>
          <a:srcRect r="52336" b="32806"/>
          <a:stretch/>
        </p:blipFill>
        <p:spPr>
          <a:xfrm>
            <a:off x="0" y="0"/>
            <a:ext cx="5811253" cy="2298032"/>
          </a:xfrm>
          <a:prstGeom prst="rect">
            <a:avLst/>
          </a:prstGeom>
        </p:spPr>
      </p:pic>
      <p:pic>
        <p:nvPicPr>
          <p:cNvPr id="7" name="Afbeelding 6"/>
          <p:cNvPicPr>
            <a:picLocks noChangeAspect="1"/>
          </p:cNvPicPr>
          <p:nvPr/>
        </p:nvPicPr>
        <p:blipFill rotWithShape="1">
          <a:blip r:embed="rId2"/>
          <a:srcRect r="52039" b="20492"/>
          <a:stretch/>
        </p:blipFill>
        <p:spPr>
          <a:xfrm>
            <a:off x="0" y="0"/>
            <a:ext cx="5847347" cy="2719137"/>
          </a:xfrm>
          <a:prstGeom prst="rect">
            <a:avLst/>
          </a:prstGeom>
        </p:spPr>
      </p:pic>
      <p:pic>
        <p:nvPicPr>
          <p:cNvPr id="8" name="Afbeelding 7"/>
          <p:cNvPicPr>
            <a:picLocks noChangeAspect="1"/>
          </p:cNvPicPr>
          <p:nvPr/>
        </p:nvPicPr>
        <p:blipFill rotWithShape="1">
          <a:blip r:embed="rId2"/>
          <a:srcRect r="52039" b="88"/>
          <a:stretch/>
        </p:blipFill>
        <p:spPr>
          <a:xfrm>
            <a:off x="0" y="0"/>
            <a:ext cx="5847347" cy="3416968"/>
          </a:xfrm>
          <a:prstGeom prst="rect">
            <a:avLst/>
          </a:prstGeom>
        </p:spPr>
      </p:pic>
      <p:pic>
        <p:nvPicPr>
          <p:cNvPr id="9" name="Afbeelding 8"/>
          <p:cNvPicPr>
            <a:picLocks noChangeAspect="1"/>
          </p:cNvPicPr>
          <p:nvPr/>
        </p:nvPicPr>
        <p:blipFill rotWithShape="1">
          <a:blip r:embed="rId2"/>
          <a:srcRect b="56025"/>
          <a:stretch/>
        </p:blipFill>
        <p:spPr>
          <a:xfrm>
            <a:off x="0" y="0"/>
            <a:ext cx="12192000" cy="1503947"/>
          </a:xfrm>
          <a:prstGeom prst="rect">
            <a:avLst/>
          </a:prstGeom>
        </p:spPr>
      </p:pic>
      <p:pic>
        <p:nvPicPr>
          <p:cNvPr id="10" name="Afbeelding 9"/>
          <p:cNvPicPr>
            <a:picLocks noChangeAspect="1"/>
          </p:cNvPicPr>
          <p:nvPr/>
        </p:nvPicPr>
        <p:blipFill rotWithShape="1">
          <a:blip r:embed="rId2"/>
          <a:srcRect b="20492"/>
          <a:stretch/>
        </p:blipFill>
        <p:spPr>
          <a:xfrm>
            <a:off x="0" y="0"/>
            <a:ext cx="12192000" cy="2719137"/>
          </a:xfrm>
          <a:prstGeom prst="rect">
            <a:avLst/>
          </a:prstGeom>
        </p:spPr>
      </p:pic>
      <p:pic>
        <p:nvPicPr>
          <p:cNvPr id="11" name="Afbeelding 10"/>
          <p:cNvPicPr>
            <a:picLocks noChangeAspect="1"/>
          </p:cNvPicPr>
          <p:nvPr/>
        </p:nvPicPr>
        <p:blipFill>
          <a:blip r:embed="rId2"/>
          <a:stretch>
            <a:fillRect/>
          </a:stretch>
        </p:blipFill>
        <p:spPr>
          <a:xfrm>
            <a:off x="0" y="0"/>
            <a:ext cx="12192000" cy="3419978"/>
          </a:xfrm>
          <a:prstGeom prst="rect">
            <a:avLst/>
          </a:prstGeom>
        </p:spPr>
      </p:pic>
    </p:spTree>
    <p:extLst>
      <p:ext uri="{BB962C8B-B14F-4D97-AF65-F5344CB8AC3E}">
        <p14:creationId xmlns:p14="http://schemas.microsoft.com/office/powerpoint/2010/main" val="3618501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Programma aankomende 2 lessen	.</a:t>
            </a:r>
            <a:endParaRPr lang="nl-NL" dirty="0"/>
          </a:p>
        </p:txBody>
      </p:sp>
      <p:sp>
        <p:nvSpPr>
          <p:cNvPr id="3" name="Tijdelijke aanduiding voor inhoud 2"/>
          <p:cNvSpPr>
            <a:spLocks noGrp="1"/>
          </p:cNvSpPr>
          <p:nvPr>
            <p:ph idx="1"/>
          </p:nvPr>
        </p:nvSpPr>
        <p:spPr>
          <a:xfrm>
            <a:off x="1147234" y="1500189"/>
            <a:ext cx="8596668" cy="3880773"/>
          </a:xfrm>
        </p:spPr>
        <p:txBody>
          <a:bodyPr>
            <a:normAutofit/>
          </a:bodyPr>
          <a:lstStyle/>
          <a:p>
            <a:r>
              <a:rPr lang="nl-NL" sz="2500" dirty="0" smtClean="0"/>
              <a:t>Les 1:  baten, lasten en eigen vermogen (46 </a:t>
            </a:r>
            <a:r>
              <a:rPr lang="nl-NL" sz="2500" dirty="0" err="1" smtClean="0"/>
              <a:t>tm</a:t>
            </a:r>
            <a:r>
              <a:rPr lang="nl-NL" sz="2500" dirty="0" smtClean="0"/>
              <a:t> 49)</a:t>
            </a:r>
          </a:p>
          <a:p>
            <a:r>
              <a:rPr lang="nl-NL" sz="2500" dirty="0" smtClean="0"/>
              <a:t>Les 2: periodetoerekeningstelsel (50 </a:t>
            </a:r>
            <a:r>
              <a:rPr lang="nl-NL" sz="2500" dirty="0" err="1" smtClean="0"/>
              <a:t>tm</a:t>
            </a:r>
            <a:r>
              <a:rPr lang="nl-NL" sz="2500" dirty="0" smtClean="0"/>
              <a:t> 52)</a:t>
            </a:r>
          </a:p>
          <a:p>
            <a:endParaRPr lang="nl-NL" sz="2500" dirty="0"/>
          </a:p>
        </p:txBody>
      </p:sp>
    </p:spTree>
    <p:extLst>
      <p:ext uri="{BB962C8B-B14F-4D97-AF65-F5344CB8AC3E}">
        <p14:creationId xmlns:p14="http://schemas.microsoft.com/office/powerpoint/2010/main" val="113587610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Het periodetoerekeningsstelsel.</a:t>
            </a:r>
            <a:br>
              <a:rPr lang="nl-NL" dirty="0" smtClean="0"/>
            </a:br>
            <a:endParaRPr lang="nl-NL" dirty="0"/>
          </a:p>
        </p:txBody>
      </p:sp>
      <p:sp>
        <p:nvSpPr>
          <p:cNvPr id="3" name="Tijdelijke aanduiding voor inhoud 2"/>
          <p:cNvSpPr>
            <a:spLocks noGrp="1"/>
          </p:cNvSpPr>
          <p:nvPr>
            <p:ph idx="1"/>
          </p:nvPr>
        </p:nvSpPr>
        <p:spPr/>
        <p:txBody>
          <a:bodyPr>
            <a:normAutofit/>
          </a:bodyPr>
          <a:lstStyle/>
          <a:p>
            <a:r>
              <a:rPr lang="nl-NL" sz="2500" dirty="0" smtClean="0"/>
              <a:t>Het kasstelsel was?</a:t>
            </a:r>
          </a:p>
          <a:p>
            <a:r>
              <a:rPr lang="nl-NL" sz="2500" dirty="0" smtClean="0"/>
              <a:t>Administratie op basis van ontvangsten/uitgaven.</a:t>
            </a:r>
          </a:p>
          <a:p>
            <a:r>
              <a:rPr lang="nl-NL" sz="2500" dirty="0" smtClean="0"/>
              <a:t>Het periodetoerekeningsstelsel is?</a:t>
            </a:r>
          </a:p>
          <a:p>
            <a:r>
              <a:rPr lang="nl-NL" sz="2500" dirty="0" smtClean="0"/>
              <a:t>Administratie op basis van ontvangsten/uitgaven en baten/lasten.</a:t>
            </a:r>
          </a:p>
          <a:p>
            <a:r>
              <a:rPr lang="nl-NL" sz="2500" dirty="0" smtClean="0"/>
              <a:t>Waarbij de baten/lasten worden toegerekend aan een de periode waar ze feitelijk betrekking op hebben ongeacht of dit heeft geleidt tot betaling.</a:t>
            </a:r>
            <a:endParaRPr lang="nl-NL" sz="2500" dirty="0"/>
          </a:p>
        </p:txBody>
      </p:sp>
    </p:spTree>
    <p:extLst>
      <p:ext uri="{BB962C8B-B14F-4D97-AF65-F5344CB8AC3E}">
        <p14:creationId xmlns:p14="http://schemas.microsoft.com/office/powerpoint/2010/main" val="2186869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48916" y="192505"/>
            <a:ext cx="8925086" cy="1737895"/>
          </a:xfrm>
        </p:spPr>
        <p:txBody>
          <a:bodyPr/>
          <a:lstStyle/>
          <a:p>
            <a:r>
              <a:rPr lang="nl-NL" dirty="0" smtClean="0"/>
              <a:t>Voorbeeld:</a:t>
            </a:r>
            <a:endParaRPr lang="nl-NL" dirty="0"/>
          </a:p>
        </p:txBody>
      </p:sp>
      <p:sp>
        <p:nvSpPr>
          <p:cNvPr id="3" name="Tijdelijke aanduiding voor inhoud 2"/>
          <p:cNvSpPr>
            <a:spLocks noGrp="1"/>
          </p:cNvSpPr>
          <p:nvPr>
            <p:ph idx="1"/>
          </p:nvPr>
        </p:nvSpPr>
        <p:spPr>
          <a:xfrm>
            <a:off x="252663" y="782053"/>
            <a:ext cx="9021339" cy="5259309"/>
          </a:xfrm>
        </p:spPr>
        <p:txBody>
          <a:bodyPr>
            <a:noAutofit/>
          </a:bodyPr>
          <a:lstStyle/>
          <a:p>
            <a:r>
              <a:rPr lang="nl-NL" sz="2500" dirty="0" smtClean="0"/>
              <a:t>Op 31 december 2017 is Tijn vuurwerk aan het afsteken (als de man die hij is)</a:t>
            </a:r>
          </a:p>
          <a:p>
            <a:r>
              <a:rPr lang="nl-NL" sz="2500" dirty="0" smtClean="0"/>
              <a:t>Normaal mag dat vanaf 18:00, Tijn doet dit vanaf 13:00.</a:t>
            </a:r>
          </a:p>
          <a:p>
            <a:r>
              <a:rPr lang="nl-NL" sz="2500" dirty="0" smtClean="0"/>
              <a:t>Tijn komt een politieagent tegen die hem waarschuwt te stoppen met vuurwerk afsteken</a:t>
            </a:r>
          </a:p>
          <a:p>
            <a:r>
              <a:rPr lang="nl-NL" sz="2500" dirty="0" smtClean="0"/>
              <a:t>3 uur later komt hij dezelfde politieagent tegen, en krijgt hij een boete.</a:t>
            </a:r>
          </a:p>
          <a:p>
            <a:r>
              <a:rPr lang="nl-NL" sz="2500" dirty="0" smtClean="0"/>
              <a:t>Deze boete betaald Tijn 3 weken later wanneer deze in de post binnenkomt.</a:t>
            </a:r>
          </a:p>
          <a:p>
            <a:endParaRPr lang="nl-NL" sz="2500" dirty="0"/>
          </a:p>
          <a:p>
            <a:r>
              <a:rPr lang="nl-NL" sz="2500" dirty="0" smtClean="0"/>
              <a:t>De boete = lasten/kosten</a:t>
            </a:r>
          </a:p>
          <a:p>
            <a:r>
              <a:rPr lang="nl-NL" sz="2500" dirty="0" smtClean="0"/>
              <a:t>Deze boete = lasten/kosten voor 2017</a:t>
            </a:r>
          </a:p>
          <a:p>
            <a:r>
              <a:rPr lang="nl-NL" sz="2500" dirty="0" smtClean="0"/>
              <a:t>Ook al vind de betaling pas in 2018 plaats</a:t>
            </a:r>
          </a:p>
          <a:p>
            <a:endParaRPr lang="nl-NL" sz="2500" dirty="0" smtClean="0"/>
          </a:p>
          <a:p>
            <a:endParaRPr lang="nl-NL" sz="2500" dirty="0"/>
          </a:p>
        </p:txBody>
      </p:sp>
    </p:spTree>
    <p:extLst>
      <p:ext uri="{BB962C8B-B14F-4D97-AF65-F5344CB8AC3E}">
        <p14:creationId xmlns:p14="http://schemas.microsoft.com/office/powerpoint/2010/main" val="396674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Maak opgave 50 en 51</a:t>
            </a:r>
            <a:endParaRPr lang="nl-NL" dirty="0"/>
          </a:p>
        </p:txBody>
      </p:sp>
      <p:sp>
        <p:nvSpPr>
          <p:cNvPr id="3" name="Tijdelijke aanduiding voor inhoud 2"/>
          <p:cNvSpPr>
            <a:spLocks noGrp="1"/>
          </p:cNvSpPr>
          <p:nvPr>
            <p:ph idx="1"/>
          </p:nvPr>
        </p:nvSpPr>
        <p:spPr>
          <a:xfrm>
            <a:off x="591605" y="2150646"/>
            <a:ext cx="4384063" cy="3699298"/>
          </a:xfrm>
        </p:spPr>
        <p:txBody>
          <a:bodyPr>
            <a:normAutofit/>
          </a:bodyPr>
          <a:lstStyle/>
          <a:p>
            <a:r>
              <a:rPr lang="nl-NL" sz="2500" dirty="0" smtClean="0"/>
              <a:t>15 minuten de tijd.</a:t>
            </a:r>
          </a:p>
          <a:p>
            <a:r>
              <a:rPr lang="nl-NL" sz="2500" dirty="0" smtClean="0"/>
              <a:t>De stof voor vandaag is 50 </a:t>
            </a:r>
            <a:r>
              <a:rPr lang="nl-NL" sz="2500" dirty="0" err="1" smtClean="0"/>
              <a:t>tm</a:t>
            </a:r>
            <a:r>
              <a:rPr lang="nl-NL" sz="2500" dirty="0" smtClean="0"/>
              <a:t> 52</a:t>
            </a:r>
          </a:p>
        </p:txBody>
      </p:sp>
      <p:sp>
        <p:nvSpPr>
          <p:cNvPr id="4" name="Ovaal 3"/>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666705"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666705"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666705"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666705"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666705"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666704" y="196917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666704" y="200794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666703" y="196916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666701" y="196916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666701" y="200794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797044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91085"/>
          <a:stretch/>
        </p:blipFill>
        <p:spPr>
          <a:xfrm>
            <a:off x="0" y="0"/>
            <a:ext cx="7796463" cy="613611"/>
          </a:xfrm>
          <a:prstGeom prst="rect">
            <a:avLst/>
          </a:prstGeom>
        </p:spPr>
      </p:pic>
      <p:pic>
        <p:nvPicPr>
          <p:cNvPr id="5" name="Afbeelding 4"/>
          <p:cNvPicPr>
            <a:picLocks noChangeAspect="1"/>
          </p:cNvPicPr>
          <p:nvPr/>
        </p:nvPicPr>
        <p:blipFill rotWithShape="1">
          <a:blip r:embed="rId2"/>
          <a:srcRect b="87414"/>
          <a:stretch/>
        </p:blipFill>
        <p:spPr>
          <a:xfrm>
            <a:off x="0" y="0"/>
            <a:ext cx="7796463" cy="866274"/>
          </a:xfrm>
          <a:prstGeom prst="rect">
            <a:avLst/>
          </a:prstGeom>
        </p:spPr>
      </p:pic>
      <p:pic>
        <p:nvPicPr>
          <p:cNvPr id="6" name="Afbeelding 5"/>
          <p:cNvPicPr>
            <a:picLocks noChangeAspect="1"/>
          </p:cNvPicPr>
          <p:nvPr/>
        </p:nvPicPr>
        <p:blipFill rotWithShape="1">
          <a:blip r:embed="rId2"/>
          <a:srcRect b="82869"/>
          <a:stretch/>
        </p:blipFill>
        <p:spPr>
          <a:xfrm>
            <a:off x="0" y="0"/>
            <a:ext cx="7796463" cy="1179095"/>
          </a:xfrm>
          <a:prstGeom prst="rect">
            <a:avLst/>
          </a:prstGeom>
        </p:spPr>
      </p:pic>
      <p:pic>
        <p:nvPicPr>
          <p:cNvPr id="7" name="Afbeelding 6"/>
          <p:cNvPicPr>
            <a:picLocks noChangeAspect="1"/>
          </p:cNvPicPr>
          <p:nvPr/>
        </p:nvPicPr>
        <p:blipFill rotWithShape="1">
          <a:blip r:embed="rId2"/>
          <a:srcRect b="77450"/>
          <a:stretch/>
        </p:blipFill>
        <p:spPr>
          <a:xfrm>
            <a:off x="0" y="0"/>
            <a:ext cx="7796463" cy="1552074"/>
          </a:xfrm>
          <a:prstGeom prst="rect">
            <a:avLst/>
          </a:prstGeom>
        </p:spPr>
      </p:pic>
      <p:pic>
        <p:nvPicPr>
          <p:cNvPr id="8" name="Afbeelding 7"/>
          <p:cNvPicPr>
            <a:picLocks noChangeAspect="1"/>
          </p:cNvPicPr>
          <p:nvPr/>
        </p:nvPicPr>
        <p:blipFill rotWithShape="1">
          <a:blip r:embed="rId2"/>
          <a:srcRect b="50354"/>
          <a:stretch/>
        </p:blipFill>
        <p:spPr>
          <a:xfrm>
            <a:off x="0" y="0"/>
            <a:ext cx="7796463" cy="3416968"/>
          </a:xfrm>
          <a:prstGeom prst="rect">
            <a:avLst/>
          </a:prstGeom>
        </p:spPr>
      </p:pic>
      <p:pic>
        <p:nvPicPr>
          <p:cNvPr id="9" name="Afbeelding 8"/>
          <p:cNvPicPr>
            <a:picLocks noChangeAspect="1"/>
          </p:cNvPicPr>
          <p:nvPr/>
        </p:nvPicPr>
        <p:blipFill rotWithShape="1">
          <a:blip r:embed="rId2"/>
          <a:srcRect b="45110"/>
          <a:stretch/>
        </p:blipFill>
        <p:spPr>
          <a:xfrm>
            <a:off x="0" y="0"/>
            <a:ext cx="7796463" cy="3777916"/>
          </a:xfrm>
          <a:prstGeom prst="rect">
            <a:avLst/>
          </a:prstGeom>
        </p:spPr>
      </p:pic>
      <p:pic>
        <p:nvPicPr>
          <p:cNvPr id="10" name="Afbeelding 9"/>
          <p:cNvPicPr>
            <a:picLocks noChangeAspect="1"/>
          </p:cNvPicPr>
          <p:nvPr/>
        </p:nvPicPr>
        <p:blipFill rotWithShape="1">
          <a:blip r:embed="rId2"/>
          <a:srcRect b="41439"/>
          <a:stretch/>
        </p:blipFill>
        <p:spPr>
          <a:xfrm>
            <a:off x="0" y="0"/>
            <a:ext cx="7796463" cy="4030579"/>
          </a:xfrm>
          <a:prstGeom prst="rect">
            <a:avLst/>
          </a:prstGeom>
        </p:spPr>
      </p:pic>
      <p:pic>
        <p:nvPicPr>
          <p:cNvPr id="11" name="Afbeelding 10"/>
          <p:cNvPicPr>
            <a:picLocks noChangeAspect="1"/>
          </p:cNvPicPr>
          <p:nvPr/>
        </p:nvPicPr>
        <p:blipFill rotWithShape="1">
          <a:blip r:embed="rId2"/>
          <a:srcRect b="37243"/>
          <a:stretch/>
        </p:blipFill>
        <p:spPr>
          <a:xfrm>
            <a:off x="0" y="0"/>
            <a:ext cx="7796463" cy="4319337"/>
          </a:xfrm>
          <a:prstGeom prst="rect">
            <a:avLst/>
          </a:prstGeom>
        </p:spPr>
      </p:pic>
      <p:pic>
        <p:nvPicPr>
          <p:cNvPr id="12" name="Afbeelding 11"/>
          <p:cNvPicPr>
            <a:picLocks noChangeAspect="1"/>
          </p:cNvPicPr>
          <p:nvPr/>
        </p:nvPicPr>
        <p:blipFill rotWithShape="1">
          <a:blip r:embed="rId2"/>
          <a:srcRect b="33223"/>
          <a:stretch/>
        </p:blipFill>
        <p:spPr>
          <a:xfrm>
            <a:off x="0" y="0"/>
            <a:ext cx="7796463" cy="4596063"/>
          </a:xfrm>
          <a:prstGeom prst="rect">
            <a:avLst/>
          </a:prstGeom>
        </p:spPr>
      </p:pic>
      <p:pic>
        <p:nvPicPr>
          <p:cNvPr id="13" name="Afbeelding 12"/>
          <p:cNvPicPr>
            <a:picLocks noChangeAspect="1"/>
          </p:cNvPicPr>
          <p:nvPr/>
        </p:nvPicPr>
        <p:blipFill rotWithShape="1">
          <a:blip r:embed="rId2"/>
          <a:srcRect b="30077"/>
          <a:stretch/>
        </p:blipFill>
        <p:spPr>
          <a:xfrm>
            <a:off x="0" y="0"/>
            <a:ext cx="7796463" cy="4812632"/>
          </a:xfrm>
          <a:prstGeom prst="rect">
            <a:avLst/>
          </a:prstGeom>
        </p:spPr>
      </p:pic>
      <p:pic>
        <p:nvPicPr>
          <p:cNvPr id="14" name="Afbeelding 13"/>
          <p:cNvPicPr>
            <a:picLocks noChangeAspect="1"/>
          </p:cNvPicPr>
          <p:nvPr/>
        </p:nvPicPr>
        <p:blipFill rotWithShape="1">
          <a:blip r:embed="rId2"/>
          <a:srcRect b="25356"/>
          <a:stretch/>
        </p:blipFill>
        <p:spPr>
          <a:xfrm>
            <a:off x="0" y="0"/>
            <a:ext cx="7796463" cy="5137484"/>
          </a:xfrm>
          <a:prstGeom prst="rect">
            <a:avLst/>
          </a:prstGeom>
        </p:spPr>
      </p:pic>
      <p:pic>
        <p:nvPicPr>
          <p:cNvPr id="15" name="Afbeelding 14"/>
          <p:cNvPicPr>
            <a:picLocks noChangeAspect="1"/>
          </p:cNvPicPr>
          <p:nvPr/>
        </p:nvPicPr>
        <p:blipFill rotWithShape="1">
          <a:blip r:embed="rId2"/>
          <a:srcRect b="21336"/>
          <a:stretch/>
        </p:blipFill>
        <p:spPr>
          <a:xfrm>
            <a:off x="0" y="0"/>
            <a:ext cx="7796463" cy="5414211"/>
          </a:xfrm>
          <a:prstGeom prst="rect">
            <a:avLst/>
          </a:prstGeom>
        </p:spPr>
      </p:pic>
      <p:pic>
        <p:nvPicPr>
          <p:cNvPr id="16" name="Afbeelding 15"/>
          <p:cNvPicPr>
            <a:picLocks noChangeAspect="1"/>
          </p:cNvPicPr>
          <p:nvPr/>
        </p:nvPicPr>
        <p:blipFill rotWithShape="1">
          <a:blip r:embed="rId2"/>
          <a:srcRect b="21860"/>
          <a:stretch/>
        </p:blipFill>
        <p:spPr>
          <a:xfrm>
            <a:off x="0" y="0"/>
            <a:ext cx="7796463" cy="5378116"/>
          </a:xfrm>
          <a:prstGeom prst="rect">
            <a:avLst/>
          </a:prstGeom>
        </p:spPr>
      </p:pic>
      <p:pic>
        <p:nvPicPr>
          <p:cNvPr id="17" name="Afbeelding 16"/>
          <p:cNvPicPr>
            <a:picLocks noChangeAspect="1"/>
          </p:cNvPicPr>
          <p:nvPr/>
        </p:nvPicPr>
        <p:blipFill rotWithShape="1">
          <a:blip r:embed="rId2"/>
          <a:srcRect b="17315"/>
          <a:stretch/>
        </p:blipFill>
        <p:spPr>
          <a:xfrm>
            <a:off x="0" y="0"/>
            <a:ext cx="7796463" cy="5690937"/>
          </a:xfrm>
          <a:prstGeom prst="rect">
            <a:avLst/>
          </a:prstGeom>
        </p:spPr>
      </p:pic>
      <p:pic>
        <p:nvPicPr>
          <p:cNvPr id="18" name="Afbeelding 17"/>
          <p:cNvPicPr>
            <a:picLocks noChangeAspect="1"/>
          </p:cNvPicPr>
          <p:nvPr/>
        </p:nvPicPr>
        <p:blipFill rotWithShape="1">
          <a:blip r:embed="rId2"/>
          <a:srcRect b="13295"/>
          <a:stretch/>
        </p:blipFill>
        <p:spPr>
          <a:xfrm>
            <a:off x="0" y="0"/>
            <a:ext cx="7796463" cy="5967663"/>
          </a:xfrm>
          <a:prstGeom prst="rect">
            <a:avLst/>
          </a:prstGeom>
        </p:spPr>
      </p:pic>
      <p:pic>
        <p:nvPicPr>
          <p:cNvPr id="19" name="Afbeelding 18"/>
          <p:cNvPicPr>
            <a:picLocks noChangeAspect="1"/>
          </p:cNvPicPr>
          <p:nvPr/>
        </p:nvPicPr>
        <p:blipFill rotWithShape="1">
          <a:blip r:embed="rId2"/>
          <a:srcRect b="9449"/>
          <a:stretch/>
        </p:blipFill>
        <p:spPr>
          <a:xfrm>
            <a:off x="0" y="0"/>
            <a:ext cx="7796463" cy="6232358"/>
          </a:xfrm>
          <a:prstGeom prst="rect">
            <a:avLst/>
          </a:prstGeom>
        </p:spPr>
      </p:pic>
      <p:pic>
        <p:nvPicPr>
          <p:cNvPr id="20" name="Afbeelding 19"/>
          <p:cNvPicPr>
            <a:picLocks noChangeAspect="1"/>
          </p:cNvPicPr>
          <p:nvPr/>
        </p:nvPicPr>
        <p:blipFill rotWithShape="1">
          <a:blip r:embed="rId2"/>
          <a:srcRect b="5953"/>
          <a:stretch/>
        </p:blipFill>
        <p:spPr>
          <a:xfrm>
            <a:off x="0" y="0"/>
            <a:ext cx="7796463" cy="6472989"/>
          </a:xfrm>
          <a:prstGeom prst="rect">
            <a:avLst/>
          </a:prstGeom>
        </p:spPr>
      </p:pic>
      <p:pic>
        <p:nvPicPr>
          <p:cNvPr id="21" name="Afbeelding 20"/>
          <p:cNvPicPr>
            <a:picLocks noChangeAspect="1"/>
          </p:cNvPicPr>
          <p:nvPr/>
        </p:nvPicPr>
        <p:blipFill>
          <a:blip r:embed="rId2"/>
          <a:stretch>
            <a:fillRect/>
          </a:stretch>
        </p:blipFill>
        <p:spPr>
          <a:xfrm>
            <a:off x="0" y="0"/>
            <a:ext cx="7796463" cy="6882700"/>
          </a:xfrm>
          <a:prstGeom prst="rect">
            <a:avLst/>
          </a:prstGeom>
        </p:spPr>
      </p:pic>
    </p:spTree>
    <p:extLst>
      <p:ext uri="{BB962C8B-B14F-4D97-AF65-F5344CB8AC3E}">
        <p14:creationId xmlns:p14="http://schemas.microsoft.com/office/powerpoint/2010/main" val="1853622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7"/>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8"/>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19"/>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20"/>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Belangrijk info! (daarom uitroepteken)</a:t>
            </a:r>
            <a:endParaRPr lang="nl-NL" dirty="0"/>
          </a:p>
        </p:txBody>
      </p:sp>
      <p:sp>
        <p:nvSpPr>
          <p:cNvPr id="3" name="Tijdelijke aanduiding voor inhoud 2"/>
          <p:cNvSpPr>
            <a:spLocks noGrp="1"/>
          </p:cNvSpPr>
          <p:nvPr>
            <p:ph idx="1"/>
          </p:nvPr>
        </p:nvSpPr>
        <p:spPr>
          <a:xfrm>
            <a:off x="565484" y="1407695"/>
            <a:ext cx="8708518" cy="4633667"/>
          </a:xfrm>
        </p:spPr>
        <p:txBody>
          <a:bodyPr>
            <a:noAutofit/>
          </a:bodyPr>
          <a:lstStyle/>
          <a:p>
            <a:r>
              <a:rPr lang="nl-NL" sz="2500" dirty="0" smtClean="0"/>
              <a:t>Onderaan bladzijde 70:</a:t>
            </a:r>
          </a:p>
          <a:p>
            <a:r>
              <a:rPr lang="nl-NL" sz="2500" dirty="0" smtClean="0"/>
              <a:t>Maak een </a:t>
            </a:r>
            <a:r>
              <a:rPr lang="nl-NL" sz="2500" dirty="0" smtClean="0"/>
              <a:t>tijdlijn!, </a:t>
            </a:r>
            <a:r>
              <a:rPr lang="nl-NL" sz="2500" dirty="0" smtClean="0"/>
              <a:t>lukt dit nog niet altijd ga hiermee weer oefenen!</a:t>
            </a:r>
          </a:p>
          <a:p>
            <a:r>
              <a:rPr lang="nl-NL" sz="2500" dirty="0" smtClean="0"/>
              <a:t>Baten-lasten moet je toerekenen aan de juiste periode </a:t>
            </a:r>
          </a:p>
          <a:p>
            <a:r>
              <a:rPr lang="nl-NL" sz="2500" dirty="0" smtClean="0"/>
              <a:t>Ontvangsten-uitgaven worden altijd geboekt in het jaar dat ze hebben plaatsgevonden.</a:t>
            </a:r>
          </a:p>
          <a:p>
            <a:endParaRPr lang="nl-NL" sz="2500" dirty="0"/>
          </a:p>
          <a:p>
            <a:r>
              <a:rPr lang="nl-NL" sz="2500" dirty="0" smtClean="0"/>
              <a:t>Terug naar voorbeeld van Tijn.</a:t>
            </a:r>
          </a:p>
          <a:p>
            <a:r>
              <a:rPr lang="nl-NL" sz="2500" dirty="0" smtClean="0"/>
              <a:t>De betaling van de boete vind plaats in 2018, dus dit wordt geboekt bij de ontvangsten-uitgaven van 2018.</a:t>
            </a:r>
          </a:p>
          <a:p>
            <a:endParaRPr lang="nl-NL" sz="2500" dirty="0"/>
          </a:p>
        </p:txBody>
      </p:sp>
    </p:spTree>
    <p:extLst>
      <p:ext uri="{BB962C8B-B14F-4D97-AF65-F5344CB8AC3E}">
        <p14:creationId xmlns:p14="http://schemas.microsoft.com/office/powerpoint/2010/main" val="146813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Maak opgave 52</a:t>
            </a:r>
            <a:endParaRPr lang="nl-NL" dirty="0"/>
          </a:p>
        </p:txBody>
      </p:sp>
      <p:sp>
        <p:nvSpPr>
          <p:cNvPr id="3" name="Tijdelijke aanduiding voor inhoud 2"/>
          <p:cNvSpPr>
            <a:spLocks noGrp="1"/>
          </p:cNvSpPr>
          <p:nvPr>
            <p:ph idx="1"/>
          </p:nvPr>
        </p:nvSpPr>
        <p:spPr>
          <a:xfrm>
            <a:off x="591605" y="2150646"/>
            <a:ext cx="4384063" cy="3699298"/>
          </a:xfrm>
        </p:spPr>
        <p:txBody>
          <a:bodyPr>
            <a:normAutofit/>
          </a:bodyPr>
          <a:lstStyle/>
          <a:p>
            <a:r>
              <a:rPr lang="nl-NL" sz="2500" dirty="0" smtClean="0"/>
              <a:t>10 minuten de tijd.</a:t>
            </a:r>
          </a:p>
          <a:p>
            <a:r>
              <a:rPr lang="nl-NL" sz="2500" dirty="0" smtClean="0"/>
              <a:t>De stof voor vandaag is 50 </a:t>
            </a:r>
            <a:r>
              <a:rPr lang="nl-NL" sz="2500" dirty="0" err="1" smtClean="0"/>
              <a:t>tm</a:t>
            </a:r>
            <a:r>
              <a:rPr lang="nl-NL" sz="2500" dirty="0" smtClean="0"/>
              <a:t> 52</a:t>
            </a:r>
          </a:p>
          <a:p>
            <a:r>
              <a:rPr lang="nl-NL" sz="2500" dirty="0" smtClean="0"/>
              <a:t>Hierna ben je klaar voor vandaag.</a:t>
            </a:r>
          </a:p>
        </p:txBody>
      </p:sp>
      <p:sp>
        <p:nvSpPr>
          <p:cNvPr id="4" name="Ovaal 3"/>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666705"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666705"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666705"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666705"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666705"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666704" y="196917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666704" y="200794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666703" y="196916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666701" y="196916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666701" y="200794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47507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32355"/>
          <a:stretch/>
        </p:blipFill>
        <p:spPr>
          <a:xfrm>
            <a:off x="0" y="-1"/>
            <a:ext cx="12192000" cy="2069433"/>
          </a:xfrm>
          <a:prstGeom prst="rect">
            <a:avLst/>
          </a:prstGeom>
        </p:spPr>
      </p:pic>
      <p:pic>
        <p:nvPicPr>
          <p:cNvPr id="5" name="Afbeelding 4"/>
          <p:cNvPicPr>
            <a:picLocks noChangeAspect="1"/>
          </p:cNvPicPr>
          <p:nvPr/>
        </p:nvPicPr>
        <p:blipFill rotWithShape="1">
          <a:blip r:embed="rId2"/>
          <a:srcRect b="17803"/>
          <a:stretch/>
        </p:blipFill>
        <p:spPr>
          <a:xfrm>
            <a:off x="0" y="-1"/>
            <a:ext cx="12192000" cy="2514601"/>
          </a:xfrm>
          <a:prstGeom prst="rect">
            <a:avLst/>
          </a:prstGeom>
        </p:spPr>
      </p:pic>
      <p:pic>
        <p:nvPicPr>
          <p:cNvPr id="6" name="Afbeelding 5"/>
          <p:cNvPicPr>
            <a:picLocks noChangeAspect="1"/>
          </p:cNvPicPr>
          <p:nvPr/>
        </p:nvPicPr>
        <p:blipFill>
          <a:blip r:embed="rId2"/>
          <a:stretch>
            <a:fillRect/>
          </a:stretch>
        </p:blipFill>
        <p:spPr>
          <a:xfrm>
            <a:off x="0" y="-1"/>
            <a:ext cx="12192000" cy="3059247"/>
          </a:xfrm>
          <a:prstGeom prst="rect">
            <a:avLst/>
          </a:prstGeom>
        </p:spPr>
      </p:pic>
    </p:spTree>
    <p:extLst>
      <p:ext uri="{BB962C8B-B14F-4D97-AF65-F5344CB8AC3E}">
        <p14:creationId xmlns:p14="http://schemas.microsoft.com/office/powerpoint/2010/main" val="743754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32347" y="84221"/>
            <a:ext cx="9141655" cy="1846179"/>
          </a:xfrm>
        </p:spPr>
        <p:txBody>
          <a:bodyPr/>
          <a:lstStyle/>
          <a:p>
            <a:r>
              <a:rPr lang="nl-NL" dirty="0" smtClean="0"/>
              <a:t>Hoofdstuk 3:</a:t>
            </a:r>
            <a:endParaRPr lang="nl-NL" dirty="0"/>
          </a:p>
        </p:txBody>
      </p:sp>
      <p:sp>
        <p:nvSpPr>
          <p:cNvPr id="3" name="Tijdelijke aanduiding voor inhoud 2"/>
          <p:cNvSpPr>
            <a:spLocks noGrp="1"/>
          </p:cNvSpPr>
          <p:nvPr>
            <p:ph idx="1"/>
          </p:nvPr>
        </p:nvSpPr>
        <p:spPr>
          <a:xfrm>
            <a:off x="228600" y="649705"/>
            <a:ext cx="10419347" cy="5391657"/>
          </a:xfrm>
        </p:spPr>
        <p:txBody>
          <a:bodyPr>
            <a:noAutofit/>
          </a:bodyPr>
          <a:lstStyle/>
          <a:p>
            <a:r>
              <a:rPr lang="nl-NL" sz="2500" dirty="0" smtClean="0"/>
              <a:t>2 manieren van administreren (eigenlijk maar 1, maar ach we doen net alsof)</a:t>
            </a:r>
          </a:p>
          <a:p>
            <a:r>
              <a:rPr lang="nl-NL" sz="2500" dirty="0" smtClean="0"/>
              <a:t>Het kasstelsel: waar we tot nu toe mee hebben gewerkt</a:t>
            </a:r>
          </a:p>
          <a:p>
            <a:r>
              <a:rPr lang="nl-NL" sz="2500" dirty="0" smtClean="0"/>
              <a:t>Administratie op basis van ontvangsten en uitgaven: cq alles wat leidt tot een verandering van de liquide middelen.</a:t>
            </a:r>
          </a:p>
          <a:p>
            <a:r>
              <a:rPr lang="nl-NL" sz="2500" dirty="0" smtClean="0"/>
              <a:t>Voordeel: eenvoud.</a:t>
            </a:r>
          </a:p>
          <a:p>
            <a:r>
              <a:rPr lang="nl-NL" sz="2500" dirty="0" smtClean="0"/>
              <a:t>Voordeel: controle of ontvangsten en uitgaven worden gebruikt voor afgesproken doelen. Vergelijken ontvangsten-uitgaven met begroting ontvangsten-uitgaven.</a:t>
            </a:r>
          </a:p>
          <a:p>
            <a:r>
              <a:rPr lang="nl-NL" sz="2500" dirty="0" smtClean="0"/>
              <a:t>Nadeel: kosten die niet leiden tot uitgaven worden niet geadministreerd. (cq, kasstelsel niet handig voor beoordelen vermogenspositie).</a:t>
            </a:r>
          </a:p>
          <a:p>
            <a:r>
              <a:rPr lang="nl-NL" sz="2500" dirty="0" smtClean="0"/>
              <a:t>Bekendste voorbeeld?</a:t>
            </a:r>
          </a:p>
          <a:p>
            <a:r>
              <a:rPr lang="nl-NL" sz="2500" dirty="0" smtClean="0"/>
              <a:t>Afschrijving.</a:t>
            </a:r>
          </a:p>
          <a:p>
            <a:endParaRPr lang="nl-NL" sz="2500" dirty="0" smtClean="0"/>
          </a:p>
          <a:p>
            <a:endParaRPr lang="nl-NL" sz="2500" dirty="0" smtClean="0"/>
          </a:p>
        </p:txBody>
      </p:sp>
    </p:spTree>
    <p:extLst>
      <p:ext uri="{BB962C8B-B14F-4D97-AF65-F5344CB8AC3E}">
        <p14:creationId xmlns:p14="http://schemas.microsoft.com/office/powerpoint/2010/main" val="1312950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Kasstelsel: wanneer onhandig/gebrekkig.</a:t>
            </a:r>
            <a:endParaRPr lang="nl-NL" dirty="0"/>
          </a:p>
        </p:txBody>
      </p:sp>
      <p:sp>
        <p:nvSpPr>
          <p:cNvPr id="3" name="Tijdelijke aanduiding voor inhoud 2"/>
          <p:cNvSpPr>
            <a:spLocks noGrp="1"/>
          </p:cNvSpPr>
          <p:nvPr>
            <p:ph idx="1"/>
          </p:nvPr>
        </p:nvSpPr>
        <p:spPr>
          <a:xfrm>
            <a:off x="385011" y="1756611"/>
            <a:ext cx="8888991" cy="4284751"/>
          </a:xfrm>
        </p:spPr>
        <p:txBody>
          <a:bodyPr>
            <a:noAutofit/>
          </a:bodyPr>
          <a:lstStyle/>
          <a:p>
            <a:r>
              <a:rPr lang="nl-NL" sz="2200" dirty="0" smtClean="0"/>
              <a:t>Als een organisatie (veel) vaste activa bezit.</a:t>
            </a:r>
          </a:p>
          <a:p>
            <a:r>
              <a:rPr lang="nl-NL" sz="2200" dirty="0" smtClean="0"/>
              <a:t>Tenslotte vaste activa </a:t>
            </a:r>
            <a:r>
              <a:rPr lang="nl-NL" sz="2200" dirty="0" smtClean="0">
                <a:sym typeface="Wingdings" panose="05000000000000000000" pitchFamily="2" charset="2"/>
              </a:rPr>
              <a:t> afschrijving  niet gedocumenteerd in kasstelsel.</a:t>
            </a:r>
          </a:p>
          <a:p>
            <a:r>
              <a:rPr lang="nl-NL" sz="2200" dirty="0" smtClean="0">
                <a:sym typeface="Wingdings" panose="05000000000000000000" pitchFamily="2" charset="2"/>
              </a:rPr>
              <a:t>Als er veel </a:t>
            </a:r>
            <a:r>
              <a:rPr lang="nl-NL" sz="2200" b="1" dirty="0" smtClean="0">
                <a:sym typeface="Wingdings" panose="05000000000000000000" pitchFamily="2" charset="2"/>
              </a:rPr>
              <a:t>overlopende posten </a:t>
            </a:r>
            <a:r>
              <a:rPr lang="nl-NL" sz="2200" dirty="0" smtClean="0">
                <a:sym typeface="Wingdings" panose="05000000000000000000" pitchFamily="2" charset="2"/>
              </a:rPr>
              <a:t>zijn:</a:t>
            </a:r>
          </a:p>
          <a:p>
            <a:r>
              <a:rPr lang="nl-NL" sz="2200" dirty="0" smtClean="0"/>
              <a:t>Vooruit betaalde bedragen. (bezit)	</a:t>
            </a:r>
            <a:r>
              <a:rPr lang="nl-NL" sz="2200" dirty="0" smtClean="0">
                <a:sym typeface="Wingdings" panose="05000000000000000000" pitchFamily="2" charset="2"/>
              </a:rPr>
              <a:t> toekomst leidt dit tot minder uitgaven (want gedeelte heb je al betaald).</a:t>
            </a:r>
            <a:endParaRPr lang="nl-NL" sz="2200" dirty="0" smtClean="0"/>
          </a:p>
          <a:p>
            <a:r>
              <a:rPr lang="nl-NL" sz="2200" dirty="0" smtClean="0"/>
              <a:t>Vooruit ontvangen bedragen. (schuld) </a:t>
            </a:r>
            <a:r>
              <a:rPr lang="nl-NL" sz="2200" dirty="0" smtClean="0">
                <a:sym typeface="Wingdings" panose="05000000000000000000" pitchFamily="2" charset="2"/>
              </a:rPr>
              <a:t> toekomst leidt dit tot minder ontvangsten (want gedeelte heb je al ontvangen).</a:t>
            </a:r>
            <a:endParaRPr lang="nl-NL" sz="2200" dirty="0" smtClean="0"/>
          </a:p>
          <a:p>
            <a:r>
              <a:rPr lang="nl-NL" sz="2200" dirty="0" smtClean="0"/>
              <a:t>Nog te ontvangen bedragen. (bezit) </a:t>
            </a:r>
            <a:r>
              <a:rPr lang="nl-NL" sz="2200" dirty="0" smtClean="0">
                <a:sym typeface="Wingdings" panose="05000000000000000000" pitchFamily="2" charset="2"/>
              </a:rPr>
              <a:t> toekomst leidt dit tot meer ontvangsten (want gedeelte moet je nog ontvangen).</a:t>
            </a:r>
            <a:endParaRPr lang="nl-NL" sz="2200" dirty="0" smtClean="0"/>
          </a:p>
          <a:p>
            <a:r>
              <a:rPr lang="nl-NL" sz="2200" dirty="0" smtClean="0"/>
              <a:t>Nog te betalen bedragen. (Schuld) </a:t>
            </a:r>
            <a:r>
              <a:rPr lang="nl-NL" sz="2200" dirty="0" smtClean="0">
                <a:sym typeface="Wingdings" panose="05000000000000000000" pitchFamily="2" charset="2"/>
              </a:rPr>
              <a:t> toekomst leidt dit tot meer uitgaven (want gedeelte moet je nog betalen).</a:t>
            </a:r>
            <a:endParaRPr lang="nl-NL" sz="2200" dirty="0"/>
          </a:p>
        </p:txBody>
      </p:sp>
    </p:spTree>
    <p:extLst>
      <p:ext uri="{BB962C8B-B14F-4D97-AF65-F5344CB8AC3E}">
        <p14:creationId xmlns:p14="http://schemas.microsoft.com/office/powerpoint/2010/main" val="1018292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Voorbeeld 1:</a:t>
            </a:r>
            <a:endParaRPr lang="nl-NL" dirty="0"/>
          </a:p>
        </p:txBody>
      </p:sp>
      <p:sp>
        <p:nvSpPr>
          <p:cNvPr id="3" name="Tijdelijke aanduiding voor inhoud 2"/>
          <p:cNvSpPr>
            <a:spLocks noGrp="1"/>
          </p:cNvSpPr>
          <p:nvPr>
            <p:ph idx="1"/>
          </p:nvPr>
        </p:nvSpPr>
        <p:spPr>
          <a:xfrm>
            <a:off x="577515" y="1323475"/>
            <a:ext cx="9613231" cy="4717888"/>
          </a:xfrm>
        </p:spPr>
        <p:txBody>
          <a:bodyPr>
            <a:noAutofit/>
          </a:bodyPr>
          <a:lstStyle/>
          <a:p>
            <a:r>
              <a:rPr lang="nl-NL" sz="2500" dirty="0"/>
              <a:t>overzicht 2016-2017</a:t>
            </a:r>
            <a:endParaRPr lang="nl-NL" sz="2500" dirty="0" smtClean="0"/>
          </a:p>
          <a:p>
            <a:r>
              <a:rPr lang="nl-NL" sz="2500" dirty="0" smtClean="0"/>
              <a:t>Ontvangsten							uitgaven		</a:t>
            </a:r>
          </a:p>
          <a:p>
            <a:r>
              <a:rPr lang="nl-NL" sz="2500" dirty="0" smtClean="0"/>
              <a:t>Contributie 2000.</a:t>
            </a:r>
          </a:p>
          <a:p>
            <a:r>
              <a:rPr lang="nl-NL" sz="2500" dirty="0" smtClean="0"/>
              <a:t>Balans:31/12 -2016</a:t>
            </a:r>
          </a:p>
          <a:p>
            <a:r>
              <a:rPr lang="nl-NL" sz="2500" dirty="0" smtClean="0"/>
              <a:t>Debet:									credit:</a:t>
            </a:r>
          </a:p>
          <a:p>
            <a:r>
              <a:rPr lang="nl-NL" sz="2500" dirty="0" smtClean="0"/>
              <a:t>                                            Vooruit ontvangen contributie 500</a:t>
            </a:r>
          </a:p>
          <a:p>
            <a:endParaRPr lang="nl-NL" sz="2500" dirty="0"/>
          </a:p>
          <a:p>
            <a:r>
              <a:rPr lang="nl-NL" sz="2500" dirty="0" smtClean="0"/>
              <a:t>In dit geval heb ik 2000 euro gekregen, waarvan 500 al voor het volgende jaar, ik moet er dus rekening mee houden dat ik volgend 500 euro minder ga ontvangen (want die heb ik nu al gekregen). </a:t>
            </a:r>
            <a:endParaRPr lang="nl-NL" sz="2500" dirty="0"/>
          </a:p>
        </p:txBody>
      </p:sp>
    </p:spTree>
    <p:extLst>
      <p:ext uri="{BB962C8B-B14F-4D97-AF65-F5344CB8AC3E}">
        <p14:creationId xmlns:p14="http://schemas.microsoft.com/office/powerpoint/2010/main" val="423958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Voorbeeld 2:</a:t>
            </a:r>
            <a:endParaRPr lang="nl-NL" dirty="0"/>
          </a:p>
        </p:txBody>
      </p:sp>
      <p:sp>
        <p:nvSpPr>
          <p:cNvPr id="3" name="Tijdelijke aanduiding voor inhoud 2"/>
          <p:cNvSpPr>
            <a:spLocks noGrp="1"/>
          </p:cNvSpPr>
          <p:nvPr>
            <p:ph idx="1"/>
          </p:nvPr>
        </p:nvSpPr>
        <p:spPr>
          <a:xfrm>
            <a:off x="577515" y="1323475"/>
            <a:ext cx="9613231" cy="4717888"/>
          </a:xfrm>
        </p:spPr>
        <p:txBody>
          <a:bodyPr>
            <a:noAutofit/>
          </a:bodyPr>
          <a:lstStyle/>
          <a:p>
            <a:r>
              <a:rPr lang="nl-NL" sz="2500" dirty="0"/>
              <a:t>overzicht 2016-2017</a:t>
            </a:r>
            <a:endParaRPr lang="nl-NL" sz="2500" dirty="0" smtClean="0"/>
          </a:p>
          <a:p>
            <a:r>
              <a:rPr lang="nl-NL" sz="2500" dirty="0" smtClean="0"/>
              <a:t>Ontvangsten							uitgaven		</a:t>
            </a:r>
          </a:p>
          <a:p>
            <a:r>
              <a:rPr lang="nl-NL" sz="2500" dirty="0" smtClean="0"/>
              <a:t>Contributie 2000.</a:t>
            </a:r>
          </a:p>
          <a:p>
            <a:r>
              <a:rPr lang="nl-NL" sz="2500" dirty="0" smtClean="0"/>
              <a:t>Balans:31/12 -2016</a:t>
            </a:r>
          </a:p>
          <a:p>
            <a:r>
              <a:rPr lang="nl-NL" sz="2500" dirty="0" smtClean="0"/>
              <a:t>Debet:									credit:</a:t>
            </a:r>
          </a:p>
          <a:p>
            <a:r>
              <a:rPr lang="nl-NL" sz="2500" dirty="0" smtClean="0"/>
              <a:t>Nog te ontvangen contributie 500</a:t>
            </a:r>
          </a:p>
          <a:p>
            <a:endParaRPr lang="nl-NL" sz="2500" dirty="0"/>
          </a:p>
          <a:p>
            <a:r>
              <a:rPr lang="nl-NL" sz="2500" dirty="0" smtClean="0"/>
              <a:t>In dit geval heb ik 2000 euro gekregen, en krijg ik nog  500, ik moet er dus rekening mee houden dat ik volgend 500 euro meer ga ontvangen (want die heb ik nog niet ontvangen). </a:t>
            </a:r>
            <a:endParaRPr lang="nl-NL" sz="2500" dirty="0"/>
          </a:p>
        </p:txBody>
      </p:sp>
    </p:spTree>
    <p:extLst>
      <p:ext uri="{BB962C8B-B14F-4D97-AF65-F5344CB8AC3E}">
        <p14:creationId xmlns:p14="http://schemas.microsoft.com/office/powerpoint/2010/main" val="2886898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Kasstelsel </a:t>
            </a:r>
            <a:r>
              <a:rPr lang="nl-NL" dirty="0" err="1" smtClean="0"/>
              <a:t>problemz</a:t>
            </a:r>
            <a:r>
              <a:rPr lang="nl-NL" dirty="0" smtClean="0"/>
              <a:t>.</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Via het kasstelsel wordt dus alleen gedocumenteerd dat ik 2000 euro contributie hebt ontvangen, toch is er een zichtbaar verschil tussen voorbeeld 1 en voorbeeld 2.</a:t>
            </a:r>
          </a:p>
          <a:p>
            <a:r>
              <a:rPr lang="nl-NL" sz="2500" dirty="0" smtClean="0"/>
              <a:t>Via het kasstelsel wordt geen rekening gehouden met afschrijving op vaste activa.</a:t>
            </a:r>
          </a:p>
          <a:p>
            <a:r>
              <a:rPr lang="nl-NL" sz="2500" dirty="0" smtClean="0"/>
              <a:t>Ook kosten die nog geen uitgaven zijn worden niet gedocumenteerd (cq ons clubhuis brand af, wordt pas als uitgaven gedocumenteerd als ik een nieuwe laat bouwen en daarvoor betaal). Of er worden spullen gestolen die ik niet meteen opnieuw koop.</a:t>
            </a:r>
          </a:p>
          <a:p>
            <a:endParaRPr lang="nl-NL" sz="2500" dirty="0"/>
          </a:p>
        </p:txBody>
      </p:sp>
    </p:spTree>
    <p:extLst>
      <p:ext uri="{BB962C8B-B14F-4D97-AF65-F5344CB8AC3E}">
        <p14:creationId xmlns:p14="http://schemas.microsoft.com/office/powerpoint/2010/main" val="3584094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Verschil ontvangsten/uitgaven en baten/lasten.</a:t>
            </a:r>
            <a:endParaRPr lang="nl-NL" dirty="0"/>
          </a:p>
        </p:txBody>
      </p:sp>
      <p:sp>
        <p:nvSpPr>
          <p:cNvPr id="3" name="Tijdelijke aanduiding voor inhoud 2"/>
          <p:cNvSpPr>
            <a:spLocks noGrp="1"/>
          </p:cNvSpPr>
          <p:nvPr>
            <p:ph idx="1"/>
          </p:nvPr>
        </p:nvSpPr>
        <p:spPr/>
        <p:txBody>
          <a:bodyPr>
            <a:normAutofit/>
          </a:bodyPr>
          <a:lstStyle/>
          <a:p>
            <a:r>
              <a:rPr lang="nl-NL" sz="2500" dirty="0" smtClean="0"/>
              <a:t>Ontvangsten/uitgaven = verandering van liquide middelen, altijd op een tijdstip.</a:t>
            </a:r>
          </a:p>
          <a:p>
            <a:r>
              <a:rPr lang="nl-NL" sz="2500" dirty="0" smtClean="0"/>
              <a:t>Baten/lasten (opbrengsten/kosten in commerciële organisaties genoemd) = verandering eigen vermogen, altijd gemeten over een bepaalde periode.</a:t>
            </a:r>
          </a:p>
          <a:p>
            <a:endParaRPr lang="nl-NL" sz="2500" dirty="0"/>
          </a:p>
        </p:txBody>
      </p:sp>
    </p:spTree>
    <p:extLst>
      <p:ext uri="{BB962C8B-B14F-4D97-AF65-F5344CB8AC3E}">
        <p14:creationId xmlns:p14="http://schemas.microsoft.com/office/powerpoint/2010/main" val="4085743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Maak opgave 45, lees hiervoor de introducerende tekst boven de opgaven.</a:t>
            </a:r>
            <a:endParaRPr lang="nl-NL" dirty="0"/>
          </a:p>
        </p:txBody>
      </p:sp>
      <p:sp>
        <p:nvSpPr>
          <p:cNvPr id="3" name="Tijdelijke aanduiding voor inhoud 2"/>
          <p:cNvSpPr>
            <a:spLocks noGrp="1"/>
          </p:cNvSpPr>
          <p:nvPr>
            <p:ph idx="1"/>
          </p:nvPr>
        </p:nvSpPr>
        <p:spPr>
          <a:xfrm>
            <a:off x="591605" y="2150646"/>
            <a:ext cx="4384063" cy="3699298"/>
          </a:xfrm>
        </p:spPr>
        <p:txBody>
          <a:bodyPr>
            <a:normAutofit/>
          </a:bodyPr>
          <a:lstStyle/>
          <a:p>
            <a:r>
              <a:rPr lang="nl-NL" sz="2500" dirty="0" smtClean="0"/>
              <a:t>12 minuten de tijd.</a:t>
            </a:r>
          </a:p>
          <a:p>
            <a:r>
              <a:rPr lang="nl-NL" sz="2500" dirty="0" smtClean="0"/>
              <a:t>Vergeet het saldo niet te noteren en aan de juiste kant te zetten, wat betekend dit saldo?</a:t>
            </a:r>
          </a:p>
          <a:p>
            <a:r>
              <a:rPr lang="nl-NL" sz="2500" dirty="0" smtClean="0"/>
              <a:t>Hierna zit het erop voor vandaag, </a:t>
            </a:r>
            <a:r>
              <a:rPr lang="nl-NL" sz="2500" dirty="0" err="1" smtClean="0"/>
              <a:t>cest</a:t>
            </a:r>
            <a:r>
              <a:rPr lang="nl-NL" sz="2500" dirty="0" smtClean="0"/>
              <a:t> la </a:t>
            </a:r>
            <a:r>
              <a:rPr lang="nl-NL" sz="2500" dirty="0" err="1" smtClean="0"/>
              <a:t>vie</a:t>
            </a:r>
            <a:r>
              <a:rPr lang="nl-NL" sz="2500" dirty="0" smtClean="0"/>
              <a:t>, </a:t>
            </a:r>
            <a:r>
              <a:rPr lang="nl-NL" sz="2500" dirty="0" err="1" smtClean="0"/>
              <a:t>cest</a:t>
            </a:r>
            <a:r>
              <a:rPr lang="nl-NL" sz="2500" dirty="0" smtClean="0"/>
              <a:t> </a:t>
            </a:r>
            <a:r>
              <a:rPr lang="nl-NL" sz="2500" dirty="0" err="1" smtClean="0"/>
              <a:t>fieni</a:t>
            </a:r>
            <a:r>
              <a:rPr lang="nl-NL" sz="2500" dirty="0" smtClean="0"/>
              <a:t>.</a:t>
            </a:r>
          </a:p>
        </p:txBody>
      </p:sp>
      <p:sp>
        <p:nvSpPr>
          <p:cNvPr id="4" name="Ovaal 3"/>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666705"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666705"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666705"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666705"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666705"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666704" y="196917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666704" y="200794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666703" y="196916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666701" y="196916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666701" y="200794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722404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1605</TotalTime>
  <Words>889</Words>
  <Application>Microsoft Office PowerPoint</Application>
  <PresentationFormat>Breedbeeld</PresentationFormat>
  <Paragraphs>185</Paragraphs>
  <Slides>26</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26</vt:i4>
      </vt:variant>
    </vt:vector>
  </HeadingPairs>
  <TitlesOfParts>
    <vt:vector size="32" baseType="lpstr">
      <vt:lpstr>Arial</vt:lpstr>
      <vt:lpstr>Calibri</vt:lpstr>
      <vt:lpstr>Trebuchet MS</vt:lpstr>
      <vt:lpstr>Wingdings</vt:lpstr>
      <vt:lpstr>Wingdings 3</vt:lpstr>
      <vt:lpstr>Facet</vt:lpstr>
      <vt:lpstr>Beste ath 4. </vt:lpstr>
      <vt:lpstr>Programma aankomende 2 lessen .</vt:lpstr>
      <vt:lpstr>Hoofdstuk 3:</vt:lpstr>
      <vt:lpstr>Kasstelsel: wanneer onhandig/gebrekkig.</vt:lpstr>
      <vt:lpstr>Voorbeeld 1:</vt:lpstr>
      <vt:lpstr>Voorbeeld 2:</vt:lpstr>
      <vt:lpstr>Kasstelsel problemz.</vt:lpstr>
      <vt:lpstr>Verschil ontvangsten/uitgaven en baten/lasten.</vt:lpstr>
      <vt:lpstr>Maak opgave 45, lees hiervoor de introducerende tekst boven de opgaven.</vt:lpstr>
      <vt:lpstr>PowerPoint-presentatie</vt:lpstr>
      <vt:lpstr>Baten en lasten</vt:lpstr>
      <vt:lpstr>Maak opgave 46.</vt:lpstr>
      <vt:lpstr>PowerPoint-presentatie</vt:lpstr>
      <vt:lpstr>PowerPoint-presentatie</vt:lpstr>
      <vt:lpstr>Wat valt op?</vt:lpstr>
      <vt:lpstr>Maak opgave 47 en 48.</vt:lpstr>
      <vt:lpstr>PowerPoint-presentatie</vt:lpstr>
      <vt:lpstr>Volgende les:</vt:lpstr>
      <vt:lpstr>PowerPoint-presentatie</vt:lpstr>
      <vt:lpstr>Het periodetoerekeningsstelsel. </vt:lpstr>
      <vt:lpstr>Voorbeeld:</vt:lpstr>
      <vt:lpstr>Maak opgave 50 en 51</vt:lpstr>
      <vt:lpstr>PowerPoint-presentatie</vt:lpstr>
      <vt:lpstr>Belangrijk info! (daarom uitroepteken)</vt:lpstr>
      <vt:lpstr>Maak opgave 52</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Bas Jacobs</dc:creator>
  <cp:lastModifiedBy>Bas Jacobs</cp:lastModifiedBy>
  <cp:revision>166</cp:revision>
  <dcterms:created xsi:type="dcterms:W3CDTF">2017-01-22T09:51:43Z</dcterms:created>
  <dcterms:modified xsi:type="dcterms:W3CDTF">2018-04-09T09:30:00Z</dcterms:modified>
</cp:coreProperties>
</file>