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37"/>
  </p:notesMasterIdLst>
  <p:sldIdLst>
    <p:sldId id="256" r:id="rId2"/>
    <p:sldId id="257" r:id="rId3"/>
    <p:sldId id="291" r:id="rId4"/>
    <p:sldId id="292"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368" autoAdjust="0"/>
    <p:restoredTop sz="94660"/>
  </p:normalViewPr>
  <p:slideViewPr>
    <p:cSldViewPr snapToGrid="0">
      <p:cViewPr varScale="1">
        <p:scale>
          <a:sx n="80" d="100"/>
          <a:sy n="80" d="100"/>
        </p:scale>
        <p:origin x="372" y="78"/>
      </p:cViewPr>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1648070-A741-4A36-A920-3E86D56443F5}" type="datetimeFigureOut">
              <a:rPr lang="nl-NL" smtClean="0"/>
              <a:t>9-10-2017</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0598ADB-6AEC-4F5A-AB55-D2CF9FE721D6}" type="slidenum">
              <a:rPr lang="nl-NL" smtClean="0"/>
              <a:t>‹nr.›</a:t>
            </a:fld>
            <a:endParaRPr lang="nl-NL"/>
          </a:p>
        </p:txBody>
      </p:sp>
    </p:spTree>
    <p:extLst>
      <p:ext uri="{BB962C8B-B14F-4D97-AF65-F5344CB8AC3E}">
        <p14:creationId xmlns:p14="http://schemas.microsoft.com/office/powerpoint/2010/main" val="291322907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Tijdelijke aanduiding voor dia-afbeelding 1"/>
          <p:cNvSpPr>
            <a:spLocks noGrp="1" noRot="1" noChangeAspect="1" noTextEdit="1"/>
          </p:cNvSpPr>
          <p:nvPr>
            <p:ph type="sldImg"/>
          </p:nvPr>
        </p:nvSpPr>
        <p:spPr>
          <a:ln/>
        </p:spPr>
      </p:sp>
      <p:sp>
        <p:nvSpPr>
          <p:cNvPr id="53251" name="Tijdelijke aanduiding voor notities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nl-NL" smtClean="0">
                <a:latin typeface="Arial" panose="020B0604020202020204" pitchFamily="34" charset="0"/>
              </a:rPr>
              <a:t>1 x per kwartaal wordt afgerekend met de belastingdienst (fiscus)</a:t>
            </a:r>
            <a:endParaRPr lang="nl-NL" altLang="nl-NL" smtClean="0">
              <a:latin typeface="Arial" panose="020B0604020202020204" pitchFamily="34" charset="0"/>
            </a:endParaRPr>
          </a:p>
        </p:txBody>
      </p:sp>
      <p:sp>
        <p:nvSpPr>
          <p:cNvPr id="53252" name="Tijdelijke aanduiding voor dianumm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3613">
              <a:defRPr>
                <a:solidFill>
                  <a:schemeClr val="tx1"/>
                </a:solidFill>
                <a:latin typeface="Arial" panose="020B0604020202020204" pitchFamily="34" charset="0"/>
              </a:defRPr>
            </a:lvl1pPr>
            <a:lvl2pPr marL="742950" indent="-285750" defTabSz="963613">
              <a:defRPr>
                <a:solidFill>
                  <a:schemeClr val="tx1"/>
                </a:solidFill>
                <a:latin typeface="Arial" panose="020B0604020202020204" pitchFamily="34" charset="0"/>
              </a:defRPr>
            </a:lvl2pPr>
            <a:lvl3pPr marL="1143000" indent="-228600" defTabSz="963613">
              <a:defRPr>
                <a:solidFill>
                  <a:schemeClr val="tx1"/>
                </a:solidFill>
                <a:latin typeface="Arial" panose="020B0604020202020204" pitchFamily="34" charset="0"/>
              </a:defRPr>
            </a:lvl3pPr>
            <a:lvl4pPr marL="1600200" indent="-228600" defTabSz="963613">
              <a:defRPr>
                <a:solidFill>
                  <a:schemeClr val="tx1"/>
                </a:solidFill>
                <a:latin typeface="Arial" panose="020B0604020202020204" pitchFamily="34" charset="0"/>
              </a:defRPr>
            </a:lvl4pPr>
            <a:lvl5pPr marL="2057400" indent="-228600" defTabSz="963613">
              <a:defRPr>
                <a:solidFill>
                  <a:schemeClr val="tx1"/>
                </a:solidFill>
                <a:latin typeface="Arial" panose="020B0604020202020204" pitchFamily="34" charset="0"/>
              </a:defRPr>
            </a:lvl5pPr>
            <a:lvl6pPr marL="2514600" indent="-228600" defTabSz="963613" eaLnBrk="0" fontAlgn="base" hangingPunct="0">
              <a:spcBef>
                <a:spcPct val="0"/>
              </a:spcBef>
              <a:spcAft>
                <a:spcPct val="0"/>
              </a:spcAft>
              <a:defRPr>
                <a:solidFill>
                  <a:schemeClr val="tx1"/>
                </a:solidFill>
                <a:latin typeface="Arial" panose="020B0604020202020204" pitchFamily="34" charset="0"/>
              </a:defRPr>
            </a:lvl6pPr>
            <a:lvl7pPr marL="2971800" indent="-228600" defTabSz="963613" eaLnBrk="0" fontAlgn="base" hangingPunct="0">
              <a:spcBef>
                <a:spcPct val="0"/>
              </a:spcBef>
              <a:spcAft>
                <a:spcPct val="0"/>
              </a:spcAft>
              <a:defRPr>
                <a:solidFill>
                  <a:schemeClr val="tx1"/>
                </a:solidFill>
                <a:latin typeface="Arial" panose="020B0604020202020204" pitchFamily="34" charset="0"/>
              </a:defRPr>
            </a:lvl7pPr>
            <a:lvl8pPr marL="3429000" indent="-228600" defTabSz="963613" eaLnBrk="0" fontAlgn="base" hangingPunct="0">
              <a:spcBef>
                <a:spcPct val="0"/>
              </a:spcBef>
              <a:spcAft>
                <a:spcPct val="0"/>
              </a:spcAft>
              <a:defRPr>
                <a:solidFill>
                  <a:schemeClr val="tx1"/>
                </a:solidFill>
                <a:latin typeface="Arial" panose="020B0604020202020204" pitchFamily="34" charset="0"/>
              </a:defRPr>
            </a:lvl8pPr>
            <a:lvl9pPr marL="3886200" indent="-228600" defTabSz="963613" eaLnBrk="0" fontAlgn="base" hangingPunct="0">
              <a:spcBef>
                <a:spcPct val="0"/>
              </a:spcBef>
              <a:spcAft>
                <a:spcPct val="0"/>
              </a:spcAft>
              <a:defRPr>
                <a:solidFill>
                  <a:schemeClr val="tx1"/>
                </a:solidFill>
                <a:latin typeface="Arial" panose="020B0604020202020204" pitchFamily="34" charset="0"/>
              </a:defRPr>
            </a:lvl9pPr>
          </a:lstStyle>
          <a:p>
            <a:fld id="{8F0E8CD4-8513-4623-B66E-42560CE65BAC}" type="slidenum">
              <a:rPr lang="nl-NL" altLang="nl-NL"/>
              <a:pPr/>
              <a:t>13</a:t>
            </a:fld>
            <a:endParaRPr lang="nl-NL" altLang="nl-NL"/>
          </a:p>
        </p:txBody>
      </p:sp>
    </p:spTree>
    <p:extLst>
      <p:ext uri="{BB962C8B-B14F-4D97-AF65-F5344CB8AC3E}">
        <p14:creationId xmlns:p14="http://schemas.microsoft.com/office/powerpoint/2010/main" val="199801951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grpSp>
        <p:nvGrpSpPr>
          <p:cNvPr id="16" name="Group 15"/>
          <p:cNvGrpSpPr/>
          <p:nvPr/>
        </p:nvGrpSpPr>
        <p:grpSpPr>
          <a:xfrm>
            <a:off x="0" y="-8467"/>
            <a:ext cx="12192000" cy="6866467"/>
            <a:chOff x="0" y="-8467"/>
            <a:chExt cx="12192000" cy="6866467"/>
          </a:xfrm>
        </p:grpSpPr>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lumMod val="50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50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rot="10800000">
              <a:off x="0" y="0"/>
              <a:ext cx="842596" cy="5666154"/>
            </a:xfrm>
            <a:prstGeom prst="triangle">
              <a:avLst>
                <a:gd name="adj" fmla="val 100000"/>
              </a:avLst>
            </a:pr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lumMod val="75000"/>
                  </a:schemeClr>
                </a:solidFill>
              </a:defRPr>
            </a:lvl1pPr>
          </a:lstStyle>
          <a:p>
            <a:r>
              <a:rPr lang="nl-NL" smtClean="0"/>
              <a:t>Klik om de stijl te bewerken</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de ondertitelstijl van het model te bewerken</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10/9/2017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el en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10/9/2017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eraat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Klik om de modelstijlen te bewerken</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10/9/2017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amkaartje">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10/9/2017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Offerte naamkaartje">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Klik om de modelstijlen te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10/9/2017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Waar of onwaar">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Klik om de modelstijlen te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10/9/2017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Vertical Text Placeholder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dirty="0"/>
              <a:t>10/9/2017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dirty="0"/>
              <a:t>‹nr.›</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nl-NL" smtClean="0"/>
              <a:t>Klik om de stijl te bewerken</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10/9/2017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42A54C80-263E-416B-A8E0-580EDEADCBDC}" type="datetimeFigureOut">
              <a:rPr lang="en-US" dirty="0"/>
              <a:t>10/9/2017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19954A3-9DFD-4C44-94BA-B95130A3BA1C}" type="slidenum">
              <a:rPr lang="en-US" dirty="0"/>
              <a:t>‹nr.›</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10/9/2017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Date Placeholder 4"/>
          <p:cNvSpPr>
            <a:spLocks noGrp="1"/>
          </p:cNvSpPr>
          <p:nvPr>
            <p:ph type="dt" sz="half" idx="10"/>
          </p:nvPr>
        </p:nvSpPr>
        <p:spPr/>
        <p:txBody>
          <a:bodyPr/>
          <a:lstStyle/>
          <a:p>
            <a:fld id="{42A54C80-263E-416B-A8E0-580EDEADCBDC}" type="datetimeFigureOut">
              <a:rPr lang="en-US" dirty="0"/>
              <a:t>10/9/2017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‹nr.›</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nl-NL" smtClean="0"/>
              <a:t>Klik om de stijl te bewerken</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10/9/2017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nl-NL" smtClean="0"/>
              <a:t>Klik om de stijl te bewerken</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10/9/2017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10/9/2017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nl-NL" smtClean="0"/>
              <a:t>Klik om de stijl te bewerken</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nl-NL" smtClean="0"/>
              <a:t>Klik om de modelstijlen te bewerken</a:t>
            </a:r>
          </a:p>
        </p:txBody>
      </p:sp>
      <p:sp>
        <p:nvSpPr>
          <p:cNvPr id="5" name="Date Placeholder 4"/>
          <p:cNvSpPr>
            <a:spLocks noGrp="1"/>
          </p:cNvSpPr>
          <p:nvPr>
            <p:ph type="dt" sz="half" idx="10"/>
          </p:nvPr>
        </p:nvSpPr>
        <p:spPr/>
        <p:txBody>
          <a:bodyPr/>
          <a:lstStyle/>
          <a:p>
            <a:fld id="{42A54C80-263E-416B-A8E0-580EDEADCBDC}" type="datetimeFigureOut">
              <a:rPr lang="en-US" dirty="0"/>
              <a:t>10/9/2017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‹nr.›</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nl-NL" smtClean="0"/>
              <a:t>Klik om de stijl te bewerken</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smtClean="0"/>
              <a:t>Klik op het pictogram als u een afbeelding wilt toevoegen</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Date Placeholder 4"/>
          <p:cNvSpPr>
            <a:spLocks noGrp="1"/>
          </p:cNvSpPr>
          <p:nvPr>
            <p:ph type="dt" sz="half" idx="10"/>
          </p:nvPr>
        </p:nvSpPr>
        <p:spPr/>
        <p:txBody>
          <a:bodyPr/>
          <a:lstStyle/>
          <a:p>
            <a:fld id="{B61BEF0D-F0BB-DE4B-95CE-6DB70DBA9567}" type="datetimeFigureOut">
              <a:rPr lang="en-US" dirty="0"/>
              <a:pPr/>
              <a:t>10/9/2017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29" name="Group 28"/>
          <p:cNvGrpSpPr/>
          <p:nvPr/>
        </p:nvGrpSpPr>
        <p:grpSpPr>
          <a:xfrm>
            <a:off x="0" y="-8467"/>
            <a:ext cx="12192000" cy="6866467"/>
            <a:chOff x="0" y="-8467"/>
            <a:chExt cx="12192000" cy="6866467"/>
          </a:xfrm>
        </p:grpSpPr>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lumMod val="50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50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0" y="4013200"/>
              <a:ext cx="448733" cy="2844800"/>
            </a:xfrm>
            <a:prstGeom prst="triangle">
              <a:avLst>
                <a:gd name="adj" fmla="val 0"/>
              </a:avLst>
            </a:pr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nl-NL" smtClean="0"/>
              <a:t>Klik om de stijl te bewerken</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10/9/2017</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lumMod val="75000"/>
                  </a:schemeClr>
                </a:solidFill>
              </a:defRPr>
            </a:lvl1pPr>
          </a:lstStyle>
          <a:p>
            <a:fld id="{D57F1E4F-1CFF-5643-939E-217C01CDF565}" type="slidenum">
              <a:rPr lang="en-US" dirty="0"/>
              <a:pPr/>
              <a:t>‹nr.›</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65" r:id="rId2"/>
    <p:sldLayoutId id="2147483651" r:id="rId3"/>
    <p:sldLayoutId id="2147483666" r:id="rId4"/>
    <p:sldLayoutId id="2147483653" r:id="rId5"/>
    <p:sldLayoutId id="2147483654" r:id="rId6"/>
    <p:sldLayoutId id="2147483655" r:id="rId7"/>
    <p:sldLayoutId id="2147483667" r:id="rId8"/>
    <p:sldLayoutId id="2147483657" r:id="rId9"/>
    <p:sldLayoutId id="2147483660" r:id="rId10"/>
    <p:sldLayoutId id="2147483661" r:id="rId11"/>
    <p:sldLayoutId id="2147483662" r:id="rId12"/>
    <p:sldLayoutId id="2147483663" r:id="rId13"/>
    <p:sldLayoutId id="2147483664" r:id="rId14"/>
    <p:sldLayoutId id="2147483668" r:id="rId15"/>
    <p:sldLayoutId id="2147483659" r:id="rId16"/>
  </p:sldLayoutIdLst>
  <p:txStyles>
    <p:titleStyle>
      <a:lvl1pPr algn="l" defTabSz="457200" rtl="0" eaLnBrk="1" latinLnBrk="0" hangingPunct="1">
        <a:spcBef>
          <a:spcPct val="0"/>
        </a:spcBef>
        <a:buNone/>
        <a:defRPr sz="3600" kern="1200">
          <a:solidFill>
            <a:schemeClr val="accent1">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lumMod val="75000"/>
          </a:schemeClr>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lumMod val="75000"/>
          </a:schemeClr>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smtClean="0"/>
              <a:t>Beste </a:t>
            </a:r>
            <a:r>
              <a:rPr lang="nl-NL" dirty="0" err="1" smtClean="0"/>
              <a:t>ath</a:t>
            </a:r>
            <a:r>
              <a:rPr lang="nl-NL" dirty="0" smtClean="0"/>
              <a:t> 4.	</a:t>
            </a:r>
            <a:endParaRPr lang="nl-NL" dirty="0"/>
          </a:p>
        </p:txBody>
      </p:sp>
      <p:sp>
        <p:nvSpPr>
          <p:cNvPr id="3" name="Ondertitel 2"/>
          <p:cNvSpPr>
            <a:spLocks noGrp="1"/>
          </p:cNvSpPr>
          <p:nvPr>
            <p:ph type="subTitle" idx="1"/>
          </p:nvPr>
        </p:nvSpPr>
        <p:spPr/>
        <p:txBody>
          <a:bodyPr/>
          <a:lstStyle/>
          <a:p>
            <a:endParaRPr lang="nl-NL" dirty="0"/>
          </a:p>
        </p:txBody>
      </p:sp>
    </p:spTree>
    <p:extLst>
      <p:ext uri="{BB962C8B-B14F-4D97-AF65-F5344CB8AC3E}">
        <p14:creationId xmlns:p14="http://schemas.microsoft.com/office/powerpoint/2010/main" val="115101022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90459"/>
          <a:stretch/>
        </p:blipFill>
        <p:spPr>
          <a:xfrm>
            <a:off x="0" y="0"/>
            <a:ext cx="12192000" cy="605308"/>
          </a:xfrm>
          <a:prstGeom prst="rect">
            <a:avLst/>
          </a:prstGeom>
        </p:spPr>
      </p:pic>
      <p:pic>
        <p:nvPicPr>
          <p:cNvPr id="5" name="Afbeelding 4"/>
          <p:cNvPicPr>
            <a:picLocks noChangeAspect="1"/>
          </p:cNvPicPr>
          <p:nvPr/>
        </p:nvPicPr>
        <p:blipFill rotWithShape="1">
          <a:blip r:embed="rId2"/>
          <a:srcRect b="83964"/>
          <a:stretch/>
        </p:blipFill>
        <p:spPr>
          <a:xfrm>
            <a:off x="0" y="0"/>
            <a:ext cx="12192000" cy="1017432"/>
          </a:xfrm>
          <a:prstGeom prst="rect">
            <a:avLst/>
          </a:prstGeom>
        </p:spPr>
      </p:pic>
      <p:pic>
        <p:nvPicPr>
          <p:cNvPr id="6" name="Afbeelding 5"/>
          <p:cNvPicPr>
            <a:picLocks noChangeAspect="1"/>
          </p:cNvPicPr>
          <p:nvPr/>
        </p:nvPicPr>
        <p:blipFill rotWithShape="1">
          <a:blip r:embed="rId2"/>
          <a:srcRect b="76859"/>
          <a:stretch/>
        </p:blipFill>
        <p:spPr>
          <a:xfrm>
            <a:off x="0" y="-1"/>
            <a:ext cx="12192000" cy="1468193"/>
          </a:xfrm>
          <a:prstGeom prst="rect">
            <a:avLst/>
          </a:prstGeom>
        </p:spPr>
      </p:pic>
      <p:pic>
        <p:nvPicPr>
          <p:cNvPr id="7" name="Afbeelding 6"/>
          <p:cNvPicPr>
            <a:picLocks noChangeAspect="1"/>
          </p:cNvPicPr>
          <p:nvPr/>
        </p:nvPicPr>
        <p:blipFill rotWithShape="1">
          <a:blip r:embed="rId2"/>
          <a:srcRect b="69146"/>
          <a:stretch/>
        </p:blipFill>
        <p:spPr>
          <a:xfrm>
            <a:off x="0" y="0"/>
            <a:ext cx="12192000" cy="1957590"/>
          </a:xfrm>
          <a:prstGeom prst="rect">
            <a:avLst/>
          </a:prstGeom>
        </p:spPr>
      </p:pic>
      <p:pic>
        <p:nvPicPr>
          <p:cNvPr id="8" name="Afbeelding 7"/>
          <p:cNvPicPr>
            <a:picLocks noChangeAspect="1"/>
          </p:cNvPicPr>
          <p:nvPr/>
        </p:nvPicPr>
        <p:blipFill rotWithShape="1">
          <a:blip r:embed="rId2"/>
          <a:srcRect b="63056"/>
          <a:stretch/>
        </p:blipFill>
        <p:spPr>
          <a:xfrm>
            <a:off x="0" y="0"/>
            <a:ext cx="12192000" cy="2343956"/>
          </a:xfrm>
          <a:prstGeom prst="rect">
            <a:avLst/>
          </a:prstGeom>
        </p:spPr>
      </p:pic>
      <p:pic>
        <p:nvPicPr>
          <p:cNvPr id="9" name="Afbeelding 8"/>
          <p:cNvPicPr>
            <a:picLocks noChangeAspect="1"/>
          </p:cNvPicPr>
          <p:nvPr/>
        </p:nvPicPr>
        <p:blipFill rotWithShape="1">
          <a:blip r:embed="rId2"/>
          <a:srcRect b="55139"/>
          <a:stretch/>
        </p:blipFill>
        <p:spPr>
          <a:xfrm>
            <a:off x="0" y="0"/>
            <a:ext cx="12192000" cy="2846232"/>
          </a:xfrm>
          <a:prstGeom prst="rect">
            <a:avLst/>
          </a:prstGeom>
        </p:spPr>
      </p:pic>
      <p:pic>
        <p:nvPicPr>
          <p:cNvPr id="10" name="Afbeelding 9"/>
          <p:cNvPicPr>
            <a:picLocks noChangeAspect="1"/>
          </p:cNvPicPr>
          <p:nvPr/>
        </p:nvPicPr>
        <p:blipFill rotWithShape="1">
          <a:blip r:embed="rId2"/>
          <a:srcRect b="48440"/>
          <a:stretch/>
        </p:blipFill>
        <p:spPr>
          <a:xfrm>
            <a:off x="0" y="-1"/>
            <a:ext cx="12192000" cy="3271235"/>
          </a:xfrm>
          <a:prstGeom prst="rect">
            <a:avLst/>
          </a:prstGeom>
        </p:spPr>
      </p:pic>
      <p:pic>
        <p:nvPicPr>
          <p:cNvPr id="11" name="Afbeelding 10"/>
          <p:cNvPicPr>
            <a:picLocks noChangeAspect="1"/>
          </p:cNvPicPr>
          <p:nvPr/>
        </p:nvPicPr>
        <p:blipFill rotWithShape="1">
          <a:blip r:embed="rId2"/>
          <a:srcRect b="41742"/>
          <a:stretch/>
        </p:blipFill>
        <p:spPr>
          <a:xfrm>
            <a:off x="0" y="0"/>
            <a:ext cx="12192000" cy="3696238"/>
          </a:xfrm>
          <a:prstGeom prst="rect">
            <a:avLst/>
          </a:prstGeom>
        </p:spPr>
      </p:pic>
      <p:pic>
        <p:nvPicPr>
          <p:cNvPr id="12" name="Afbeelding 11"/>
          <p:cNvPicPr>
            <a:picLocks noChangeAspect="1"/>
          </p:cNvPicPr>
          <p:nvPr/>
        </p:nvPicPr>
        <p:blipFill>
          <a:blip r:embed="rId2"/>
          <a:stretch>
            <a:fillRect/>
          </a:stretch>
        </p:blipFill>
        <p:spPr>
          <a:xfrm>
            <a:off x="0" y="-1"/>
            <a:ext cx="12192000" cy="6344575"/>
          </a:xfrm>
          <a:prstGeom prst="rect">
            <a:avLst/>
          </a:prstGeom>
        </p:spPr>
      </p:pic>
      <p:pic>
        <p:nvPicPr>
          <p:cNvPr id="13" name="Afbeelding 12"/>
          <p:cNvPicPr>
            <a:picLocks noChangeAspect="1"/>
          </p:cNvPicPr>
          <p:nvPr/>
        </p:nvPicPr>
        <p:blipFill>
          <a:blip r:embed="rId3"/>
          <a:stretch>
            <a:fillRect/>
          </a:stretch>
        </p:blipFill>
        <p:spPr>
          <a:xfrm>
            <a:off x="4289868" y="21008"/>
            <a:ext cx="6177606" cy="2059202"/>
          </a:xfrm>
          <a:prstGeom prst="rect">
            <a:avLst/>
          </a:prstGeom>
        </p:spPr>
      </p:pic>
    </p:spTree>
    <p:extLst>
      <p:ext uri="{BB962C8B-B14F-4D97-AF65-F5344CB8AC3E}">
        <p14:creationId xmlns:p14="http://schemas.microsoft.com/office/powerpoint/2010/main" val="40244593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1"/>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2"/>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Wat hebben we gezien:</a:t>
            </a:r>
            <a:endParaRPr lang="nl-NL" dirty="0"/>
          </a:p>
        </p:txBody>
      </p:sp>
      <p:sp>
        <p:nvSpPr>
          <p:cNvPr id="3" name="Tijdelijke aanduiding voor inhoud 2"/>
          <p:cNvSpPr>
            <a:spLocks noGrp="1"/>
          </p:cNvSpPr>
          <p:nvPr>
            <p:ph idx="1"/>
          </p:nvPr>
        </p:nvSpPr>
        <p:spPr/>
        <p:txBody>
          <a:bodyPr>
            <a:normAutofit lnSpcReduction="10000"/>
          </a:bodyPr>
          <a:lstStyle/>
          <a:p>
            <a:r>
              <a:rPr lang="nl-NL" sz="2500" dirty="0" smtClean="0"/>
              <a:t>BTW beïnvloed onze winst/verlies niet.</a:t>
            </a:r>
          </a:p>
          <a:p>
            <a:r>
              <a:rPr lang="nl-NL" sz="2500" dirty="0" smtClean="0"/>
              <a:t>Tenslotte, alle BTW die we krijgen van de klanten staan we af aan de overheid (dus hebben we hier 0 inkomsten over)</a:t>
            </a:r>
          </a:p>
          <a:p>
            <a:r>
              <a:rPr lang="nl-NL" sz="2500" dirty="0" smtClean="0"/>
              <a:t>Alle BTW die we betalen kunnen we terug vorderen van de overheid. (dus hebben we hier 0 kosten over)</a:t>
            </a:r>
          </a:p>
          <a:p>
            <a:r>
              <a:rPr lang="nl-NL" sz="2500" dirty="0" smtClean="0"/>
              <a:t>We moeten dit wel goed documententeren zodat we precies weten hoeveel we moeten afstaan of hoeveel we moeten terug vragen.</a:t>
            </a:r>
            <a:endParaRPr lang="nl-NL" sz="2500" dirty="0"/>
          </a:p>
        </p:txBody>
      </p:sp>
    </p:spTree>
    <p:extLst>
      <p:ext uri="{BB962C8B-B14F-4D97-AF65-F5344CB8AC3E}">
        <p14:creationId xmlns:p14="http://schemas.microsoft.com/office/powerpoint/2010/main" val="1582018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Waar gaan we naar kijken: de investeringsbegroting.</a:t>
            </a:r>
            <a:endParaRPr lang="nl-NL" dirty="0"/>
          </a:p>
        </p:txBody>
      </p:sp>
      <p:sp>
        <p:nvSpPr>
          <p:cNvPr id="3" name="Tijdelijke aanduiding voor inhoud 2"/>
          <p:cNvSpPr>
            <a:spLocks noGrp="1"/>
          </p:cNvSpPr>
          <p:nvPr>
            <p:ph idx="1"/>
          </p:nvPr>
        </p:nvSpPr>
        <p:spPr/>
        <p:txBody>
          <a:bodyPr>
            <a:normAutofit/>
          </a:bodyPr>
          <a:lstStyle/>
          <a:p>
            <a:r>
              <a:rPr lang="nl-NL" sz="2500" dirty="0" smtClean="0"/>
              <a:t>Een overzicht van de bezettingen die we willen hebben aangeschaft als we beginnen met de winkel.</a:t>
            </a:r>
          </a:p>
          <a:p>
            <a:r>
              <a:rPr lang="nl-NL" sz="2500" dirty="0" smtClean="0"/>
              <a:t>Cq: een overzicht van de spullen die we gaan kopen, zodat we weten hoeveel we uiteindelijk moeten financieren. ( de linkerzijde van de balans)</a:t>
            </a:r>
          </a:p>
          <a:p>
            <a:r>
              <a:rPr lang="nl-NL" sz="2500" dirty="0" smtClean="0"/>
              <a:t>Belangrijk: ik wil alles exclusief btw weten (ik heb namelijk een aparte balanspost waar ik mijn te vorderen btw weergeef).</a:t>
            </a:r>
          </a:p>
          <a:p>
            <a:endParaRPr lang="nl-NL" sz="2500" dirty="0"/>
          </a:p>
        </p:txBody>
      </p:sp>
    </p:spTree>
    <p:extLst>
      <p:ext uri="{BB962C8B-B14F-4D97-AF65-F5344CB8AC3E}">
        <p14:creationId xmlns:p14="http://schemas.microsoft.com/office/powerpoint/2010/main" val="245736261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itel 4"/>
          <p:cNvSpPr>
            <a:spLocks noGrp="1"/>
          </p:cNvSpPr>
          <p:nvPr>
            <p:ph type="title"/>
          </p:nvPr>
        </p:nvSpPr>
        <p:spPr/>
        <p:txBody>
          <a:bodyPr/>
          <a:lstStyle/>
          <a:p>
            <a:r>
              <a:rPr lang="nl-NL" altLang="nl-NL" smtClean="0"/>
              <a:t>2.4 Investeringsbegroting</a:t>
            </a:r>
          </a:p>
        </p:txBody>
      </p:sp>
      <p:sp>
        <p:nvSpPr>
          <p:cNvPr id="52227" name="Tijdelijke aanduiding voor inhoud 5"/>
          <p:cNvSpPr>
            <a:spLocks noGrp="1"/>
          </p:cNvSpPr>
          <p:nvPr>
            <p:ph idx="1"/>
          </p:nvPr>
        </p:nvSpPr>
        <p:spPr/>
        <p:txBody>
          <a:bodyPr>
            <a:normAutofit fontScale="92500" lnSpcReduction="10000"/>
          </a:bodyPr>
          <a:lstStyle/>
          <a:p>
            <a:r>
              <a:rPr lang="nl-NL" altLang="nl-NL" sz="2800" dirty="0"/>
              <a:t>Op de investeringsbegroting komen alle activa/bezittingen te staan exclusief BTW.  Onder de vlottende activa vermeld je apart: te vorderen BTW.</a:t>
            </a:r>
          </a:p>
          <a:p>
            <a:r>
              <a:rPr lang="nl-NL" altLang="nl-NL" sz="2800" u="sng" dirty="0"/>
              <a:t>Investeringsbegroting:</a:t>
            </a:r>
          </a:p>
          <a:p>
            <a:r>
              <a:rPr lang="nl-NL" altLang="nl-NL" sz="2800" dirty="0"/>
              <a:t>Vaste activa</a:t>
            </a:r>
          </a:p>
          <a:p>
            <a:r>
              <a:rPr lang="nl-NL" altLang="nl-NL" sz="2800" dirty="0"/>
              <a:t>Vlottende activa:</a:t>
            </a:r>
          </a:p>
          <a:p>
            <a:r>
              <a:rPr lang="nl-NL" altLang="nl-NL" sz="2800" dirty="0"/>
              <a:t> (waaronder te vorderen BTW)</a:t>
            </a:r>
          </a:p>
          <a:p>
            <a:r>
              <a:rPr lang="nl-NL" altLang="nl-NL" sz="2800" dirty="0"/>
              <a:t>Liquide activa</a:t>
            </a:r>
          </a:p>
          <a:p>
            <a:endParaRPr lang="nl-NL" altLang="nl-NL" dirty="0" smtClean="0"/>
          </a:p>
        </p:txBody>
      </p:sp>
    </p:spTree>
    <p:extLst>
      <p:ext uri="{BB962C8B-B14F-4D97-AF65-F5344CB8AC3E}">
        <p14:creationId xmlns:p14="http://schemas.microsoft.com/office/powerpoint/2010/main" val="16832800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0722" name="AutoShape 2"/>
          <p:cNvSpPr>
            <a:spLocks noGrp="1" noChangeArrowheads="1"/>
          </p:cNvSpPr>
          <p:nvPr>
            <p:ph type="title" idx="4294967295"/>
          </p:nvPr>
        </p:nvSpPr>
        <p:spPr>
          <a:xfrm>
            <a:off x="2874964" y="214314"/>
            <a:ext cx="7793037" cy="1462087"/>
          </a:xfrm>
        </p:spPr>
        <p:txBody>
          <a:bodyPr/>
          <a:lstStyle/>
          <a:p>
            <a:pPr eaLnBrk="1" hangingPunct="1"/>
            <a:r>
              <a:rPr lang="nl-NL" altLang="nl-NL" smtClean="0"/>
              <a:t>2.4 Vaste Activa</a:t>
            </a:r>
          </a:p>
        </p:txBody>
      </p:sp>
      <p:sp>
        <p:nvSpPr>
          <p:cNvPr id="30723" name="Rectangle 3"/>
          <p:cNvSpPr>
            <a:spLocks noGrp="1" noChangeArrowheads="1"/>
          </p:cNvSpPr>
          <p:nvPr>
            <p:ph type="body" idx="4294967295"/>
          </p:nvPr>
        </p:nvSpPr>
        <p:spPr>
          <a:xfrm>
            <a:off x="878305" y="2017713"/>
            <a:ext cx="9789695" cy="4114800"/>
          </a:xfrm>
        </p:spPr>
        <p:txBody>
          <a:bodyPr>
            <a:normAutofit/>
          </a:bodyPr>
          <a:lstStyle/>
          <a:p>
            <a:pPr eaLnBrk="1" hangingPunct="1">
              <a:buFont typeface="Wingdings" panose="05000000000000000000" pitchFamily="2" charset="2"/>
              <a:buNone/>
            </a:pPr>
            <a:r>
              <a:rPr lang="nl-NL" altLang="nl-NL" sz="2500" dirty="0" smtClean="0"/>
              <a:t>Goederen waarin het geld langer dan 1 jaar vast </a:t>
            </a:r>
            <a:r>
              <a:rPr lang="nl-NL" altLang="nl-NL" sz="2500" dirty="0" smtClean="0"/>
              <a:t>zit (BEZIT)</a:t>
            </a:r>
            <a:endParaRPr lang="nl-NL" altLang="nl-NL" sz="2500" dirty="0" smtClean="0"/>
          </a:p>
          <a:p>
            <a:pPr eaLnBrk="1" hangingPunct="1">
              <a:buFont typeface="Wingdings" panose="05000000000000000000" pitchFamily="2" charset="2"/>
              <a:buNone/>
            </a:pPr>
            <a:r>
              <a:rPr lang="nl-NL" altLang="nl-NL" sz="2500" dirty="0" smtClean="0"/>
              <a:t>Rekening houden met waardevermindering </a:t>
            </a:r>
            <a:r>
              <a:rPr lang="nl-NL" altLang="nl-NL" sz="2500" dirty="0" smtClean="0">
                <a:sym typeface="Wingdings" panose="05000000000000000000" pitchFamily="2" charset="2"/>
              </a:rPr>
              <a:t> afschrijvingen</a:t>
            </a:r>
          </a:p>
          <a:p>
            <a:pPr eaLnBrk="1" hangingPunct="1">
              <a:buFont typeface="Wingdings" panose="05000000000000000000" pitchFamily="2" charset="2"/>
              <a:buNone/>
            </a:pPr>
            <a:endParaRPr lang="nl-NL" altLang="nl-NL" sz="2500" dirty="0" smtClean="0"/>
          </a:p>
        </p:txBody>
      </p:sp>
    </p:spTree>
    <p:extLst>
      <p:ext uri="{BB962C8B-B14F-4D97-AF65-F5344CB8AC3E}">
        <p14:creationId xmlns:p14="http://schemas.microsoft.com/office/powerpoint/2010/main" val="2175783548"/>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0722"/>
                                        </p:tgtEl>
                                        <p:attrNameLst>
                                          <p:attrName>style.visibility</p:attrName>
                                        </p:attrNameLst>
                                      </p:cBhvr>
                                      <p:to>
                                        <p:strVal val="visible"/>
                                      </p:to>
                                    </p:set>
                                    <p:animEffect transition="in" filter="fade">
                                      <p:cBhvr>
                                        <p:cTn id="7" dur="2000"/>
                                        <p:tgtEl>
                                          <p:spTgt spid="3072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0723">
                                            <p:txEl>
                                              <p:pRg st="0" end="0"/>
                                            </p:txEl>
                                          </p:spTgt>
                                        </p:tgtEl>
                                        <p:attrNameLst>
                                          <p:attrName>style.visibility</p:attrName>
                                        </p:attrNameLst>
                                      </p:cBhvr>
                                      <p:to>
                                        <p:strVal val="visible"/>
                                      </p:to>
                                    </p:set>
                                    <p:animEffect transition="in" filter="fade">
                                      <p:cBhvr>
                                        <p:cTn id="12" dur="2000"/>
                                        <p:tgtEl>
                                          <p:spTgt spid="30723">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0723">
                                            <p:txEl>
                                              <p:pRg st="1" end="1"/>
                                            </p:txEl>
                                          </p:spTgt>
                                        </p:tgtEl>
                                        <p:attrNameLst>
                                          <p:attrName>style.visibility</p:attrName>
                                        </p:attrNameLst>
                                      </p:cBhvr>
                                      <p:to>
                                        <p:strVal val="visible"/>
                                      </p:to>
                                    </p:set>
                                    <p:animEffect transition="in" filter="fade">
                                      <p:cBhvr>
                                        <p:cTn id="17" dur="2000"/>
                                        <p:tgtEl>
                                          <p:spTgt spid="3072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22" grpId="0"/>
      <p:bldP spid="30723" grpId="0" build="p"/>
    </p:bldLst>
  </p:timing>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1746" name="AutoShape 2"/>
          <p:cNvSpPr>
            <a:spLocks noGrp="1" noChangeArrowheads="1"/>
          </p:cNvSpPr>
          <p:nvPr>
            <p:ph type="title" idx="4294967295"/>
          </p:nvPr>
        </p:nvSpPr>
        <p:spPr>
          <a:xfrm>
            <a:off x="2874964" y="214314"/>
            <a:ext cx="7793037" cy="1462087"/>
          </a:xfrm>
        </p:spPr>
        <p:txBody>
          <a:bodyPr/>
          <a:lstStyle/>
          <a:p>
            <a:pPr eaLnBrk="1" hangingPunct="1"/>
            <a:r>
              <a:rPr lang="nl-NL" altLang="nl-NL" smtClean="0"/>
              <a:t>2.4 Vlottende activa</a:t>
            </a:r>
          </a:p>
        </p:txBody>
      </p:sp>
      <p:sp>
        <p:nvSpPr>
          <p:cNvPr id="31747" name="Rectangle 3"/>
          <p:cNvSpPr>
            <a:spLocks noGrp="1" noChangeArrowheads="1"/>
          </p:cNvSpPr>
          <p:nvPr>
            <p:ph type="body" idx="4294967295"/>
          </p:nvPr>
        </p:nvSpPr>
        <p:spPr>
          <a:xfrm>
            <a:off x="132347" y="1010653"/>
            <a:ext cx="10274969" cy="5121860"/>
          </a:xfrm>
        </p:spPr>
        <p:txBody>
          <a:bodyPr>
            <a:normAutofit lnSpcReduction="10000"/>
          </a:bodyPr>
          <a:lstStyle/>
          <a:p>
            <a:r>
              <a:rPr lang="nl-NL" altLang="nl-NL" sz="2500" dirty="0"/>
              <a:t>Niet langer dan 1 jaar </a:t>
            </a:r>
            <a:r>
              <a:rPr lang="nl-NL" altLang="nl-NL" sz="2500" dirty="0" smtClean="0"/>
              <a:t>vastgelegd (BEZIT)</a:t>
            </a:r>
            <a:endParaRPr lang="nl-NL" altLang="nl-NL" sz="2500" dirty="0"/>
          </a:p>
          <a:p>
            <a:pPr eaLnBrk="1" hangingPunct="1"/>
            <a:endParaRPr lang="nl-NL" altLang="nl-NL" sz="2500" dirty="0" smtClean="0"/>
          </a:p>
          <a:p>
            <a:pPr eaLnBrk="1" hangingPunct="1"/>
            <a:r>
              <a:rPr lang="nl-NL" altLang="nl-NL" sz="2500" dirty="0" smtClean="0"/>
              <a:t>Voorraden</a:t>
            </a:r>
          </a:p>
          <a:p>
            <a:pPr eaLnBrk="1" hangingPunct="1"/>
            <a:r>
              <a:rPr lang="nl-NL" altLang="nl-NL" sz="2500" dirty="0" smtClean="0"/>
              <a:t>Debiteuren (mensen waar je nog geld van krijgt: dus een bezit)</a:t>
            </a:r>
          </a:p>
          <a:p>
            <a:pPr eaLnBrk="1" hangingPunct="1"/>
            <a:r>
              <a:rPr lang="nl-NL" altLang="nl-NL" sz="2500" dirty="0" smtClean="0"/>
              <a:t>Nog te ontvangen bedragen (geld wat je nog ontvangt, dus een bezit)</a:t>
            </a:r>
          </a:p>
          <a:p>
            <a:pPr eaLnBrk="1" hangingPunct="1"/>
            <a:r>
              <a:rPr lang="nl-NL" altLang="nl-NL" sz="2500" dirty="0" smtClean="0"/>
              <a:t>Vooruitbetaalde bedragen (zaken die je al vooruit betaald hebt, maar nog wel recht op hebt: </a:t>
            </a:r>
            <a:r>
              <a:rPr lang="nl-NL" altLang="nl-NL" sz="2500" dirty="0" err="1" smtClean="0"/>
              <a:t>bvb</a:t>
            </a:r>
            <a:r>
              <a:rPr lang="nl-NL" altLang="nl-NL" sz="2500" dirty="0" smtClean="0"/>
              <a:t> vooruitbetaalde huur, dus een bezit)</a:t>
            </a:r>
          </a:p>
          <a:p>
            <a:pPr eaLnBrk="1" hangingPunct="1"/>
            <a:r>
              <a:rPr lang="nl-NL" altLang="nl-NL" sz="2500" dirty="0" smtClean="0"/>
              <a:t>Te vorderen BTW (je hebt btw betaald toen je deze spullen kocht, deze btw mag je terugvragen van de overheid, dit geld wat je dus nog krijgt van de overheid, is jou bezit)</a:t>
            </a:r>
          </a:p>
          <a:p>
            <a:pPr eaLnBrk="1" hangingPunct="1"/>
            <a:endParaRPr lang="nl-NL" altLang="nl-NL" sz="2500" dirty="0"/>
          </a:p>
        </p:txBody>
      </p:sp>
    </p:spTree>
    <p:extLst>
      <p:ext uri="{BB962C8B-B14F-4D97-AF65-F5344CB8AC3E}">
        <p14:creationId xmlns:p14="http://schemas.microsoft.com/office/powerpoint/2010/main" val="515965853"/>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1746"/>
                                        </p:tgtEl>
                                        <p:attrNameLst>
                                          <p:attrName>style.visibility</p:attrName>
                                        </p:attrNameLst>
                                      </p:cBhvr>
                                      <p:to>
                                        <p:strVal val="visible"/>
                                      </p:to>
                                    </p:set>
                                    <p:animEffect transition="in" filter="fade">
                                      <p:cBhvr>
                                        <p:cTn id="7" dur="2000"/>
                                        <p:tgtEl>
                                          <p:spTgt spid="31746"/>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1747">
                                            <p:txEl>
                                              <p:pRg st="0" end="0"/>
                                            </p:txEl>
                                          </p:spTgt>
                                        </p:tgtEl>
                                        <p:attrNameLst>
                                          <p:attrName>style.visibility</p:attrName>
                                        </p:attrNameLst>
                                      </p:cBhvr>
                                      <p:to>
                                        <p:strVal val="visible"/>
                                      </p:to>
                                    </p:set>
                                    <p:animEffect transition="in" filter="fade">
                                      <p:cBhvr>
                                        <p:cTn id="12" dur="2000"/>
                                        <p:tgtEl>
                                          <p:spTgt spid="31747">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1747">
                                            <p:txEl>
                                              <p:pRg st="2" end="2"/>
                                            </p:txEl>
                                          </p:spTgt>
                                        </p:tgtEl>
                                        <p:attrNameLst>
                                          <p:attrName>style.visibility</p:attrName>
                                        </p:attrNameLst>
                                      </p:cBhvr>
                                      <p:to>
                                        <p:strVal val="visible"/>
                                      </p:to>
                                    </p:set>
                                    <p:animEffect transition="in" filter="fade">
                                      <p:cBhvr>
                                        <p:cTn id="17" dur="2000"/>
                                        <p:tgtEl>
                                          <p:spTgt spid="31747">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1747">
                                            <p:txEl>
                                              <p:pRg st="3" end="3"/>
                                            </p:txEl>
                                          </p:spTgt>
                                        </p:tgtEl>
                                        <p:attrNameLst>
                                          <p:attrName>style.visibility</p:attrName>
                                        </p:attrNameLst>
                                      </p:cBhvr>
                                      <p:to>
                                        <p:strVal val="visible"/>
                                      </p:to>
                                    </p:set>
                                    <p:animEffect transition="in" filter="fade">
                                      <p:cBhvr>
                                        <p:cTn id="22" dur="2000"/>
                                        <p:tgtEl>
                                          <p:spTgt spid="31747">
                                            <p:txEl>
                                              <p:pRg st="3" end="3"/>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1747">
                                            <p:txEl>
                                              <p:pRg st="4" end="4"/>
                                            </p:txEl>
                                          </p:spTgt>
                                        </p:tgtEl>
                                        <p:attrNameLst>
                                          <p:attrName>style.visibility</p:attrName>
                                        </p:attrNameLst>
                                      </p:cBhvr>
                                      <p:to>
                                        <p:strVal val="visible"/>
                                      </p:to>
                                    </p:set>
                                    <p:animEffect transition="in" filter="fade">
                                      <p:cBhvr>
                                        <p:cTn id="27" dur="2000"/>
                                        <p:tgtEl>
                                          <p:spTgt spid="31747">
                                            <p:txEl>
                                              <p:pRg st="4" end="4"/>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1747">
                                            <p:txEl>
                                              <p:pRg st="5" end="5"/>
                                            </p:txEl>
                                          </p:spTgt>
                                        </p:tgtEl>
                                        <p:attrNameLst>
                                          <p:attrName>style.visibility</p:attrName>
                                        </p:attrNameLst>
                                      </p:cBhvr>
                                      <p:to>
                                        <p:strVal val="visible"/>
                                      </p:to>
                                    </p:set>
                                    <p:animEffect transition="in" filter="fade">
                                      <p:cBhvr>
                                        <p:cTn id="32" dur="2000"/>
                                        <p:tgtEl>
                                          <p:spTgt spid="31747">
                                            <p:txEl>
                                              <p:pRg st="5" end="5"/>
                                            </p:txEl>
                                          </p:spTgt>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31747">
                                            <p:txEl>
                                              <p:pRg st="6" end="6"/>
                                            </p:txEl>
                                          </p:spTgt>
                                        </p:tgtEl>
                                        <p:attrNameLst>
                                          <p:attrName>style.visibility</p:attrName>
                                        </p:attrNameLst>
                                      </p:cBhvr>
                                      <p:to>
                                        <p:strVal val="visible"/>
                                      </p:to>
                                    </p:set>
                                    <p:animEffect transition="in" filter="fade">
                                      <p:cBhvr>
                                        <p:cTn id="37" dur="2000"/>
                                        <p:tgtEl>
                                          <p:spTgt spid="31747">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46" grpId="0"/>
      <p:bldP spid="31747" grpId="0" build="p"/>
    </p:bldLst>
  </p:timing>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2770" name="AutoShape 2"/>
          <p:cNvSpPr>
            <a:spLocks noGrp="1" noChangeArrowheads="1"/>
          </p:cNvSpPr>
          <p:nvPr>
            <p:ph type="title" idx="4294967295"/>
          </p:nvPr>
        </p:nvSpPr>
        <p:spPr>
          <a:xfrm>
            <a:off x="2466474" y="214314"/>
            <a:ext cx="8201527" cy="1462087"/>
          </a:xfrm>
        </p:spPr>
        <p:txBody>
          <a:bodyPr/>
          <a:lstStyle/>
          <a:p>
            <a:pPr eaLnBrk="1" hangingPunct="1"/>
            <a:r>
              <a:rPr lang="nl-NL" altLang="nl-NL" dirty="0" smtClean="0"/>
              <a:t>2.4 Liquide activa</a:t>
            </a:r>
          </a:p>
        </p:txBody>
      </p:sp>
      <p:sp>
        <p:nvSpPr>
          <p:cNvPr id="32771" name="Rectangle 3"/>
          <p:cNvSpPr>
            <a:spLocks noGrp="1" noChangeArrowheads="1"/>
          </p:cNvSpPr>
          <p:nvPr>
            <p:ph type="body" idx="4294967295"/>
          </p:nvPr>
        </p:nvSpPr>
        <p:spPr>
          <a:xfrm>
            <a:off x="2466474" y="2017713"/>
            <a:ext cx="8201526" cy="4114800"/>
          </a:xfrm>
        </p:spPr>
        <p:txBody>
          <a:bodyPr>
            <a:normAutofit/>
          </a:bodyPr>
          <a:lstStyle/>
          <a:p>
            <a:pPr eaLnBrk="1" hangingPunct="1"/>
            <a:r>
              <a:rPr lang="nl-NL" altLang="nl-NL" sz="2800" dirty="0" smtClean="0"/>
              <a:t>Zaken die je meteen om kan zetten in geld</a:t>
            </a:r>
            <a:r>
              <a:rPr lang="nl-NL" altLang="nl-NL" sz="2800" dirty="0" smtClean="0"/>
              <a:t>: (BEZIT)</a:t>
            </a:r>
            <a:endParaRPr lang="nl-NL" altLang="nl-NL" sz="2800" dirty="0" smtClean="0"/>
          </a:p>
          <a:p>
            <a:pPr eaLnBrk="1" hangingPunct="1"/>
            <a:r>
              <a:rPr lang="nl-NL" altLang="nl-NL" sz="2800" dirty="0" smtClean="0"/>
              <a:t>Kas </a:t>
            </a:r>
          </a:p>
          <a:p>
            <a:pPr eaLnBrk="1" hangingPunct="1"/>
            <a:r>
              <a:rPr lang="nl-NL" altLang="nl-NL" sz="2800" dirty="0" smtClean="0"/>
              <a:t>Bank / rekening courant</a:t>
            </a:r>
          </a:p>
          <a:p>
            <a:pPr eaLnBrk="1" hangingPunct="1"/>
            <a:r>
              <a:rPr lang="nl-NL" altLang="nl-NL" sz="2800" dirty="0" smtClean="0"/>
              <a:t>Giro</a:t>
            </a:r>
          </a:p>
        </p:txBody>
      </p:sp>
    </p:spTree>
    <p:extLst>
      <p:ext uri="{BB962C8B-B14F-4D97-AF65-F5344CB8AC3E}">
        <p14:creationId xmlns:p14="http://schemas.microsoft.com/office/powerpoint/2010/main" val="4200620415"/>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2770"/>
                                        </p:tgtEl>
                                        <p:attrNameLst>
                                          <p:attrName>style.visibility</p:attrName>
                                        </p:attrNameLst>
                                      </p:cBhvr>
                                      <p:to>
                                        <p:strVal val="visible"/>
                                      </p:to>
                                    </p:set>
                                    <p:animEffect transition="in" filter="fade">
                                      <p:cBhvr>
                                        <p:cTn id="7" dur="2000"/>
                                        <p:tgtEl>
                                          <p:spTgt spid="3277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2771">
                                            <p:txEl>
                                              <p:pRg st="0" end="0"/>
                                            </p:txEl>
                                          </p:spTgt>
                                        </p:tgtEl>
                                        <p:attrNameLst>
                                          <p:attrName>style.visibility</p:attrName>
                                        </p:attrNameLst>
                                      </p:cBhvr>
                                      <p:to>
                                        <p:strVal val="visible"/>
                                      </p:to>
                                    </p:set>
                                    <p:animEffect transition="in" filter="fade">
                                      <p:cBhvr>
                                        <p:cTn id="12" dur="2000"/>
                                        <p:tgtEl>
                                          <p:spTgt spid="32771">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2771">
                                            <p:txEl>
                                              <p:pRg st="1" end="1"/>
                                            </p:txEl>
                                          </p:spTgt>
                                        </p:tgtEl>
                                        <p:attrNameLst>
                                          <p:attrName>style.visibility</p:attrName>
                                        </p:attrNameLst>
                                      </p:cBhvr>
                                      <p:to>
                                        <p:strVal val="visible"/>
                                      </p:to>
                                    </p:set>
                                    <p:animEffect transition="in" filter="fade">
                                      <p:cBhvr>
                                        <p:cTn id="17" dur="2000"/>
                                        <p:tgtEl>
                                          <p:spTgt spid="32771">
                                            <p:txEl>
                                              <p:pRg st="1" end="1"/>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2771">
                                            <p:txEl>
                                              <p:pRg st="2" end="2"/>
                                            </p:txEl>
                                          </p:spTgt>
                                        </p:tgtEl>
                                        <p:attrNameLst>
                                          <p:attrName>style.visibility</p:attrName>
                                        </p:attrNameLst>
                                      </p:cBhvr>
                                      <p:to>
                                        <p:strVal val="visible"/>
                                      </p:to>
                                    </p:set>
                                    <p:animEffect transition="in" filter="fade">
                                      <p:cBhvr>
                                        <p:cTn id="22" dur="2000"/>
                                        <p:tgtEl>
                                          <p:spTgt spid="32771">
                                            <p:txEl>
                                              <p:pRg st="2" end="2"/>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2771">
                                            <p:txEl>
                                              <p:pRg st="3" end="3"/>
                                            </p:txEl>
                                          </p:spTgt>
                                        </p:tgtEl>
                                        <p:attrNameLst>
                                          <p:attrName>style.visibility</p:attrName>
                                        </p:attrNameLst>
                                      </p:cBhvr>
                                      <p:to>
                                        <p:strVal val="visible"/>
                                      </p:to>
                                    </p:set>
                                    <p:animEffect transition="in" filter="fade">
                                      <p:cBhvr>
                                        <p:cTn id="27" dur="2000"/>
                                        <p:tgtEl>
                                          <p:spTgt spid="32771">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70" grpId="0"/>
      <p:bldP spid="32771"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Zelfstandig maken </a:t>
            </a:r>
            <a:r>
              <a:rPr lang="nl-NL" dirty="0" smtClean="0"/>
              <a:t>oefenopgave 52 en 54</a:t>
            </a:r>
            <a:endParaRPr lang="nl-NL" dirty="0"/>
          </a:p>
        </p:txBody>
      </p:sp>
      <p:sp>
        <p:nvSpPr>
          <p:cNvPr id="3" name="Tijdelijke aanduiding voor inhoud 2"/>
          <p:cNvSpPr>
            <a:spLocks noGrp="1"/>
          </p:cNvSpPr>
          <p:nvPr>
            <p:ph idx="1"/>
          </p:nvPr>
        </p:nvSpPr>
        <p:spPr>
          <a:xfrm>
            <a:off x="677334" y="2160590"/>
            <a:ext cx="3521687" cy="3686758"/>
          </a:xfrm>
        </p:spPr>
        <p:txBody>
          <a:bodyPr>
            <a:normAutofit/>
          </a:bodyPr>
          <a:lstStyle/>
          <a:p>
            <a:r>
              <a:rPr lang="nl-NL" sz="2500" dirty="0" smtClean="0"/>
              <a:t>10 minuten de tijd.</a:t>
            </a:r>
          </a:p>
          <a:p>
            <a:r>
              <a:rPr lang="nl-NL" sz="2500" dirty="0" smtClean="0"/>
              <a:t>Eerder klaar, zelfstandig maken opgave </a:t>
            </a:r>
            <a:r>
              <a:rPr lang="nl-NL" sz="2500" dirty="0" smtClean="0"/>
              <a:t>55.</a:t>
            </a:r>
            <a:endParaRPr lang="nl-NL" sz="2500" dirty="0" smtClean="0"/>
          </a:p>
        </p:txBody>
      </p:sp>
      <p:sp>
        <p:nvSpPr>
          <p:cNvPr id="4" name="Ovaal 3"/>
          <p:cNvSpPr/>
          <p:nvPr/>
        </p:nvSpPr>
        <p:spPr>
          <a:xfrm>
            <a:off x="5285930" y="2284087"/>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5" name="Ovaal 4"/>
          <p:cNvSpPr/>
          <p:nvPr/>
        </p:nvSpPr>
        <p:spPr>
          <a:xfrm>
            <a:off x="5285930" y="2284087"/>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6" name="Ovaal 5"/>
          <p:cNvSpPr/>
          <p:nvPr/>
        </p:nvSpPr>
        <p:spPr>
          <a:xfrm>
            <a:off x="5285930" y="2284086"/>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7" name="Ovaal 6"/>
          <p:cNvSpPr/>
          <p:nvPr/>
        </p:nvSpPr>
        <p:spPr>
          <a:xfrm>
            <a:off x="5285930" y="2284085"/>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8" name="Ovaal 7"/>
          <p:cNvSpPr/>
          <p:nvPr/>
        </p:nvSpPr>
        <p:spPr>
          <a:xfrm>
            <a:off x="5285930" y="228408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9" name="Ovaal 8"/>
          <p:cNvSpPr/>
          <p:nvPr/>
        </p:nvSpPr>
        <p:spPr>
          <a:xfrm>
            <a:off x="5285930" y="228408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10" name="Ovaal 9"/>
          <p:cNvSpPr/>
          <p:nvPr/>
        </p:nvSpPr>
        <p:spPr>
          <a:xfrm>
            <a:off x="5285930" y="228408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11" name="Ovaal 10"/>
          <p:cNvSpPr/>
          <p:nvPr/>
        </p:nvSpPr>
        <p:spPr>
          <a:xfrm>
            <a:off x="5285930" y="228408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
        <p:nvSpPr>
          <p:cNvPr id="12" name="Ovaal 11"/>
          <p:cNvSpPr/>
          <p:nvPr/>
        </p:nvSpPr>
        <p:spPr>
          <a:xfrm>
            <a:off x="5285930" y="228408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9</a:t>
            </a:r>
          </a:p>
        </p:txBody>
      </p:sp>
      <p:sp>
        <p:nvSpPr>
          <p:cNvPr id="13" name="Ovaal 12"/>
          <p:cNvSpPr/>
          <p:nvPr/>
        </p:nvSpPr>
        <p:spPr>
          <a:xfrm>
            <a:off x="5285929" y="228408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10</a:t>
            </a:r>
            <a:endParaRPr lang="nl-NL" sz="1200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5049734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59000"/>
                                        <p:tgtEl>
                                          <p:spTgt spid="4"/>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heel(1)">
                                      <p:cBhvr>
                                        <p:cTn id="11" dur="59000"/>
                                        <p:tgtEl>
                                          <p:spTgt spid="5"/>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heel(1)">
                                      <p:cBhvr>
                                        <p:cTn id="15" dur="59000"/>
                                        <p:tgtEl>
                                          <p:spTgt spid="6"/>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heel(1)">
                                      <p:cBhvr>
                                        <p:cTn id="19" dur="59000"/>
                                        <p:tgtEl>
                                          <p:spTgt spid="7"/>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heel(1)">
                                      <p:cBhvr>
                                        <p:cTn id="23" dur="59000"/>
                                        <p:tgtEl>
                                          <p:spTgt spid="8"/>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heel(1)">
                                      <p:cBhvr>
                                        <p:cTn id="27" dur="59000"/>
                                        <p:tgtEl>
                                          <p:spTgt spid="9"/>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heel(1)">
                                      <p:cBhvr>
                                        <p:cTn id="31" dur="59000"/>
                                        <p:tgtEl>
                                          <p:spTgt spid="10"/>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wheel(1)">
                                      <p:cBhvr>
                                        <p:cTn id="35" dur="59000"/>
                                        <p:tgtEl>
                                          <p:spTgt spid="11"/>
                                        </p:tgtEl>
                                      </p:cBhvr>
                                    </p:animEffect>
                                  </p:childTnLst>
                                </p:cTn>
                              </p:par>
                            </p:childTnLst>
                          </p:cTn>
                        </p:par>
                        <p:par>
                          <p:cTn id="36" fill="hold">
                            <p:stCondLst>
                              <p:cond delay="472000"/>
                            </p:stCondLst>
                            <p:childTnLst>
                              <p:par>
                                <p:cTn id="37" presetID="21" presetClass="entr" presetSubtype="1"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wheel(1)">
                                      <p:cBhvr>
                                        <p:cTn id="39" dur="59000"/>
                                        <p:tgtEl>
                                          <p:spTgt spid="12"/>
                                        </p:tgtEl>
                                      </p:cBhvr>
                                    </p:animEffect>
                                  </p:childTnLst>
                                </p:cTn>
                              </p:par>
                            </p:childTnLst>
                          </p:cTn>
                        </p:par>
                        <p:par>
                          <p:cTn id="40" fill="hold">
                            <p:stCondLst>
                              <p:cond delay="531000"/>
                            </p:stCondLst>
                            <p:childTnLst>
                              <p:par>
                                <p:cTn id="41" presetID="21" presetClass="entr" presetSubtype="1"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wheel(1)">
                                      <p:cBhvr>
                                        <p:cTn id="43" dur="59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47493"/>
          <a:stretch/>
        </p:blipFill>
        <p:spPr>
          <a:xfrm>
            <a:off x="0" y="-34927"/>
            <a:ext cx="12192000" cy="901201"/>
          </a:xfrm>
          <a:prstGeom prst="rect">
            <a:avLst/>
          </a:prstGeom>
        </p:spPr>
      </p:pic>
      <p:pic>
        <p:nvPicPr>
          <p:cNvPr id="5" name="Afbeelding 4"/>
          <p:cNvPicPr>
            <a:picLocks noChangeAspect="1"/>
          </p:cNvPicPr>
          <p:nvPr/>
        </p:nvPicPr>
        <p:blipFill>
          <a:blip r:embed="rId2"/>
          <a:stretch>
            <a:fillRect/>
          </a:stretch>
        </p:blipFill>
        <p:spPr>
          <a:xfrm>
            <a:off x="0" y="-34927"/>
            <a:ext cx="12192000" cy="1716350"/>
          </a:xfrm>
          <a:prstGeom prst="rect">
            <a:avLst/>
          </a:prstGeom>
        </p:spPr>
      </p:pic>
      <p:pic>
        <p:nvPicPr>
          <p:cNvPr id="6" name="Afbeelding 5"/>
          <p:cNvPicPr>
            <a:picLocks noChangeAspect="1"/>
          </p:cNvPicPr>
          <p:nvPr/>
        </p:nvPicPr>
        <p:blipFill rotWithShape="1">
          <a:blip r:embed="rId3"/>
          <a:srcRect b="65181"/>
          <a:stretch/>
        </p:blipFill>
        <p:spPr>
          <a:xfrm>
            <a:off x="0" y="1536701"/>
            <a:ext cx="12192000" cy="1471194"/>
          </a:xfrm>
          <a:prstGeom prst="rect">
            <a:avLst/>
          </a:prstGeom>
        </p:spPr>
      </p:pic>
      <p:pic>
        <p:nvPicPr>
          <p:cNvPr id="7" name="Afbeelding 6"/>
          <p:cNvPicPr>
            <a:picLocks noChangeAspect="1"/>
          </p:cNvPicPr>
          <p:nvPr/>
        </p:nvPicPr>
        <p:blipFill rotWithShape="1">
          <a:blip r:embed="rId3"/>
          <a:srcRect b="52082"/>
          <a:stretch/>
        </p:blipFill>
        <p:spPr>
          <a:xfrm>
            <a:off x="0" y="1536701"/>
            <a:ext cx="12192000" cy="2024646"/>
          </a:xfrm>
          <a:prstGeom prst="rect">
            <a:avLst/>
          </a:prstGeom>
        </p:spPr>
      </p:pic>
      <p:pic>
        <p:nvPicPr>
          <p:cNvPr id="8" name="Afbeelding 7"/>
          <p:cNvPicPr>
            <a:picLocks noChangeAspect="1"/>
          </p:cNvPicPr>
          <p:nvPr/>
        </p:nvPicPr>
        <p:blipFill rotWithShape="1">
          <a:blip r:embed="rId3"/>
          <a:srcRect b="35851"/>
          <a:stretch/>
        </p:blipFill>
        <p:spPr>
          <a:xfrm>
            <a:off x="0" y="1536701"/>
            <a:ext cx="12192000" cy="2710446"/>
          </a:xfrm>
          <a:prstGeom prst="rect">
            <a:avLst/>
          </a:prstGeom>
        </p:spPr>
      </p:pic>
      <p:pic>
        <p:nvPicPr>
          <p:cNvPr id="9" name="Afbeelding 8"/>
          <p:cNvPicPr>
            <a:picLocks noChangeAspect="1"/>
          </p:cNvPicPr>
          <p:nvPr/>
        </p:nvPicPr>
        <p:blipFill rotWithShape="1">
          <a:blip r:embed="rId3"/>
          <a:srcRect b="21898"/>
          <a:stretch/>
        </p:blipFill>
        <p:spPr>
          <a:xfrm>
            <a:off x="0" y="1536701"/>
            <a:ext cx="12192000" cy="3299994"/>
          </a:xfrm>
          <a:prstGeom prst="rect">
            <a:avLst/>
          </a:prstGeom>
        </p:spPr>
      </p:pic>
      <p:pic>
        <p:nvPicPr>
          <p:cNvPr id="10" name="Afbeelding 9"/>
          <p:cNvPicPr>
            <a:picLocks noChangeAspect="1"/>
          </p:cNvPicPr>
          <p:nvPr/>
        </p:nvPicPr>
        <p:blipFill>
          <a:blip r:embed="rId3"/>
          <a:stretch>
            <a:fillRect/>
          </a:stretch>
        </p:blipFill>
        <p:spPr>
          <a:xfrm>
            <a:off x="0" y="1536701"/>
            <a:ext cx="12192000" cy="4225270"/>
          </a:xfrm>
          <a:prstGeom prst="rect">
            <a:avLst/>
          </a:prstGeom>
        </p:spPr>
      </p:pic>
    </p:spTree>
    <p:extLst>
      <p:ext uri="{BB962C8B-B14F-4D97-AF65-F5344CB8AC3E}">
        <p14:creationId xmlns:p14="http://schemas.microsoft.com/office/powerpoint/2010/main" val="382888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Wat hebben we gezien:</a:t>
            </a:r>
            <a:endParaRPr lang="nl-NL" dirty="0"/>
          </a:p>
        </p:txBody>
      </p:sp>
      <p:sp>
        <p:nvSpPr>
          <p:cNvPr id="3" name="Tijdelijke aanduiding voor inhoud 2"/>
          <p:cNvSpPr>
            <a:spLocks noGrp="1"/>
          </p:cNvSpPr>
          <p:nvPr>
            <p:ph idx="1"/>
          </p:nvPr>
        </p:nvSpPr>
        <p:spPr/>
        <p:txBody>
          <a:bodyPr>
            <a:normAutofit/>
          </a:bodyPr>
          <a:lstStyle/>
          <a:p>
            <a:r>
              <a:rPr lang="nl-NL" sz="2500" b="1" dirty="0" smtClean="0"/>
              <a:t>Van exclusief btw naar btw berekenen = bedrag * (0 + btw percentage) = btw.</a:t>
            </a:r>
          </a:p>
          <a:p>
            <a:r>
              <a:rPr lang="nl-NL" sz="2500" dirty="0" smtClean="0"/>
              <a:t>1000 * 0.21 = 210 euro.</a:t>
            </a:r>
          </a:p>
          <a:p>
            <a:r>
              <a:rPr lang="nl-NL" sz="2500" b="1" dirty="0" smtClean="0"/>
              <a:t>Van inclusief btw naar btw berekenen = bedrag / (100 + btw percentage) * btw percentage = btw</a:t>
            </a:r>
          </a:p>
          <a:p>
            <a:r>
              <a:rPr lang="nl-NL" sz="2500" dirty="0" smtClean="0"/>
              <a:t>2420 / 121 * 21 = 420</a:t>
            </a:r>
            <a:endParaRPr lang="nl-NL" sz="2500" dirty="0"/>
          </a:p>
        </p:txBody>
      </p:sp>
    </p:spTree>
    <p:extLst>
      <p:ext uri="{BB962C8B-B14F-4D97-AF65-F5344CB8AC3E}">
        <p14:creationId xmlns:p14="http://schemas.microsoft.com/office/powerpoint/2010/main" val="37106186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Programma aankomende les</a:t>
            </a:r>
            <a:endParaRPr lang="nl-NL" dirty="0"/>
          </a:p>
        </p:txBody>
      </p:sp>
      <p:sp>
        <p:nvSpPr>
          <p:cNvPr id="3" name="Tijdelijke aanduiding voor inhoud 2"/>
          <p:cNvSpPr>
            <a:spLocks noGrp="1"/>
          </p:cNvSpPr>
          <p:nvPr>
            <p:ph idx="1"/>
          </p:nvPr>
        </p:nvSpPr>
        <p:spPr/>
        <p:txBody>
          <a:bodyPr>
            <a:normAutofit/>
          </a:bodyPr>
          <a:lstStyle/>
          <a:p>
            <a:r>
              <a:rPr lang="nl-NL" sz="2500" dirty="0" smtClean="0"/>
              <a:t>Hoofdstuk 2.</a:t>
            </a:r>
          </a:p>
          <a:p>
            <a:r>
              <a:rPr lang="nl-NL" sz="2500" dirty="0" smtClean="0"/>
              <a:t>Btw en de investeringsbegroting.</a:t>
            </a:r>
          </a:p>
          <a:p>
            <a:endParaRPr lang="nl-NL" sz="2500" dirty="0" smtClean="0"/>
          </a:p>
          <a:p>
            <a:endParaRPr lang="nl-NL" sz="2500" dirty="0" smtClean="0"/>
          </a:p>
        </p:txBody>
      </p:sp>
    </p:spTree>
    <p:extLst>
      <p:ext uri="{BB962C8B-B14F-4D97-AF65-F5344CB8AC3E}">
        <p14:creationId xmlns:p14="http://schemas.microsoft.com/office/powerpoint/2010/main" val="384261768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Zelfstandig maken </a:t>
            </a:r>
            <a:r>
              <a:rPr lang="nl-NL" dirty="0" smtClean="0"/>
              <a:t>oefenopgave 55</a:t>
            </a:r>
            <a:endParaRPr lang="nl-NL" dirty="0"/>
          </a:p>
        </p:txBody>
      </p:sp>
      <p:sp>
        <p:nvSpPr>
          <p:cNvPr id="3" name="Tijdelijke aanduiding voor inhoud 2"/>
          <p:cNvSpPr>
            <a:spLocks noGrp="1"/>
          </p:cNvSpPr>
          <p:nvPr>
            <p:ph idx="1"/>
          </p:nvPr>
        </p:nvSpPr>
        <p:spPr>
          <a:xfrm>
            <a:off x="677334" y="2160590"/>
            <a:ext cx="3521687" cy="3686758"/>
          </a:xfrm>
        </p:spPr>
        <p:txBody>
          <a:bodyPr>
            <a:normAutofit/>
          </a:bodyPr>
          <a:lstStyle/>
          <a:p>
            <a:r>
              <a:rPr lang="nl-NL" sz="2500" dirty="0" smtClean="0"/>
              <a:t>10 minuten de tijd.</a:t>
            </a:r>
          </a:p>
          <a:p>
            <a:r>
              <a:rPr lang="nl-NL" sz="2500" dirty="0" smtClean="0"/>
              <a:t>Eerder klaar, zelfstandig maken opgave </a:t>
            </a:r>
            <a:r>
              <a:rPr lang="nl-NL" sz="2500" dirty="0" smtClean="0"/>
              <a:t>55.</a:t>
            </a:r>
            <a:endParaRPr lang="nl-NL" sz="2500" dirty="0" smtClean="0"/>
          </a:p>
        </p:txBody>
      </p:sp>
      <p:sp>
        <p:nvSpPr>
          <p:cNvPr id="4" name="Ovaal 3"/>
          <p:cNvSpPr/>
          <p:nvPr/>
        </p:nvSpPr>
        <p:spPr>
          <a:xfrm>
            <a:off x="5285930" y="2284087"/>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5" name="Ovaal 4"/>
          <p:cNvSpPr/>
          <p:nvPr/>
        </p:nvSpPr>
        <p:spPr>
          <a:xfrm>
            <a:off x="5285930" y="2284087"/>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6" name="Ovaal 5"/>
          <p:cNvSpPr/>
          <p:nvPr/>
        </p:nvSpPr>
        <p:spPr>
          <a:xfrm>
            <a:off x="5285930" y="2284086"/>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7" name="Ovaal 6"/>
          <p:cNvSpPr/>
          <p:nvPr/>
        </p:nvSpPr>
        <p:spPr>
          <a:xfrm>
            <a:off x="5285930" y="2284085"/>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8" name="Ovaal 7"/>
          <p:cNvSpPr/>
          <p:nvPr/>
        </p:nvSpPr>
        <p:spPr>
          <a:xfrm>
            <a:off x="5285930" y="228408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9" name="Ovaal 8"/>
          <p:cNvSpPr/>
          <p:nvPr/>
        </p:nvSpPr>
        <p:spPr>
          <a:xfrm>
            <a:off x="5285930" y="228408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10" name="Ovaal 9"/>
          <p:cNvSpPr/>
          <p:nvPr/>
        </p:nvSpPr>
        <p:spPr>
          <a:xfrm>
            <a:off x="5285930" y="228408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11" name="Ovaal 10"/>
          <p:cNvSpPr/>
          <p:nvPr/>
        </p:nvSpPr>
        <p:spPr>
          <a:xfrm>
            <a:off x="5285930" y="228408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
        <p:nvSpPr>
          <p:cNvPr id="12" name="Ovaal 11"/>
          <p:cNvSpPr/>
          <p:nvPr/>
        </p:nvSpPr>
        <p:spPr>
          <a:xfrm>
            <a:off x="5285930" y="228408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9</a:t>
            </a:r>
          </a:p>
        </p:txBody>
      </p:sp>
      <p:sp>
        <p:nvSpPr>
          <p:cNvPr id="13" name="Ovaal 12"/>
          <p:cNvSpPr/>
          <p:nvPr/>
        </p:nvSpPr>
        <p:spPr>
          <a:xfrm>
            <a:off x="5285929" y="228408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10</a:t>
            </a:r>
            <a:endParaRPr lang="nl-NL" sz="1200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41683381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59000"/>
                                        <p:tgtEl>
                                          <p:spTgt spid="4"/>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heel(1)">
                                      <p:cBhvr>
                                        <p:cTn id="11" dur="59000"/>
                                        <p:tgtEl>
                                          <p:spTgt spid="5"/>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heel(1)">
                                      <p:cBhvr>
                                        <p:cTn id="15" dur="59000"/>
                                        <p:tgtEl>
                                          <p:spTgt spid="6"/>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heel(1)">
                                      <p:cBhvr>
                                        <p:cTn id="19" dur="59000"/>
                                        <p:tgtEl>
                                          <p:spTgt spid="7"/>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heel(1)">
                                      <p:cBhvr>
                                        <p:cTn id="23" dur="59000"/>
                                        <p:tgtEl>
                                          <p:spTgt spid="8"/>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heel(1)">
                                      <p:cBhvr>
                                        <p:cTn id="27" dur="59000"/>
                                        <p:tgtEl>
                                          <p:spTgt spid="9"/>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heel(1)">
                                      <p:cBhvr>
                                        <p:cTn id="31" dur="59000"/>
                                        <p:tgtEl>
                                          <p:spTgt spid="10"/>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wheel(1)">
                                      <p:cBhvr>
                                        <p:cTn id="35" dur="59000"/>
                                        <p:tgtEl>
                                          <p:spTgt spid="11"/>
                                        </p:tgtEl>
                                      </p:cBhvr>
                                    </p:animEffect>
                                  </p:childTnLst>
                                </p:cTn>
                              </p:par>
                            </p:childTnLst>
                          </p:cTn>
                        </p:par>
                        <p:par>
                          <p:cTn id="36" fill="hold">
                            <p:stCondLst>
                              <p:cond delay="472000"/>
                            </p:stCondLst>
                            <p:childTnLst>
                              <p:par>
                                <p:cTn id="37" presetID="21" presetClass="entr" presetSubtype="1"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wheel(1)">
                                      <p:cBhvr>
                                        <p:cTn id="39" dur="59000"/>
                                        <p:tgtEl>
                                          <p:spTgt spid="12"/>
                                        </p:tgtEl>
                                      </p:cBhvr>
                                    </p:animEffect>
                                  </p:childTnLst>
                                </p:cTn>
                              </p:par>
                            </p:childTnLst>
                          </p:cTn>
                        </p:par>
                        <p:par>
                          <p:cTn id="40" fill="hold">
                            <p:stCondLst>
                              <p:cond delay="531000"/>
                            </p:stCondLst>
                            <p:childTnLst>
                              <p:par>
                                <p:cTn id="41" presetID="21" presetClass="entr" presetSubtype="1"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wheel(1)">
                                      <p:cBhvr>
                                        <p:cTn id="43" dur="59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81974"/>
          <a:stretch/>
        </p:blipFill>
        <p:spPr>
          <a:xfrm>
            <a:off x="0" y="0"/>
            <a:ext cx="7652084" cy="1239253"/>
          </a:xfrm>
          <a:prstGeom prst="rect">
            <a:avLst/>
          </a:prstGeom>
        </p:spPr>
      </p:pic>
      <p:pic>
        <p:nvPicPr>
          <p:cNvPr id="5" name="Afbeelding 4"/>
          <p:cNvPicPr>
            <a:picLocks noChangeAspect="1"/>
          </p:cNvPicPr>
          <p:nvPr/>
        </p:nvPicPr>
        <p:blipFill rotWithShape="1">
          <a:blip r:embed="rId2"/>
          <a:srcRect b="78823"/>
          <a:stretch/>
        </p:blipFill>
        <p:spPr>
          <a:xfrm>
            <a:off x="0" y="0"/>
            <a:ext cx="7652084" cy="1455821"/>
          </a:xfrm>
          <a:prstGeom prst="rect">
            <a:avLst/>
          </a:prstGeom>
        </p:spPr>
      </p:pic>
      <p:pic>
        <p:nvPicPr>
          <p:cNvPr id="6" name="Afbeelding 5"/>
          <p:cNvPicPr>
            <a:picLocks noChangeAspect="1"/>
          </p:cNvPicPr>
          <p:nvPr/>
        </p:nvPicPr>
        <p:blipFill rotWithShape="1">
          <a:blip r:embed="rId2"/>
          <a:srcRect b="74623"/>
          <a:stretch/>
        </p:blipFill>
        <p:spPr>
          <a:xfrm>
            <a:off x="0" y="0"/>
            <a:ext cx="7652084" cy="1744579"/>
          </a:xfrm>
          <a:prstGeom prst="rect">
            <a:avLst/>
          </a:prstGeom>
        </p:spPr>
      </p:pic>
      <p:pic>
        <p:nvPicPr>
          <p:cNvPr id="7" name="Afbeelding 6"/>
          <p:cNvPicPr>
            <a:picLocks noChangeAspect="1"/>
          </p:cNvPicPr>
          <p:nvPr/>
        </p:nvPicPr>
        <p:blipFill rotWithShape="1">
          <a:blip r:embed="rId2"/>
          <a:srcRect b="65872"/>
          <a:stretch/>
        </p:blipFill>
        <p:spPr>
          <a:xfrm>
            <a:off x="0" y="0"/>
            <a:ext cx="7652084" cy="2346158"/>
          </a:xfrm>
          <a:prstGeom prst="rect">
            <a:avLst/>
          </a:prstGeom>
        </p:spPr>
      </p:pic>
      <p:pic>
        <p:nvPicPr>
          <p:cNvPr id="8" name="Afbeelding 7"/>
          <p:cNvPicPr>
            <a:picLocks noChangeAspect="1"/>
          </p:cNvPicPr>
          <p:nvPr/>
        </p:nvPicPr>
        <p:blipFill rotWithShape="1">
          <a:blip r:embed="rId2"/>
          <a:srcRect b="56421"/>
          <a:stretch/>
        </p:blipFill>
        <p:spPr>
          <a:xfrm>
            <a:off x="0" y="0"/>
            <a:ext cx="7652084" cy="2995863"/>
          </a:xfrm>
          <a:prstGeom prst="rect">
            <a:avLst/>
          </a:prstGeom>
        </p:spPr>
      </p:pic>
      <p:pic>
        <p:nvPicPr>
          <p:cNvPr id="9" name="Afbeelding 8"/>
          <p:cNvPicPr>
            <a:picLocks noChangeAspect="1"/>
          </p:cNvPicPr>
          <p:nvPr/>
        </p:nvPicPr>
        <p:blipFill rotWithShape="1">
          <a:blip r:embed="rId2"/>
          <a:srcRect b="52571"/>
          <a:stretch/>
        </p:blipFill>
        <p:spPr>
          <a:xfrm>
            <a:off x="0" y="0"/>
            <a:ext cx="7652084" cy="3260558"/>
          </a:xfrm>
          <a:prstGeom prst="rect">
            <a:avLst/>
          </a:prstGeom>
        </p:spPr>
      </p:pic>
      <p:pic>
        <p:nvPicPr>
          <p:cNvPr id="10" name="Afbeelding 9"/>
          <p:cNvPicPr>
            <a:picLocks noChangeAspect="1"/>
          </p:cNvPicPr>
          <p:nvPr/>
        </p:nvPicPr>
        <p:blipFill rotWithShape="1">
          <a:blip r:embed="rId2"/>
          <a:srcRect b="40670"/>
          <a:stretch/>
        </p:blipFill>
        <p:spPr>
          <a:xfrm>
            <a:off x="0" y="0"/>
            <a:ext cx="7652084" cy="4078705"/>
          </a:xfrm>
          <a:prstGeom prst="rect">
            <a:avLst/>
          </a:prstGeom>
        </p:spPr>
      </p:pic>
      <p:pic>
        <p:nvPicPr>
          <p:cNvPr id="11" name="Afbeelding 10"/>
          <p:cNvPicPr>
            <a:picLocks noChangeAspect="1"/>
          </p:cNvPicPr>
          <p:nvPr/>
        </p:nvPicPr>
        <p:blipFill rotWithShape="1">
          <a:blip r:embed="rId2"/>
          <a:srcRect b="33495"/>
          <a:stretch/>
        </p:blipFill>
        <p:spPr>
          <a:xfrm>
            <a:off x="0" y="0"/>
            <a:ext cx="7652084" cy="4572000"/>
          </a:xfrm>
          <a:prstGeom prst="rect">
            <a:avLst/>
          </a:prstGeom>
        </p:spPr>
      </p:pic>
      <p:pic>
        <p:nvPicPr>
          <p:cNvPr id="12" name="Afbeelding 11"/>
          <p:cNvPicPr>
            <a:picLocks noChangeAspect="1"/>
          </p:cNvPicPr>
          <p:nvPr/>
        </p:nvPicPr>
        <p:blipFill rotWithShape="1">
          <a:blip r:embed="rId2"/>
          <a:srcRect b="29819"/>
          <a:stretch/>
        </p:blipFill>
        <p:spPr>
          <a:xfrm>
            <a:off x="0" y="0"/>
            <a:ext cx="7652084" cy="4824663"/>
          </a:xfrm>
          <a:prstGeom prst="rect">
            <a:avLst/>
          </a:prstGeom>
        </p:spPr>
      </p:pic>
      <p:pic>
        <p:nvPicPr>
          <p:cNvPr id="13" name="Afbeelding 12"/>
          <p:cNvPicPr>
            <a:picLocks noChangeAspect="1"/>
          </p:cNvPicPr>
          <p:nvPr/>
        </p:nvPicPr>
        <p:blipFill rotWithShape="1">
          <a:blip r:embed="rId2"/>
          <a:srcRect b="22818"/>
          <a:stretch/>
        </p:blipFill>
        <p:spPr>
          <a:xfrm>
            <a:off x="0" y="0"/>
            <a:ext cx="7652084" cy="5305926"/>
          </a:xfrm>
          <a:prstGeom prst="rect">
            <a:avLst/>
          </a:prstGeom>
        </p:spPr>
      </p:pic>
      <p:pic>
        <p:nvPicPr>
          <p:cNvPr id="14" name="Afbeelding 13"/>
          <p:cNvPicPr>
            <a:picLocks noChangeAspect="1"/>
          </p:cNvPicPr>
          <p:nvPr/>
        </p:nvPicPr>
        <p:blipFill rotWithShape="1">
          <a:blip r:embed="rId2"/>
          <a:srcRect b="11267"/>
          <a:stretch/>
        </p:blipFill>
        <p:spPr>
          <a:xfrm>
            <a:off x="0" y="0"/>
            <a:ext cx="7652084" cy="6100011"/>
          </a:xfrm>
          <a:prstGeom prst="rect">
            <a:avLst/>
          </a:prstGeom>
        </p:spPr>
      </p:pic>
      <p:pic>
        <p:nvPicPr>
          <p:cNvPr id="15" name="Afbeelding 14"/>
          <p:cNvPicPr>
            <a:picLocks noChangeAspect="1"/>
          </p:cNvPicPr>
          <p:nvPr/>
        </p:nvPicPr>
        <p:blipFill rotWithShape="1">
          <a:blip r:embed="rId2"/>
          <a:srcRect b="8117"/>
          <a:stretch/>
        </p:blipFill>
        <p:spPr>
          <a:xfrm>
            <a:off x="0" y="0"/>
            <a:ext cx="7652084" cy="6316579"/>
          </a:xfrm>
          <a:prstGeom prst="rect">
            <a:avLst/>
          </a:prstGeom>
        </p:spPr>
      </p:pic>
      <p:pic>
        <p:nvPicPr>
          <p:cNvPr id="16" name="Afbeelding 15"/>
          <p:cNvPicPr>
            <a:picLocks noChangeAspect="1"/>
          </p:cNvPicPr>
          <p:nvPr/>
        </p:nvPicPr>
        <p:blipFill rotWithShape="1">
          <a:blip r:embed="rId2"/>
          <a:srcRect b="3916"/>
          <a:stretch/>
        </p:blipFill>
        <p:spPr>
          <a:xfrm>
            <a:off x="0" y="0"/>
            <a:ext cx="7652084" cy="6605337"/>
          </a:xfrm>
          <a:prstGeom prst="rect">
            <a:avLst/>
          </a:prstGeom>
        </p:spPr>
      </p:pic>
      <p:pic>
        <p:nvPicPr>
          <p:cNvPr id="17" name="Afbeelding 16"/>
          <p:cNvPicPr>
            <a:picLocks noChangeAspect="1"/>
          </p:cNvPicPr>
          <p:nvPr/>
        </p:nvPicPr>
        <p:blipFill>
          <a:blip r:embed="rId2"/>
          <a:stretch>
            <a:fillRect/>
          </a:stretch>
        </p:blipFill>
        <p:spPr>
          <a:xfrm>
            <a:off x="0" y="0"/>
            <a:ext cx="7652084" cy="6874600"/>
          </a:xfrm>
          <a:prstGeom prst="rect">
            <a:avLst/>
          </a:prstGeom>
        </p:spPr>
      </p:pic>
    </p:spTree>
    <p:extLst>
      <p:ext uri="{BB962C8B-B14F-4D97-AF65-F5344CB8AC3E}">
        <p14:creationId xmlns:p14="http://schemas.microsoft.com/office/powerpoint/2010/main" val="25909074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1"/>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2"/>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3"/>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14"/>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15"/>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16"/>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Wat weten we nu?</a:t>
            </a:r>
            <a:endParaRPr lang="nl-NL" dirty="0"/>
          </a:p>
        </p:txBody>
      </p:sp>
      <p:sp>
        <p:nvSpPr>
          <p:cNvPr id="3" name="Tijdelijke aanduiding voor inhoud 2"/>
          <p:cNvSpPr>
            <a:spLocks noGrp="1"/>
          </p:cNvSpPr>
          <p:nvPr>
            <p:ph idx="1"/>
          </p:nvPr>
        </p:nvSpPr>
        <p:spPr/>
        <p:txBody>
          <a:bodyPr>
            <a:normAutofit/>
          </a:bodyPr>
          <a:lstStyle/>
          <a:p>
            <a:r>
              <a:rPr lang="nl-NL" sz="2500" dirty="0" smtClean="0"/>
              <a:t>We weten nu hoeveel de spullen waard zijn die we na aanschaf bezitten.</a:t>
            </a:r>
          </a:p>
          <a:p>
            <a:r>
              <a:rPr lang="nl-NL" sz="2500" dirty="0" smtClean="0"/>
              <a:t>We weten nu hoeveel btw we mogen terug vorderen.</a:t>
            </a:r>
          </a:p>
          <a:p>
            <a:endParaRPr lang="nl-NL" sz="2500" dirty="0"/>
          </a:p>
          <a:p>
            <a:r>
              <a:rPr lang="nl-NL" sz="2500" dirty="0" smtClean="0"/>
              <a:t>Wat moeten we nu nog weten?</a:t>
            </a:r>
          </a:p>
          <a:p>
            <a:r>
              <a:rPr lang="nl-NL" sz="2500" dirty="0" smtClean="0"/>
              <a:t>Hoe gaan we de activa (bezittingen) financieren.</a:t>
            </a:r>
          </a:p>
          <a:p>
            <a:endParaRPr lang="nl-NL" sz="2500" dirty="0" smtClean="0"/>
          </a:p>
          <a:p>
            <a:endParaRPr lang="nl-NL" sz="2500" dirty="0" smtClean="0"/>
          </a:p>
        </p:txBody>
      </p:sp>
    </p:spTree>
    <p:extLst>
      <p:ext uri="{BB962C8B-B14F-4D97-AF65-F5344CB8AC3E}">
        <p14:creationId xmlns:p14="http://schemas.microsoft.com/office/powerpoint/2010/main" val="14143446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Zelfstandig maken opgave </a:t>
            </a:r>
            <a:r>
              <a:rPr lang="nl-NL" dirty="0" smtClean="0"/>
              <a:t>56</a:t>
            </a:r>
            <a:r>
              <a:rPr lang="nl-NL" dirty="0" smtClean="0"/>
              <a:t>.</a:t>
            </a:r>
            <a:endParaRPr lang="nl-NL" dirty="0"/>
          </a:p>
        </p:txBody>
      </p:sp>
      <p:sp>
        <p:nvSpPr>
          <p:cNvPr id="4" name="Ovaal 3"/>
          <p:cNvSpPr/>
          <p:nvPr/>
        </p:nvSpPr>
        <p:spPr>
          <a:xfrm>
            <a:off x="5285930" y="2284087"/>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5" name="Ovaal 4"/>
          <p:cNvSpPr/>
          <p:nvPr/>
        </p:nvSpPr>
        <p:spPr>
          <a:xfrm>
            <a:off x="5285930" y="2284087"/>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6" name="Ovaal 5"/>
          <p:cNvSpPr/>
          <p:nvPr/>
        </p:nvSpPr>
        <p:spPr>
          <a:xfrm>
            <a:off x="5285930" y="2284086"/>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7" name="Ovaal 6"/>
          <p:cNvSpPr/>
          <p:nvPr/>
        </p:nvSpPr>
        <p:spPr>
          <a:xfrm>
            <a:off x="5285930" y="2284085"/>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8" name="Ovaal 7"/>
          <p:cNvSpPr/>
          <p:nvPr/>
        </p:nvSpPr>
        <p:spPr>
          <a:xfrm>
            <a:off x="5285930" y="228408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15" name="Tijdelijke aanduiding voor inhoud 14"/>
          <p:cNvSpPr>
            <a:spLocks noGrp="1"/>
          </p:cNvSpPr>
          <p:nvPr>
            <p:ph idx="1"/>
          </p:nvPr>
        </p:nvSpPr>
        <p:spPr>
          <a:xfrm>
            <a:off x="677334" y="2160589"/>
            <a:ext cx="4782940" cy="4203223"/>
          </a:xfrm>
        </p:spPr>
        <p:txBody>
          <a:bodyPr>
            <a:normAutofit/>
          </a:bodyPr>
          <a:lstStyle/>
          <a:p>
            <a:r>
              <a:rPr lang="nl-NL" sz="2400" dirty="0"/>
              <a:t>5</a:t>
            </a:r>
            <a:r>
              <a:rPr lang="nl-NL" sz="2400" dirty="0" smtClean="0"/>
              <a:t> </a:t>
            </a:r>
            <a:r>
              <a:rPr lang="nl-NL" sz="2400" dirty="0" smtClean="0"/>
              <a:t>minuten de tijd.</a:t>
            </a:r>
          </a:p>
          <a:p>
            <a:r>
              <a:rPr lang="nl-NL" sz="2400" dirty="0" smtClean="0"/>
              <a:t>Eerder klaar?</a:t>
            </a:r>
          </a:p>
          <a:p>
            <a:r>
              <a:rPr lang="nl-NL" sz="2400" dirty="0" smtClean="0"/>
              <a:t>Zelfstandig lezen vreemd vermogen:</a:t>
            </a:r>
          </a:p>
          <a:p>
            <a:r>
              <a:rPr lang="nl-NL" sz="2400" dirty="0" smtClean="0"/>
              <a:t>Lang vreemd vermogen</a:t>
            </a:r>
          </a:p>
          <a:p>
            <a:r>
              <a:rPr lang="nl-NL" sz="2400" dirty="0" smtClean="0"/>
              <a:t>Kort vreemd vermogen.</a:t>
            </a:r>
          </a:p>
          <a:p>
            <a:endParaRPr lang="nl-NL" sz="2400" dirty="0"/>
          </a:p>
        </p:txBody>
      </p:sp>
    </p:spTree>
    <p:extLst>
      <p:ext uri="{BB962C8B-B14F-4D97-AF65-F5344CB8AC3E}">
        <p14:creationId xmlns:p14="http://schemas.microsoft.com/office/powerpoint/2010/main" val="26101013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59000"/>
                                        <p:tgtEl>
                                          <p:spTgt spid="4"/>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heel(1)">
                                      <p:cBhvr>
                                        <p:cTn id="11" dur="59000"/>
                                        <p:tgtEl>
                                          <p:spTgt spid="5"/>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heel(1)">
                                      <p:cBhvr>
                                        <p:cTn id="15" dur="59000"/>
                                        <p:tgtEl>
                                          <p:spTgt spid="6"/>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heel(1)">
                                      <p:cBhvr>
                                        <p:cTn id="19" dur="59000"/>
                                        <p:tgtEl>
                                          <p:spTgt spid="7"/>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heel(1)">
                                      <p:cBhvr>
                                        <p:cTn id="23" dur="59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noAutofit/>
          </a:bodyPr>
          <a:lstStyle/>
          <a:p>
            <a:endParaRPr lang="nl-NL" sz="2500" dirty="0" smtClean="0"/>
          </a:p>
          <a:p>
            <a:endParaRPr lang="nl-NL" sz="2500" dirty="0"/>
          </a:p>
          <a:p>
            <a:endParaRPr lang="nl-NL" sz="2500" dirty="0" smtClean="0"/>
          </a:p>
          <a:p>
            <a:endParaRPr lang="nl-NL" sz="2500" dirty="0"/>
          </a:p>
          <a:p>
            <a:endParaRPr lang="nl-NL" sz="2500" dirty="0" smtClean="0"/>
          </a:p>
          <a:p>
            <a:endParaRPr lang="nl-NL" sz="2500" dirty="0"/>
          </a:p>
          <a:p>
            <a:pPr marL="0" indent="0">
              <a:buNone/>
            </a:pPr>
            <a:r>
              <a:rPr lang="nl-NL" sz="2500" dirty="0" smtClean="0"/>
              <a:t>Welke vormen hebben we tot nu toe besproken van vreemd vermogen?</a:t>
            </a:r>
          </a:p>
          <a:p>
            <a:pPr marL="0" indent="0">
              <a:buNone/>
            </a:pPr>
            <a:r>
              <a:rPr lang="nl-NL" sz="2500" dirty="0" smtClean="0"/>
              <a:t>Hypothecaire leningen/ doorlopend krediet/ persoonlijke lening/ huurkoop en koop op afbetaling.</a:t>
            </a:r>
            <a:endParaRPr lang="nl-NL" sz="2500" dirty="0"/>
          </a:p>
        </p:txBody>
      </p:sp>
      <p:pic>
        <p:nvPicPr>
          <p:cNvPr id="4" name="Afbeelding 3"/>
          <p:cNvPicPr>
            <a:picLocks noChangeAspect="1"/>
          </p:cNvPicPr>
          <p:nvPr/>
        </p:nvPicPr>
        <p:blipFill rotWithShape="1">
          <a:blip r:embed="rId2"/>
          <a:srcRect b="67668"/>
          <a:stretch/>
        </p:blipFill>
        <p:spPr>
          <a:xfrm>
            <a:off x="0" y="0"/>
            <a:ext cx="12192000" cy="1624263"/>
          </a:xfrm>
          <a:prstGeom prst="rect">
            <a:avLst/>
          </a:prstGeom>
        </p:spPr>
      </p:pic>
      <p:pic>
        <p:nvPicPr>
          <p:cNvPr id="6" name="Afbeelding 5"/>
          <p:cNvPicPr>
            <a:picLocks noChangeAspect="1"/>
          </p:cNvPicPr>
          <p:nvPr/>
        </p:nvPicPr>
        <p:blipFill rotWithShape="1">
          <a:blip r:embed="rId2"/>
          <a:srcRect b="44677"/>
          <a:stretch/>
        </p:blipFill>
        <p:spPr>
          <a:xfrm>
            <a:off x="0" y="0"/>
            <a:ext cx="12192000" cy="2779295"/>
          </a:xfrm>
          <a:prstGeom prst="rect">
            <a:avLst/>
          </a:prstGeom>
        </p:spPr>
      </p:pic>
      <p:pic>
        <p:nvPicPr>
          <p:cNvPr id="7" name="Afbeelding 6"/>
          <p:cNvPicPr>
            <a:picLocks noChangeAspect="1"/>
          </p:cNvPicPr>
          <p:nvPr/>
        </p:nvPicPr>
        <p:blipFill>
          <a:blip r:embed="rId2"/>
          <a:stretch>
            <a:fillRect/>
          </a:stretch>
        </p:blipFill>
        <p:spPr>
          <a:xfrm>
            <a:off x="0" y="0"/>
            <a:ext cx="12192000" cy="5023739"/>
          </a:xfrm>
          <a:prstGeom prst="rect">
            <a:avLst/>
          </a:prstGeom>
        </p:spPr>
      </p:pic>
    </p:spTree>
    <p:extLst>
      <p:ext uri="{BB962C8B-B14F-4D97-AF65-F5344CB8AC3E}">
        <p14:creationId xmlns:p14="http://schemas.microsoft.com/office/powerpoint/2010/main" val="34501769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Lees bladzijde 39 en 40.</a:t>
            </a:r>
            <a:endParaRPr lang="nl-NL" dirty="0"/>
          </a:p>
        </p:txBody>
      </p:sp>
      <p:sp>
        <p:nvSpPr>
          <p:cNvPr id="3" name="Tijdelijke aanduiding voor inhoud 2"/>
          <p:cNvSpPr>
            <a:spLocks noGrp="1"/>
          </p:cNvSpPr>
          <p:nvPr>
            <p:ph idx="1"/>
          </p:nvPr>
        </p:nvSpPr>
        <p:spPr/>
        <p:txBody>
          <a:bodyPr>
            <a:normAutofit/>
          </a:bodyPr>
          <a:lstStyle/>
          <a:p>
            <a:r>
              <a:rPr lang="nl-NL" sz="2500" dirty="0" smtClean="0"/>
              <a:t>Welke vormen van krediet hebben we nog niet behandeld die hier genoemd worden?</a:t>
            </a:r>
            <a:endParaRPr lang="nl-NL" sz="2500" dirty="0"/>
          </a:p>
        </p:txBody>
      </p:sp>
    </p:spTree>
    <p:extLst>
      <p:ext uri="{BB962C8B-B14F-4D97-AF65-F5344CB8AC3E}">
        <p14:creationId xmlns:p14="http://schemas.microsoft.com/office/powerpoint/2010/main" val="102845479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Vormen van vreemd vermogen:</a:t>
            </a:r>
            <a:endParaRPr lang="nl-NL" dirty="0"/>
          </a:p>
        </p:txBody>
      </p:sp>
      <p:sp>
        <p:nvSpPr>
          <p:cNvPr id="3" name="Tijdelijke aanduiding voor inhoud 2"/>
          <p:cNvSpPr>
            <a:spLocks noGrp="1"/>
          </p:cNvSpPr>
          <p:nvPr>
            <p:ph idx="1"/>
          </p:nvPr>
        </p:nvSpPr>
        <p:spPr>
          <a:xfrm>
            <a:off x="677334" y="1275347"/>
            <a:ext cx="8596668" cy="5378116"/>
          </a:xfrm>
        </p:spPr>
        <p:txBody>
          <a:bodyPr>
            <a:noAutofit/>
          </a:bodyPr>
          <a:lstStyle/>
          <a:p>
            <a:r>
              <a:rPr lang="nl-NL" sz="2500" dirty="0" smtClean="0"/>
              <a:t>LVV: de hypothecaire lening (lening met onroerend goed als zekerheid voor verstrekker van krediet)</a:t>
            </a:r>
          </a:p>
          <a:p>
            <a:r>
              <a:rPr lang="nl-NL" sz="2500" dirty="0" smtClean="0"/>
              <a:t>LVV: De onderhandse lening (lening waar persoonlijke contact is geweest over looptijd/rente/aflossing, bij eenmanszaak vaak verkregen van familie/vrienden) </a:t>
            </a:r>
          </a:p>
          <a:p>
            <a:r>
              <a:rPr lang="nl-NL" sz="2500" dirty="0" smtClean="0"/>
              <a:t>Toevoeging: vaak staat bij een lening of O/G (opgenomen geld</a:t>
            </a:r>
            <a:r>
              <a:rPr lang="nl-NL" sz="2500" dirty="0" smtClean="0">
                <a:sym typeface="Wingdings" panose="05000000000000000000" pitchFamily="2" charset="2"/>
              </a:rPr>
              <a:t> schuld</a:t>
            </a:r>
            <a:r>
              <a:rPr lang="nl-NL" sz="2500" dirty="0" smtClean="0"/>
              <a:t>) of U/G (uitgeleend geld </a:t>
            </a:r>
            <a:r>
              <a:rPr lang="nl-NL" sz="2500" dirty="0" smtClean="0">
                <a:sym typeface="Wingdings" panose="05000000000000000000" pitchFamily="2" charset="2"/>
              </a:rPr>
              <a:t> bezit</a:t>
            </a:r>
            <a:r>
              <a:rPr lang="nl-NL" sz="2500" dirty="0" smtClean="0"/>
              <a:t>)</a:t>
            </a:r>
          </a:p>
          <a:p>
            <a:r>
              <a:rPr lang="nl-NL" sz="2500" dirty="0" smtClean="0"/>
              <a:t>KVV: rekening-courantkrediet: doorlopend krediet voor bedrijven.</a:t>
            </a:r>
          </a:p>
          <a:p>
            <a:r>
              <a:rPr lang="nl-NL" sz="2500" dirty="0" smtClean="0"/>
              <a:t>KVV: het ontvangen leverancierskrediet/crediteuren. Hebben al wel goederen/diensten geleverd maar deze moet je nog betalen.</a:t>
            </a:r>
          </a:p>
          <a:p>
            <a:endParaRPr lang="nl-NL" sz="2500" dirty="0" smtClean="0"/>
          </a:p>
        </p:txBody>
      </p:sp>
    </p:spTree>
    <p:extLst>
      <p:ext uri="{BB962C8B-B14F-4D97-AF65-F5344CB8AC3E}">
        <p14:creationId xmlns:p14="http://schemas.microsoft.com/office/powerpoint/2010/main" val="22639058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Vormen van vreemd vermogen:</a:t>
            </a:r>
            <a:endParaRPr lang="nl-NL" dirty="0"/>
          </a:p>
        </p:txBody>
      </p:sp>
      <p:sp>
        <p:nvSpPr>
          <p:cNvPr id="3" name="Tijdelijke aanduiding voor inhoud 2"/>
          <p:cNvSpPr>
            <a:spLocks noGrp="1"/>
          </p:cNvSpPr>
          <p:nvPr>
            <p:ph idx="1"/>
          </p:nvPr>
        </p:nvSpPr>
        <p:spPr>
          <a:xfrm>
            <a:off x="677334" y="1275347"/>
            <a:ext cx="8596668" cy="5378116"/>
          </a:xfrm>
        </p:spPr>
        <p:txBody>
          <a:bodyPr>
            <a:noAutofit/>
          </a:bodyPr>
          <a:lstStyle/>
          <a:p>
            <a:r>
              <a:rPr lang="nl-NL" sz="2500" dirty="0" smtClean="0"/>
              <a:t>KVV: het ontvangen afnemerskrediet: er is vooraf betaald terwijl jij de producten nog moet leveren. Je bent eigenlijk de te leveren spullen nog verschuldigd.</a:t>
            </a:r>
          </a:p>
          <a:p>
            <a:r>
              <a:rPr lang="nl-NL" sz="2500" dirty="0" smtClean="0"/>
              <a:t>KVV: vooruit ontvangen bedragen: vergelijkbaar met het ontvangen afnemerskrediet, boek: je verhuurt je huis en de huurder betaald 12 maanden vooruit, stel dat de huurder na 1 maand de huur opzegt, krijgt hij/zij nog 11 maanden huur terug. De schuld wordt dus steeds kleiner naarmate de maanden verstrijken.</a:t>
            </a:r>
          </a:p>
          <a:p>
            <a:r>
              <a:rPr lang="nl-NL" sz="2500" dirty="0" smtClean="0"/>
              <a:t>KVV: nog te betalen bedragen: stel je betaald je huur achteraf, je hebt dan al wel een maand gehuurd, maar nog niet betaald, dat ben je zodoende verschuldigd aan de verhuurder.</a:t>
            </a:r>
          </a:p>
          <a:p>
            <a:endParaRPr lang="nl-NL" sz="2500" dirty="0" smtClean="0"/>
          </a:p>
        </p:txBody>
      </p:sp>
    </p:spTree>
    <p:extLst>
      <p:ext uri="{BB962C8B-B14F-4D97-AF65-F5344CB8AC3E}">
        <p14:creationId xmlns:p14="http://schemas.microsoft.com/office/powerpoint/2010/main" val="37541827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Tot slot: te betalen btw.</a:t>
            </a:r>
            <a:endParaRPr lang="nl-NL" dirty="0"/>
          </a:p>
        </p:txBody>
      </p:sp>
      <p:sp>
        <p:nvSpPr>
          <p:cNvPr id="3" name="Tijdelijke aanduiding voor inhoud 2"/>
          <p:cNvSpPr>
            <a:spLocks noGrp="1"/>
          </p:cNvSpPr>
          <p:nvPr>
            <p:ph idx="1"/>
          </p:nvPr>
        </p:nvSpPr>
        <p:spPr/>
        <p:txBody>
          <a:bodyPr>
            <a:normAutofit/>
          </a:bodyPr>
          <a:lstStyle/>
          <a:p>
            <a:r>
              <a:rPr lang="nl-NL" sz="2500" dirty="0" smtClean="0"/>
              <a:t>KVV: te betalen btw. Wanneer jij spullen verkoopt betalen je klanten je de prijs inclusief btw, deze btw daarentegen moet jij afstaan aan de belasting.</a:t>
            </a:r>
          </a:p>
          <a:p>
            <a:r>
              <a:rPr lang="nl-NL" sz="2500" dirty="0" smtClean="0"/>
              <a:t>Alle btw die je klanten aan jou hebben betaald die jij nog niet hebt afgestaan, noemen we te betalen btw.</a:t>
            </a:r>
            <a:endParaRPr lang="nl-NL" sz="2500" dirty="0"/>
          </a:p>
        </p:txBody>
      </p:sp>
    </p:spTree>
    <p:extLst>
      <p:ext uri="{BB962C8B-B14F-4D97-AF65-F5344CB8AC3E}">
        <p14:creationId xmlns:p14="http://schemas.microsoft.com/office/powerpoint/2010/main" val="13082879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Zelfstandig maken opgave </a:t>
            </a:r>
            <a:r>
              <a:rPr lang="nl-NL" dirty="0" smtClean="0"/>
              <a:t>57 t/m 59</a:t>
            </a:r>
            <a:endParaRPr lang="nl-NL" dirty="0"/>
          </a:p>
        </p:txBody>
      </p:sp>
      <p:sp>
        <p:nvSpPr>
          <p:cNvPr id="4" name="Ovaal 3"/>
          <p:cNvSpPr/>
          <p:nvPr/>
        </p:nvSpPr>
        <p:spPr>
          <a:xfrm>
            <a:off x="5285930" y="2284087"/>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5" name="Ovaal 4"/>
          <p:cNvSpPr/>
          <p:nvPr/>
        </p:nvSpPr>
        <p:spPr>
          <a:xfrm>
            <a:off x="5285930" y="2284087"/>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6" name="Ovaal 5"/>
          <p:cNvSpPr/>
          <p:nvPr/>
        </p:nvSpPr>
        <p:spPr>
          <a:xfrm>
            <a:off x="5285930" y="2284086"/>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7" name="Ovaal 6"/>
          <p:cNvSpPr/>
          <p:nvPr/>
        </p:nvSpPr>
        <p:spPr>
          <a:xfrm>
            <a:off x="5285930" y="2284085"/>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8" name="Ovaal 7"/>
          <p:cNvSpPr/>
          <p:nvPr/>
        </p:nvSpPr>
        <p:spPr>
          <a:xfrm>
            <a:off x="5285930" y="228408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9" name="Ovaal 8"/>
          <p:cNvSpPr/>
          <p:nvPr/>
        </p:nvSpPr>
        <p:spPr>
          <a:xfrm>
            <a:off x="5285930" y="228408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10" name="Ovaal 9"/>
          <p:cNvSpPr/>
          <p:nvPr/>
        </p:nvSpPr>
        <p:spPr>
          <a:xfrm>
            <a:off x="5285930" y="228408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11" name="Ovaal 10"/>
          <p:cNvSpPr/>
          <p:nvPr/>
        </p:nvSpPr>
        <p:spPr>
          <a:xfrm>
            <a:off x="5285930" y="228408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
        <p:nvSpPr>
          <p:cNvPr id="15" name="Tijdelijke aanduiding voor inhoud 14"/>
          <p:cNvSpPr>
            <a:spLocks noGrp="1"/>
          </p:cNvSpPr>
          <p:nvPr>
            <p:ph idx="1"/>
          </p:nvPr>
        </p:nvSpPr>
        <p:spPr>
          <a:xfrm>
            <a:off x="677334" y="2160589"/>
            <a:ext cx="4782940" cy="4203223"/>
          </a:xfrm>
        </p:spPr>
        <p:txBody>
          <a:bodyPr>
            <a:normAutofit/>
          </a:bodyPr>
          <a:lstStyle/>
          <a:p>
            <a:r>
              <a:rPr lang="nl-NL" sz="2400" dirty="0" smtClean="0"/>
              <a:t>8 </a:t>
            </a:r>
            <a:r>
              <a:rPr lang="nl-NL" sz="2400" dirty="0" smtClean="0"/>
              <a:t>minuten de tijd.</a:t>
            </a:r>
          </a:p>
          <a:p>
            <a:r>
              <a:rPr lang="nl-NL" sz="2400" dirty="0" smtClean="0"/>
              <a:t>Eerder klaar?</a:t>
            </a:r>
          </a:p>
          <a:p>
            <a:r>
              <a:rPr lang="nl-NL" sz="2400" dirty="0" smtClean="0"/>
              <a:t>Zelfstandig maken opgave 51</a:t>
            </a:r>
            <a:endParaRPr lang="nl-NL" sz="2400" dirty="0"/>
          </a:p>
        </p:txBody>
      </p:sp>
    </p:spTree>
    <p:extLst>
      <p:ext uri="{BB962C8B-B14F-4D97-AF65-F5344CB8AC3E}">
        <p14:creationId xmlns:p14="http://schemas.microsoft.com/office/powerpoint/2010/main" val="1973562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59000"/>
                                        <p:tgtEl>
                                          <p:spTgt spid="4"/>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heel(1)">
                                      <p:cBhvr>
                                        <p:cTn id="11" dur="59000"/>
                                        <p:tgtEl>
                                          <p:spTgt spid="5"/>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heel(1)">
                                      <p:cBhvr>
                                        <p:cTn id="15" dur="59000"/>
                                        <p:tgtEl>
                                          <p:spTgt spid="6"/>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heel(1)">
                                      <p:cBhvr>
                                        <p:cTn id="19" dur="59000"/>
                                        <p:tgtEl>
                                          <p:spTgt spid="7"/>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heel(1)">
                                      <p:cBhvr>
                                        <p:cTn id="23" dur="59000"/>
                                        <p:tgtEl>
                                          <p:spTgt spid="8"/>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heel(1)">
                                      <p:cBhvr>
                                        <p:cTn id="27" dur="59000"/>
                                        <p:tgtEl>
                                          <p:spTgt spid="9"/>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heel(1)">
                                      <p:cBhvr>
                                        <p:cTn id="31" dur="59000"/>
                                        <p:tgtEl>
                                          <p:spTgt spid="10"/>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wheel(1)">
                                      <p:cBhvr>
                                        <p:cTn id="35" dur="59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00789" y="204537"/>
            <a:ext cx="9757611" cy="1725863"/>
          </a:xfrm>
        </p:spPr>
        <p:txBody>
          <a:bodyPr>
            <a:normAutofit fontScale="90000"/>
          </a:bodyPr>
          <a:lstStyle/>
          <a:p>
            <a:r>
              <a:rPr lang="nl-NL" dirty="0" smtClean="0"/>
              <a:t>Belangrijkste informatie: (er zijn meer dingen belangrijk, maar dit is per puntje het belangrijkst).</a:t>
            </a:r>
            <a:endParaRPr lang="nl-NL" dirty="0"/>
          </a:p>
        </p:txBody>
      </p:sp>
      <p:sp>
        <p:nvSpPr>
          <p:cNvPr id="3" name="Tijdelijke aanduiding voor inhoud 2"/>
          <p:cNvSpPr>
            <a:spLocks noGrp="1"/>
          </p:cNvSpPr>
          <p:nvPr>
            <p:ph idx="1"/>
          </p:nvPr>
        </p:nvSpPr>
        <p:spPr>
          <a:xfrm>
            <a:off x="385011" y="1227220"/>
            <a:ext cx="9468852" cy="5390147"/>
          </a:xfrm>
        </p:spPr>
        <p:txBody>
          <a:bodyPr>
            <a:normAutofit/>
          </a:bodyPr>
          <a:lstStyle/>
          <a:p>
            <a:r>
              <a:rPr lang="nl-NL" sz="2500" dirty="0" smtClean="0"/>
              <a:t>Vergunningen: afhankelijk wat voor zaak je begint, heb je bepaalde vergunningen nodig.</a:t>
            </a:r>
          </a:p>
          <a:p>
            <a:r>
              <a:rPr lang="nl-NL" sz="2500" dirty="0" smtClean="0"/>
              <a:t>Inschrijven in het handelsregister: je schrijft je in bij de kamer van koophandel, je naam mag niet misleidend zijn.</a:t>
            </a:r>
          </a:p>
          <a:p>
            <a:r>
              <a:rPr lang="nl-NL" sz="2500" dirty="0" smtClean="0"/>
              <a:t>Administratie: balans is verplicht (staan op rechten/verplichtingen), papier 7 jaar bewaren.</a:t>
            </a:r>
          </a:p>
          <a:p>
            <a:r>
              <a:rPr lang="nl-NL" sz="2500" dirty="0" smtClean="0"/>
              <a:t>Vestigingsplaats: hypothecaire lening afsluiten voor het bedrijfspand.</a:t>
            </a:r>
          </a:p>
          <a:p>
            <a:r>
              <a:rPr lang="nl-NL" sz="2500" dirty="0" smtClean="0"/>
              <a:t>Investeringsbegroting: overzicht wat je </a:t>
            </a:r>
            <a:r>
              <a:rPr lang="nl-NL" sz="2500" b="1" dirty="0" smtClean="0"/>
              <a:t>verwacht</a:t>
            </a:r>
            <a:r>
              <a:rPr lang="nl-NL" sz="2500" dirty="0" smtClean="0"/>
              <a:t> aan te moeten schaffen.</a:t>
            </a:r>
          </a:p>
          <a:p>
            <a:r>
              <a:rPr lang="nl-NL" sz="2500" dirty="0" smtClean="0"/>
              <a:t>De resultatenbegroting: overzicht wat je </a:t>
            </a:r>
            <a:r>
              <a:rPr lang="nl-NL" sz="2500" b="1" dirty="0" smtClean="0"/>
              <a:t>verwacht</a:t>
            </a:r>
            <a:r>
              <a:rPr lang="nl-NL" sz="2500" dirty="0" smtClean="0"/>
              <a:t> aan kosten en opbrengsten te genereren. </a:t>
            </a:r>
          </a:p>
          <a:p>
            <a:endParaRPr lang="nl-NL" sz="2500" dirty="0" smtClean="0"/>
          </a:p>
          <a:p>
            <a:endParaRPr lang="nl-NL" sz="2500" dirty="0"/>
          </a:p>
        </p:txBody>
      </p:sp>
    </p:spTree>
    <p:extLst>
      <p:ext uri="{BB962C8B-B14F-4D97-AF65-F5344CB8AC3E}">
        <p14:creationId xmlns:p14="http://schemas.microsoft.com/office/powerpoint/2010/main" val="9676040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79796"/>
          <a:stretch/>
        </p:blipFill>
        <p:spPr>
          <a:xfrm>
            <a:off x="0" y="0"/>
            <a:ext cx="12192000" cy="878306"/>
          </a:xfrm>
          <a:prstGeom prst="rect">
            <a:avLst/>
          </a:prstGeom>
        </p:spPr>
      </p:pic>
      <p:pic>
        <p:nvPicPr>
          <p:cNvPr id="5" name="Afbeelding 4"/>
          <p:cNvPicPr>
            <a:picLocks noChangeAspect="1"/>
          </p:cNvPicPr>
          <p:nvPr/>
        </p:nvPicPr>
        <p:blipFill rotWithShape="1">
          <a:blip r:embed="rId2"/>
          <a:srcRect b="62914"/>
          <a:stretch/>
        </p:blipFill>
        <p:spPr>
          <a:xfrm>
            <a:off x="0" y="-1"/>
            <a:ext cx="12192000" cy="1612233"/>
          </a:xfrm>
          <a:prstGeom prst="rect">
            <a:avLst/>
          </a:prstGeom>
        </p:spPr>
      </p:pic>
      <p:pic>
        <p:nvPicPr>
          <p:cNvPr id="6" name="Afbeelding 5"/>
          <p:cNvPicPr>
            <a:picLocks noChangeAspect="1"/>
          </p:cNvPicPr>
          <p:nvPr/>
        </p:nvPicPr>
        <p:blipFill rotWithShape="1">
          <a:blip r:embed="rId2"/>
          <a:srcRect b="31639"/>
          <a:stretch/>
        </p:blipFill>
        <p:spPr>
          <a:xfrm>
            <a:off x="0" y="-1"/>
            <a:ext cx="12192000" cy="2971801"/>
          </a:xfrm>
          <a:prstGeom prst="rect">
            <a:avLst/>
          </a:prstGeom>
        </p:spPr>
      </p:pic>
      <p:pic>
        <p:nvPicPr>
          <p:cNvPr id="7" name="Afbeelding 6"/>
          <p:cNvPicPr>
            <a:picLocks noChangeAspect="1"/>
          </p:cNvPicPr>
          <p:nvPr/>
        </p:nvPicPr>
        <p:blipFill>
          <a:blip r:embed="rId2"/>
          <a:stretch>
            <a:fillRect/>
          </a:stretch>
        </p:blipFill>
        <p:spPr>
          <a:xfrm>
            <a:off x="0" y="-1"/>
            <a:ext cx="12192000" cy="4347229"/>
          </a:xfrm>
          <a:prstGeom prst="rect">
            <a:avLst/>
          </a:prstGeom>
        </p:spPr>
      </p:pic>
      <p:pic>
        <p:nvPicPr>
          <p:cNvPr id="8" name="Afbeelding 7"/>
          <p:cNvPicPr>
            <a:picLocks noChangeAspect="1"/>
          </p:cNvPicPr>
          <p:nvPr/>
        </p:nvPicPr>
        <p:blipFill>
          <a:blip r:embed="rId3"/>
          <a:stretch>
            <a:fillRect/>
          </a:stretch>
        </p:blipFill>
        <p:spPr>
          <a:xfrm>
            <a:off x="0" y="4347228"/>
            <a:ext cx="12192000" cy="1511729"/>
          </a:xfrm>
          <a:prstGeom prst="rect">
            <a:avLst/>
          </a:prstGeom>
        </p:spPr>
      </p:pic>
    </p:spTree>
    <p:extLst>
      <p:ext uri="{BB962C8B-B14F-4D97-AF65-F5344CB8AC3E}">
        <p14:creationId xmlns:p14="http://schemas.microsoft.com/office/powerpoint/2010/main" val="36618030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Oefen met btw.</a:t>
            </a:r>
            <a:endParaRPr lang="nl-NL" dirty="0"/>
          </a:p>
        </p:txBody>
      </p:sp>
      <p:sp>
        <p:nvSpPr>
          <p:cNvPr id="3" name="Tijdelijke aanduiding voor inhoud 2"/>
          <p:cNvSpPr>
            <a:spLocks noGrp="1"/>
          </p:cNvSpPr>
          <p:nvPr>
            <p:ph idx="1"/>
          </p:nvPr>
        </p:nvSpPr>
        <p:spPr/>
        <p:txBody>
          <a:bodyPr>
            <a:normAutofit fontScale="92500"/>
          </a:bodyPr>
          <a:lstStyle/>
          <a:p>
            <a:r>
              <a:rPr lang="nl-NL" sz="2500" dirty="0" smtClean="0"/>
              <a:t>Welke btw mogen we terugvorderen?</a:t>
            </a:r>
          </a:p>
          <a:p>
            <a:r>
              <a:rPr lang="nl-NL" sz="2500" dirty="0" smtClean="0"/>
              <a:t>De btw die we betalen op ingekochte goederen/diensten.</a:t>
            </a:r>
          </a:p>
          <a:p>
            <a:r>
              <a:rPr lang="nl-NL" sz="2500" dirty="0" smtClean="0"/>
              <a:t>Welke btw moeten we afstaan?</a:t>
            </a:r>
          </a:p>
          <a:p>
            <a:r>
              <a:rPr lang="nl-NL" sz="2500" dirty="0" smtClean="0"/>
              <a:t>De btw die we krijgen op verkochten goederen/diensten</a:t>
            </a:r>
            <a:r>
              <a:rPr lang="nl-NL" sz="2500" dirty="0" smtClean="0"/>
              <a:t>.</a:t>
            </a:r>
          </a:p>
          <a:p>
            <a:r>
              <a:rPr lang="nl-NL" sz="2500" b="1" dirty="0" smtClean="0"/>
              <a:t>Belangrijk!!!! Als er staat iemand heeft goederen ingekocht/verkocht exclusief 21%, betekend het dat we zelf die 21 % moeten uitrekenen niet dat hij ze echt heeft verkocht exclusief btw.</a:t>
            </a:r>
            <a:endParaRPr lang="nl-NL" sz="2500" b="1" dirty="0" smtClean="0"/>
          </a:p>
        </p:txBody>
      </p:sp>
    </p:spTree>
    <p:extLst>
      <p:ext uri="{BB962C8B-B14F-4D97-AF65-F5344CB8AC3E}">
        <p14:creationId xmlns:p14="http://schemas.microsoft.com/office/powerpoint/2010/main" val="16799606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Zelfstandig maken opgave </a:t>
            </a:r>
            <a:r>
              <a:rPr lang="nl-NL" dirty="0" smtClean="0"/>
              <a:t>60</a:t>
            </a:r>
            <a:endParaRPr lang="nl-NL" dirty="0"/>
          </a:p>
        </p:txBody>
      </p:sp>
      <p:sp>
        <p:nvSpPr>
          <p:cNvPr id="4" name="Ovaal 3"/>
          <p:cNvSpPr/>
          <p:nvPr/>
        </p:nvSpPr>
        <p:spPr>
          <a:xfrm>
            <a:off x="5285930" y="2284087"/>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5" name="Ovaal 4"/>
          <p:cNvSpPr/>
          <p:nvPr/>
        </p:nvSpPr>
        <p:spPr>
          <a:xfrm>
            <a:off x="5285930" y="2284087"/>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6" name="Ovaal 5"/>
          <p:cNvSpPr/>
          <p:nvPr/>
        </p:nvSpPr>
        <p:spPr>
          <a:xfrm>
            <a:off x="5285930" y="2284086"/>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7" name="Ovaal 6"/>
          <p:cNvSpPr/>
          <p:nvPr/>
        </p:nvSpPr>
        <p:spPr>
          <a:xfrm>
            <a:off x="5285930" y="2284085"/>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8" name="Ovaal 7"/>
          <p:cNvSpPr/>
          <p:nvPr/>
        </p:nvSpPr>
        <p:spPr>
          <a:xfrm>
            <a:off x="5285930" y="228408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9" name="Ovaal 8"/>
          <p:cNvSpPr/>
          <p:nvPr/>
        </p:nvSpPr>
        <p:spPr>
          <a:xfrm>
            <a:off x="5285930" y="228408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10" name="Ovaal 9"/>
          <p:cNvSpPr/>
          <p:nvPr/>
        </p:nvSpPr>
        <p:spPr>
          <a:xfrm>
            <a:off x="5285930" y="228408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11" name="Ovaal 10"/>
          <p:cNvSpPr/>
          <p:nvPr/>
        </p:nvSpPr>
        <p:spPr>
          <a:xfrm>
            <a:off x="5285930" y="228408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
        <p:nvSpPr>
          <p:cNvPr id="12" name="Ovaal 11"/>
          <p:cNvSpPr/>
          <p:nvPr/>
        </p:nvSpPr>
        <p:spPr>
          <a:xfrm>
            <a:off x="5285930" y="228408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9</a:t>
            </a:r>
          </a:p>
        </p:txBody>
      </p:sp>
      <p:sp>
        <p:nvSpPr>
          <p:cNvPr id="13" name="Ovaal 12"/>
          <p:cNvSpPr/>
          <p:nvPr/>
        </p:nvSpPr>
        <p:spPr>
          <a:xfrm>
            <a:off x="5285929" y="228408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10</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5" name="Tijdelijke aanduiding voor inhoud 14"/>
          <p:cNvSpPr>
            <a:spLocks noGrp="1"/>
          </p:cNvSpPr>
          <p:nvPr>
            <p:ph idx="1"/>
          </p:nvPr>
        </p:nvSpPr>
        <p:spPr>
          <a:xfrm>
            <a:off x="677334" y="2160589"/>
            <a:ext cx="4782940" cy="4203223"/>
          </a:xfrm>
        </p:spPr>
        <p:txBody>
          <a:bodyPr>
            <a:normAutofit/>
          </a:bodyPr>
          <a:lstStyle/>
          <a:p>
            <a:r>
              <a:rPr lang="nl-NL" sz="2400" dirty="0" smtClean="0"/>
              <a:t>10 minuten de tijd.</a:t>
            </a:r>
          </a:p>
          <a:p>
            <a:r>
              <a:rPr lang="nl-NL" sz="2400" dirty="0" smtClean="0"/>
              <a:t>Eerder klaar?</a:t>
            </a:r>
          </a:p>
          <a:p>
            <a:r>
              <a:rPr lang="nl-NL" sz="2400" dirty="0" smtClean="0"/>
              <a:t>Zelfstandig maken opgave 52</a:t>
            </a:r>
          </a:p>
          <a:p>
            <a:endParaRPr lang="nl-NL" sz="2400" dirty="0"/>
          </a:p>
          <a:p>
            <a:r>
              <a:rPr lang="nl-NL" sz="2400" dirty="0" smtClean="0"/>
              <a:t>Tip! Bereken eerst de te vorderen btw, daarna de te betalen btw.</a:t>
            </a:r>
            <a:endParaRPr lang="nl-NL" sz="2400" dirty="0"/>
          </a:p>
        </p:txBody>
      </p:sp>
    </p:spTree>
    <p:extLst>
      <p:ext uri="{BB962C8B-B14F-4D97-AF65-F5344CB8AC3E}">
        <p14:creationId xmlns:p14="http://schemas.microsoft.com/office/powerpoint/2010/main" val="34591526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59000"/>
                                        <p:tgtEl>
                                          <p:spTgt spid="4"/>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heel(1)">
                                      <p:cBhvr>
                                        <p:cTn id="11" dur="59000"/>
                                        <p:tgtEl>
                                          <p:spTgt spid="5"/>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heel(1)">
                                      <p:cBhvr>
                                        <p:cTn id="15" dur="59000"/>
                                        <p:tgtEl>
                                          <p:spTgt spid="6"/>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heel(1)">
                                      <p:cBhvr>
                                        <p:cTn id="19" dur="59000"/>
                                        <p:tgtEl>
                                          <p:spTgt spid="7"/>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heel(1)">
                                      <p:cBhvr>
                                        <p:cTn id="23" dur="59000"/>
                                        <p:tgtEl>
                                          <p:spTgt spid="8"/>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heel(1)">
                                      <p:cBhvr>
                                        <p:cTn id="27" dur="59000"/>
                                        <p:tgtEl>
                                          <p:spTgt spid="9"/>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heel(1)">
                                      <p:cBhvr>
                                        <p:cTn id="31" dur="59000"/>
                                        <p:tgtEl>
                                          <p:spTgt spid="10"/>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wheel(1)">
                                      <p:cBhvr>
                                        <p:cTn id="35" dur="59000"/>
                                        <p:tgtEl>
                                          <p:spTgt spid="11"/>
                                        </p:tgtEl>
                                      </p:cBhvr>
                                    </p:animEffect>
                                  </p:childTnLst>
                                </p:cTn>
                              </p:par>
                            </p:childTnLst>
                          </p:cTn>
                        </p:par>
                        <p:par>
                          <p:cTn id="36" fill="hold">
                            <p:stCondLst>
                              <p:cond delay="472000"/>
                            </p:stCondLst>
                            <p:childTnLst>
                              <p:par>
                                <p:cTn id="37" presetID="21" presetClass="entr" presetSubtype="1"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wheel(1)">
                                      <p:cBhvr>
                                        <p:cTn id="39" dur="59000"/>
                                        <p:tgtEl>
                                          <p:spTgt spid="12"/>
                                        </p:tgtEl>
                                      </p:cBhvr>
                                    </p:animEffect>
                                  </p:childTnLst>
                                </p:cTn>
                              </p:par>
                            </p:childTnLst>
                          </p:cTn>
                        </p:par>
                        <p:par>
                          <p:cTn id="40" fill="hold">
                            <p:stCondLst>
                              <p:cond delay="531000"/>
                            </p:stCondLst>
                            <p:childTnLst>
                              <p:par>
                                <p:cTn id="41" presetID="21" presetClass="entr" presetSubtype="1"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wheel(1)">
                                      <p:cBhvr>
                                        <p:cTn id="43" dur="59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51498"/>
          <a:stretch/>
        </p:blipFill>
        <p:spPr>
          <a:xfrm>
            <a:off x="0" y="0"/>
            <a:ext cx="12192000" cy="2695074"/>
          </a:xfrm>
          <a:prstGeom prst="rect">
            <a:avLst/>
          </a:prstGeom>
        </p:spPr>
      </p:pic>
      <p:pic>
        <p:nvPicPr>
          <p:cNvPr id="5" name="Afbeelding 4"/>
          <p:cNvPicPr>
            <a:picLocks noChangeAspect="1"/>
          </p:cNvPicPr>
          <p:nvPr/>
        </p:nvPicPr>
        <p:blipFill rotWithShape="1">
          <a:blip r:embed="rId2"/>
          <a:srcRect b="29197"/>
          <a:stretch/>
        </p:blipFill>
        <p:spPr>
          <a:xfrm>
            <a:off x="0" y="0"/>
            <a:ext cx="12192000" cy="3934326"/>
          </a:xfrm>
          <a:prstGeom prst="rect">
            <a:avLst/>
          </a:prstGeom>
        </p:spPr>
      </p:pic>
      <p:pic>
        <p:nvPicPr>
          <p:cNvPr id="6" name="Afbeelding 5"/>
          <p:cNvPicPr>
            <a:picLocks noChangeAspect="1"/>
          </p:cNvPicPr>
          <p:nvPr/>
        </p:nvPicPr>
        <p:blipFill rotWithShape="1">
          <a:blip r:embed="rId2"/>
          <a:srcRect b="18370"/>
          <a:stretch/>
        </p:blipFill>
        <p:spPr>
          <a:xfrm>
            <a:off x="0" y="0"/>
            <a:ext cx="12192000" cy="4535905"/>
          </a:xfrm>
          <a:prstGeom prst="rect">
            <a:avLst/>
          </a:prstGeom>
        </p:spPr>
      </p:pic>
      <p:pic>
        <p:nvPicPr>
          <p:cNvPr id="7" name="Afbeelding 6"/>
          <p:cNvPicPr>
            <a:picLocks noChangeAspect="1"/>
          </p:cNvPicPr>
          <p:nvPr/>
        </p:nvPicPr>
        <p:blipFill>
          <a:blip r:embed="rId2"/>
          <a:stretch>
            <a:fillRect/>
          </a:stretch>
        </p:blipFill>
        <p:spPr>
          <a:xfrm>
            <a:off x="0" y="0"/>
            <a:ext cx="12192000" cy="5556676"/>
          </a:xfrm>
          <a:prstGeom prst="rect">
            <a:avLst/>
          </a:prstGeom>
        </p:spPr>
      </p:pic>
    </p:spTree>
    <p:extLst>
      <p:ext uri="{BB962C8B-B14F-4D97-AF65-F5344CB8AC3E}">
        <p14:creationId xmlns:p14="http://schemas.microsoft.com/office/powerpoint/2010/main" val="29489324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Zelfstandig maken opgave </a:t>
            </a:r>
            <a:r>
              <a:rPr lang="nl-NL" dirty="0" smtClean="0"/>
              <a:t>61</a:t>
            </a:r>
            <a:endParaRPr lang="nl-NL" dirty="0"/>
          </a:p>
        </p:txBody>
      </p:sp>
      <p:sp>
        <p:nvSpPr>
          <p:cNvPr id="4" name="Ovaal 3"/>
          <p:cNvSpPr/>
          <p:nvPr/>
        </p:nvSpPr>
        <p:spPr>
          <a:xfrm>
            <a:off x="5285930" y="2284087"/>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5" name="Ovaal 4"/>
          <p:cNvSpPr/>
          <p:nvPr/>
        </p:nvSpPr>
        <p:spPr>
          <a:xfrm>
            <a:off x="5285930" y="2284087"/>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6" name="Ovaal 5"/>
          <p:cNvSpPr/>
          <p:nvPr/>
        </p:nvSpPr>
        <p:spPr>
          <a:xfrm>
            <a:off x="5285930" y="2284086"/>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7" name="Ovaal 6"/>
          <p:cNvSpPr/>
          <p:nvPr/>
        </p:nvSpPr>
        <p:spPr>
          <a:xfrm>
            <a:off x="5285930" y="2284085"/>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8" name="Ovaal 7"/>
          <p:cNvSpPr/>
          <p:nvPr/>
        </p:nvSpPr>
        <p:spPr>
          <a:xfrm>
            <a:off x="5285930" y="228408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9" name="Ovaal 8"/>
          <p:cNvSpPr/>
          <p:nvPr/>
        </p:nvSpPr>
        <p:spPr>
          <a:xfrm>
            <a:off x="5285930" y="228408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10" name="Ovaal 9"/>
          <p:cNvSpPr/>
          <p:nvPr/>
        </p:nvSpPr>
        <p:spPr>
          <a:xfrm>
            <a:off x="5285930" y="228408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11" name="Ovaal 10"/>
          <p:cNvSpPr/>
          <p:nvPr/>
        </p:nvSpPr>
        <p:spPr>
          <a:xfrm>
            <a:off x="5285930" y="228408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
        <p:nvSpPr>
          <p:cNvPr id="12" name="Ovaal 11"/>
          <p:cNvSpPr/>
          <p:nvPr/>
        </p:nvSpPr>
        <p:spPr>
          <a:xfrm>
            <a:off x="5285930" y="228408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9</a:t>
            </a:r>
          </a:p>
        </p:txBody>
      </p:sp>
      <p:sp>
        <p:nvSpPr>
          <p:cNvPr id="13" name="Ovaal 12"/>
          <p:cNvSpPr/>
          <p:nvPr/>
        </p:nvSpPr>
        <p:spPr>
          <a:xfrm>
            <a:off x="5285929" y="228408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10</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5" name="Tijdelijke aanduiding voor inhoud 14"/>
          <p:cNvSpPr>
            <a:spLocks noGrp="1"/>
          </p:cNvSpPr>
          <p:nvPr>
            <p:ph idx="1"/>
          </p:nvPr>
        </p:nvSpPr>
        <p:spPr>
          <a:xfrm>
            <a:off x="677334" y="2160589"/>
            <a:ext cx="4782940" cy="4203223"/>
          </a:xfrm>
        </p:spPr>
        <p:txBody>
          <a:bodyPr>
            <a:normAutofit/>
          </a:bodyPr>
          <a:lstStyle/>
          <a:p>
            <a:r>
              <a:rPr lang="nl-NL" sz="2400" dirty="0" smtClean="0"/>
              <a:t>10 minuten de tijd.</a:t>
            </a:r>
          </a:p>
          <a:p>
            <a:r>
              <a:rPr lang="nl-NL" sz="2400" dirty="0" smtClean="0"/>
              <a:t>Eerder klaar?</a:t>
            </a:r>
          </a:p>
          <a:p>
            <a:r>
              <a:rPr lang="nl-NL" sz="2400" dirty="0" smtClean="0"/>
              <a:t>Lezen 2.6 de openingsbalans.</a:t>
            </a:r>
          </a:p>
        </p:txBody>
      </p:sp>
    </p:spTree>
    <p:extLst>
      <p:ext uri="{BB962C8B-B14F-4D97-AF65-F5344CB8AC3E}">
        <p14:creationId xmlns:p14="http://schemas.microsoft.com/office/powerpoint/2010/main" val="32761091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59000"/>
                                        <p:tgtEl>
                                          <p:spTgt spid="4"/>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heel(1)">
                                      <p:cBhvr>
                                        <p:cTn id="11" dur="59000"/>
                                        <p:tgtEl>
                                          <p:spTgt spid="5"/>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heel(1)">
                                      <p:cBhvr>
                                        <p:cTn id="15" dur="59000"/>
                                        <p:tgtEl>
                                          <p:spTgt spid="6"/>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heel(1)">
                                      <p:cBhvr>
                                        <p:cTn id="19" dur="59000"/>
                                        <p:tgtEl>
                                          <p:spTgt spid="7"/>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heel(1)">
                                      <p:cBhvr>
                                        <p:cTn id="23" dur="59000"/>
                                        <p:tgtEl>
                                          <p:spTgt spid="8"/>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heel(1)">
                                      <p:cBhvr>
                                        <p:cTn id="27" dur="59000"/>
                                        <p:tgtEl>
                                          <p:spTgt spid="9"/>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heel(1)">
                                      <p:cBhvr>
                                        <p:cTn id="31" dur="59000"/>
                                        <p:tgtEl>
                                          <p:spTgt spid="10"/>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wheel(1)">
                                      <p:cBhvr>
                                        <p:cTn id="35" dur="59000"/>
                                        <p:tgtEl>
                                          <p:spTgt spid="11"/>
                                        </p:tgtEl>
                                      </p:cBhvr>
                                    </p:animEffect>
                                  </p:childTnLst>
                                </p:cTn>
                              </p:par>
                            </p:childTnLst>
                          </p:cTn>
                        </p:par>
                        <p:par>
                          <p:cTn id="36" fill="hold">
                            <p:stCondLst>
                              <p:cond delay="472000"/>
                            </p:stCondLst>
                            <p:childTnLst>
                              <p:par>
                                <p:cTn id="37" presetID="21" presetClass="entr" presetSubtype="1"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wheel(1)">
                                      <p:cBhvr>
                                        <p:cTn id="39" dur="59000"/>
                                        <p:tgtEl>
                                          <p:spTgt spid="12"/>
                                        </p:tgtEl>
                                      </p:cBhvr>
                                    </p:animEffect>
                                  </p:childTnLst>
                                </p:cTn>
                              </p:par>
                            </p:childTnLst>
                          </p:cTn>
                        </p:par>
                        <p:par>
                          <p:cTn id="40" fill="hold">
                            <p:stCondLst>
                              <p:cond delay="531000"/>
                            </p:stCondLst>
                            <p:childTnLst>
                              <p:par>
                                <p:cTn id="41" presetID="21" presetClass="entr" presetSubtype="1"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wheel(1)">
                                      <p:cBhvr>
                                        <p:cTn id="43" dur="59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85698"/>
          <a:stretch/>
        </p:blipFill>
        <p:spPr>
          <a:xfrm>
            <a:off x="0" y="50801"/>
            <a:ext cx="9372600" cy="971883"/>
          </a:xfrm>
          <a:prstGeom prst="rect">
            <a:avLst/>
          </a:prstGeom>
        </p:spPr>
      </p:pic>
      <p:pic>
        <p:nvPicPr>
          <p:cNvPr id="5" name="Afbeelding 4"/>
          <p:cNvPicPr>
            <a:picLocks noChangeAspect="1"/>
          </p:cNvPicPr>
          <p:nvPr/>
        </p:nvPicPr>
        <p:blipFill rotWithShape="1">
          <a:blip r:embed="rId2"/>
          <a:srcRect b="81095"/>
          <a:stretch/>
        </p:blipFill>
        <p:spPr>
          <a:xfrm>
            <a:off x="0" y="50801"/>
            <a:ext cx="9372600" cy="1284704"/>
          </a:xfrm>
          <a:prstGeom prst="rect">
            <a:avLst/>
          </a:prstGeom>
        </p:spPr>
      </p:pic>
      <p:pic>
        <p:nvPicPr>
          <p:cNvPr id="6" name="Afbeelding 5"/>
          <p:cNvPicPr>
            <a:picLocks noChangeAspect="1"/>
          </p:cNvPicPr>
          <p:nvPr/>
        </p:nvPicPr>
        <p:blipFill rotWithShape="1">
          <a:blip r:embed="rId2"/>
          <a:srcRect b="72419"/>
          <a:stretch/>
        </p:blipFill>
        <p:spPr>
          <a:xfrm>
            <a:off x="0" y="50801"/>
            <a:ext cx="9372600" cy="1874252"/>
          </a:xfrm>
          <a:prstGeom prst="rect">
            <a:avLst/>
          </a:prstGeom>
        </p:spPr>
      </p:pic>
      <p:pic>
        <p:nvPicPr>
          <p:cNvPr id="7" name="Afbeelding 6"/>
          <p:cNvPicPr>
            <a:picLocks noChangeAspect="1"/>
          </p:cNvPicPr>
          <p:nvPr/>
        </p:nvPicPr>
        <p:blipFill rotWithShape="1">
          <a:blip r:embed="rId2"/>
          <a:srcRect t="88486" b="5140"/>
          <a:stretch/>
        </p:blipFill>
        <p:spPr>
          <a:xfrm>
            <a:off x="0" y="6063916"/>
            <a:ext cx="9372600" cy="433138"/>
          </a:xfrm>
          <a:prstGeom prst="rect">
            <a:avLst/>
          </a:prstGeom>
        </p:spPr>
      </p:pic>
      <p:pic>
        <p:nvPicPr>
          <p:cNvPr id="8" name="Afbeelding 7"/>
          <p:cNvPicPr>
            <a:picLocks noChangeAspect="1"/>
          </p:cNvPicPr>
          <p:nvPr/>
        </p:nvPicPr>
        <p:blipFill rotWithShape="1">
          <a:blip r:embed="rId2"/>
          <a:srcRect b="68347"/>
          <a:stretch/>
        </p:blipFill>
        <p:spPr>
          <a:xfrm>
            <a:off x="0" y="50801"/>
            <a:ext cx="9372600" cy="2150978"/>
          </a:xfrm>
          <a:prstGeom prst="rect">
            <a:avLst/>
          </a:prstGeom>
        </p:spPr>
      </p:pic>
      <p:pic>
        <p:nvPicPr>
          <p:cNvPr id="9" name="Afbeelding 8"/>
          <p:cNvPicPr>
            <a:picLocks noChangeAspect="1"/>
          </p:cNvPicPr>
          <p:nvPr/>
        </p:nvPicPr>
        <p:blipFill rotWithShape="1">
          <a:blip r:embed="rId2"/>
          <a:srcRect b="63921"/>
          <a:stretch/>
        </p:blipFill>
        <p:spPr>
          <a:xfrm>
            <a:off x="0" y="50801"/>
            <a:ext cx="9372600" cy="2451767"/>
          </a:xfrm>
          <a:prstGeom prst="rect">
            <a:avLst/>
          </a:prstGeom>
        </p:spPr>
      </p:pic>
      <p:pic>
        <p:nvPicPr>
          <p:cNvPr id="10" name="Afbeelding 9"/>
          <p:cNvPicPr>
            <a:picLocks noChangeAspect="1"/>
          </p:cNvPicPr>
          <p:nvPr/>
        </p:nvPicPr>
        <p:blipFill rotWithShape="1">
          <a:blip r:embed="rId2"/>
          <a:srcRect b="54714"/>
          <a:stretch/>
        </p:blipFill>
        <p:spPr>
          <a:xfrm>
            <a:off x="0" y="50801"/>
            <a:ext cx="9372600" cy="3077410"/>
          </a:xfrm>
          <a:prstGeom prst="rect">
            <a:avLst/>
          </a:prstGeom>
        </p:spPr>
      </p:pic>
      <p:pic>
        <p:nvPicPr>
          <p:cNvPr id="11" name="Afbeelding 10"/>
          <p:cNvPicPr>
            <a:picLocks noChangeAspect="1"/>
          </p:cNvPicPr>
          <p:nvPr/>
        </p:nvPicPr>
        <p:blipFill rotWithShape="1">
          <a:blip r:embed="rId2"/>
          <a:srcRect b="39133"/>
          <a:stretch/>
        </p:blipFill>
        <p:spPr>
          <a:xfrm>
            <a:off x="0" y="50801"/>
            <a:ext cx="9372600" cy="4136188"/>
          </a:xfrm>
          <a:prstGeom prst="rect">
            <a:avLst/>
          </a:prstGeom>
        </p:spPr>
      </p:pic>
      <p:pic>
        <p:nvPicPr>
          <p:cNvPr id="12" name="Afbeelding 11"/>
          <p:cNvPicPr>
            <a:picLocks noChangeAspect="1"/>
          </p:cNvPicPr>
          <p:nvPr/>
        </p:nvPicPr>
        <p:blipFill rotWithShape="1">
          <a:blip r:embed="rId2"/>
          <a:srcRect l="-128" t="-23725" r="128" b="23725"/>
          <a:stretch/>
        </p:blipFill>
        <p:spPr>
          <a:xfrm>
            <a:off x="-12031" y="-1561431"/>
            <a:ext cx="9372600" cy="6795518"/>
          </a:xfrm>
          <a:prstGeom prst="rect">
            <a:avLst/>
          </a:prstGeom>
        </p:spPr>
      </p:pic>
      <p:pic>
        <p:nvPicPr>
          <p:cNvPr id="13" name="Afbeelding 12"/>
          <p:cNvPicPr>
            <a:picLocks noChangeAspect="1"/>
          </p:cNvPicPr>
          <p:nvPr/>
        </p:nvPicPr>
        <p:blipFill>
          <a:blip r:embed="rId2"/>
          <a:stretch>
            <a:fillRect/>
          </a:stretch>
        </p:blipFill>
        <p:spPr>
          <a:xfrm>
            <a:off x="0" y="50801"/>
            <a:ext cx="9372600" cy="6795518"/>
          </a:xfrm>
          <a:prstGeom prst="rect">
            <a:avLst/>
          </a:prstGeom>
        </p:spPr>
      </p:pic>
    </p:spTree>
    <p:extLst>
      <p:ext uri="{BB962C8B-B14F-4D97-AF65-F5344CB8AC3E}">
        <p14:creationId xmlns:p14="http://schemas.microsoft.com/office/powerpoint/2010/main" val="35735535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1"/>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2"/>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00789" y="204537"/>
            <a:ext cx="9757611" cy="1725863"/>
          </a:xfrm>
        </p:spPr>
        <p:txBody>
          <a:bodyPr>
            <a:normAutofit fontScale="90000"/>
          </a:bodyPr>
          <a:lstStyle/>
          <a:p>
            <a:r>
              <a:rPr lang="nl-NL" dirty="0" smtClean="0"/>
              <a:t>Belangrijkste informatie: (er zijn meer dingen belangrijk, maar dit is per puntje het belangrijkst).</a:t>
            </a:r>
            <a:endParaRPr lang="nl-NL" dirty="0"/>
          </a:p>
        </p:txBody>
      </p:sp>
      <p:sp>
        <p:nvSpPr>
          <p:cNvPr id="3" name="Tijdelijke aanduiding voor inhoud 2"/>
          <p:cNvSpPr>
            <a:spLocks noGrp="1"/>
          </p:cNvSpPr>
          <p:nvPr>
            <p:ph idx="1"/>
          </p:nvPr>
        </p:nvSpPr>
        <p:spPr>
          <a:xfrm>
            <a:off x="385011" y="1227220"/>
            <a:ext cx="9468852" cy="5390147"/>
          </a:xfrm>
        </p:spPr>
        <p:txBody>
          <a:bodyPr>
            <a:normAutofit/>
          </a:bodyPr>
          <a:lstStyle/>
          <a:p>
            <a:r>
              <a:rPr lang="nl-NL" sz="2500" dirty="0" smtClean="0"/>
              <a:t>De liquiditeitsbegroting: overzicht van wat je verwacht aan betalingen en ontvangsten te hebben de aankomende periode.</a:t>
            </a:r>
          </a:p>
          <a:p>
            <a:r>
              <a:rPr lang="nl-NL" sz="2500" dirty="0" smtClean="0"/>
              <a:t>De rechtsvorm: juridische vorm waarin een bedrijf bepaalde verplichten heeft. (eenmanszaak = </a:t>
            </a:r>
            <a:r>
              <a:rPr lang="nl-NL" sz="2500" dirty="0" err="1" smtClean="0"/>
              <a:t>prive</a:t>
            </a:r>
            <a:r>
              <a:rPr lang="nl-NL" sz="2500" dirty="0" smtClean="0"/>
              <a:t> aansprakelijk) </a:t>
            </a:r>
          </a:p>
          <a:p>
            <a:r>
              <a:rPr lang="nl-NL" sz="2500" dirty="0" smtClean="0"/>
              <a:t>De verzekeringen: vaak dwingt je bank je bepaalde verzekeringen wanneer ze hypotheek verstrekken.</a:t>
            </a:r>
          </a:p>
          <a:p>
            <a:endParaRPr lang="nl-NL" sz="2500" dirty="0" smtClean="0"/>
          </a:p>
          <a:p>
            <a:endParaRPr lang="nl-NL" sz="2500" dirty="0"/>
          </a:p>
        </p:txBody>
      </p:sp>
    </p:spTree>
    <p:extLst>
      <p:ext uri="{BB962C8B-B14F-4D97-AF65-F5344CB8AC3E}">
        <p14:creationId xmlns:p14="http://schemas.microsoft.com/office/powerpoint/2010/main" val="15824953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Titel 1"/>
          <p:cNvSpPr>
            <a:spLocks noGrp="1"/>
          </p:cNvSpPr>
          <p:nvPr>
            <p:ph type="title"/>
          </p:nvPr>
        </p:nvSpPr>
        <p:spPr/>
        <p:txBody>
          <a:bodyPr/>
          <a:lstStyle/>
          <a:p>
            <a:r>
              <a:rPr lang="nl-NL" altLang="nl-NL" smtClean="0"/>
              <a:t>Doel van dit hoofdstuk</a:t>
            </a:r>
          </a:p>
        </p:txBody>
      </p:sp>
      <p:sp>
        <p:nvSpPr>
          <p:cNvPr id="44035" name="Tijdelijke aanduiding voor inhoud 2"/>
          <p:cNvSpPr>
            <a:spLocks noGrp="1"/>
          </p:cNvSpPr>
          <p:nvPr>
            <p:ph idx="1"/>
          </p:nvPr>
        </p:nvSpPr>
        <p:spPr/>
        <p:txBody>
          <a:bodyPr>
            <a:normAutofit fontScale="92500" lnSpcReduction="10000"/>
          </a:bodyPr>
          <a:lstStyle/>
          <a:p>
            <a:r>
              <a:rPr lang="nl-NL" altLang="nl-NL" sz="2800" dirty="0"/>
              <a:t>Beginbalans opstellen aan de hand van een investeringsbegroting en een financieringsplan.</a:t>
            </a:r>
          </a:p>
          <a:p>
            <a:r>
              <a:rPr lang="nl-NL" altLang="nl-NL" sz="2800" dirty="0" smtClean="0"/>
              <a:t>Balans = overzicht bezittingen/schulden.</a:t>
            </a:r>
            <a:endParaRPr lang="nl-NL" altLang="nl-NL" sz="2800" dirty="0"/>
          </a:p>
          <a:p>
            <a:r>
              <a:rPr lang="nl-NL" altLang="nl-NL" sz="2800" dirty="0"/>
              <a:t>Wat moeten we hiervoor </a:t>
            </a:r>
            <a:r>
              <a:rPr lang="nl-NL" altLang="nl-NL" sz="2800" dirty="0" smtClean="0"/>
              <a:t>weten?</a:t>
            </a:r>
            <a:endParaRPr lang="nl-NL" altLang="nl-NL" sz="2800" dirty="0"/>
          </a:p>
          <a:p>
            <a:r>
              <a:rPr lang="nl-NL" altLang="nl-NL" sz="2800" dirty="0"/>
              <a:t>- Hoe een ondernemer omgaat met BTW</a:t>
            </a:r>
          </a:p>
          <a:p>
            <a:r>
              <a:rPr lang="nl-NL" altLang="nl-NL" sz="2800" dirty="0"/>
              <a:t>- Investeringsbegroting opstellen</a:t>
            </a:r>
          </a:p>
          <a:p>
            <a:r>
              <a:rPr lang="nl-NL" altLang="nl-NL" sz="2800" dirty="0"/>
              <a:t>- Financieringsplan opstellen</a:t>
            </a:r>
          </a:p>
          <a:p>
            <a:r>
              <a:rPr lang="nl-NL" altLang="nl-NL" sz="2800" dirty="0"/>
              <a:t>- Balansindeling kennen (grotendeels herhaling)</a:t>
            </a:r>
          </a:p>
        </p:txBody>
      </p:sp>
    </p:spTree>
    <p:extLst>
      <p:ext uri="{BB962C8B-B14F-4D97-AF65-F5344CB8AC3E}">
        <p14:creationId xmlns:p14="http://schemas.microsoft.com/office/powerpoint/2010/main" val="7249202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403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403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403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4035">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4035">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4035">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44035">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035"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505326" y="-156411"/>
            <a:ext cx="8768676" cy="2086811"/>
          </a:xfrm>
        </p:spPr>
        <p:txBody>
          <a:bodyPr/>
          <a:lstStyle/>
          <a:p>
            <a:r>
              <a:rPr lang="nl-NL" dirty="0" smtClean="0"/>
              <a:t>De BTW.</a:t>
            </a:r>
            <a:endParaRPr lang="nl-NL" dirty="0"/>
          </a:p>
        </p:txBody>
      </p:sp>
      <p:sp>
        <p:nvSpPr>
          <p:cNvPr id="3" name="Tijdelijke aanduiding voor inhoud 2"/>
          <p:cNvSpPr>
            <a:spLocks noGrp="1"/>
          </p:cNvSpPr>
          <p:nvPr>
            <p:ph idx="1"/>
          </p:nvPr>
        </p:nvSpPr>
        <p:spPr>
          <a:xfrm>
            <a:off x="505326" y="192505"/>
            <a:ext cx="9456821" cy="6195416"/>
          </a:xfrm>
        </p:spPr>
        <p:txBody>
          <a:bodyPr>
            <a:noAutofit/>
          </a:bodyPr>
          <a:lstStyle/>
          <a:p>
            <a:r>
              <a:rPr lang="nl-NL" sz="2400" dirty="0" smtClean="0"/>
              <a:t>BTW = belasting toegevoegde waarde (omzetbelasting).</a:t>
            </a:r>
          </a:p>
          <a:p>
            <a:r>
              <a:rPr lang="nl-NL" sz="2400" dirty="0" smtClean="0"/>
              <a:t>Alle goederen en diensten die een onderneming verkoopt ontvangt het BTW over wat ze moeten afdragen aan de belasting (balans heet dit: </a:t>
            </a:r>
            <a:r>
              <a:rPr lang="nl-NL" sz="2400" b="1" dirty="0" smtClean="0"/>
              <a:t>te betalen btw</a:t>
            </a:r>
            <a:r>
              <a:rPr lang="nl-NL" sz="2400" dirty="0" smtClean="0"/>
              <a:t>)</a:t>
            </a:r>
          </a:p>
          <a:p>
            <a:r>
              <a:rPr lang="nl-NL" sz="2400" dirty="0" smtClean="0"/>
              <a:t>alle goederen en diensten die een onderneming koopt betaald het BTW over wat ze mogen terugvragen aan de belasting. (balans heet dit: </a:t>
            </a:r>
            <a:r>
              <a:rPr lang="nl-NL" sz="2400" b="1" dirty="0" smtClean="0"/>
              <a:t>te vorderen btw)</a:t>
            </a:r>
          </a:p>
          <a:p>
            <a:r>
              <a:rPr lang="nl-NL" sz="2400" dirty="0" smtClean="0"/>
              <a:t>Verschillende btw tarieven.</a:t>
            </a:r>
          </a:p>
          <a:p>
            <a:r>
              <a:rPr lang="nl-NL" sz="2400" dirty="0" smtClean="0"/>
              <a:t>6%  voor noodzakelijke levensbehoeften 21% luxe goederen 0% voor producten die geëxporteerd worden.</a:t>
            </a:r>
          </a:p>
          <a:p>
            <a:r>
              <a:rPr lang="nl-NL" sz="2400" dirty="0" smtClean="0"/>
              <a:t>Verschil tussen af te dragen en te ontvangen BTW betaal/ontvang je van de ficus.</a:t>
            </a:r>
          </a:p>
          <a:p>
            <a:r>
              <a:rPr lang="nl-NL" sz="2400" dirty="0" smtClean="0"/>
              <a:t>Cq als je 10 euro moet afstaan, en je mag 4 euro terug vragen dan betaal je uiteindelijk 6 euro aan de overheid.</a:t>
            </a:r>
          </a:p>
          <a:p>
            <a:r>
              <a:rPr lang="nl-NL" sz="2400" dirty="0" smtClean="0"/>
              <a:t>BTW heeft geen invloed op je winst/verlies. Je bent eigenlijk doorgeefluik voor de overheid.</a:t>
            </a:r>
            <a:endParaRPr lang="nl-NL" sz="2400" dirty="0"/>
          </a:p>
        </p:txBody>
      </p:sp>
    </p:spTree>
    <p:extLst>
      <p:ext uri="{BB962C8B-B14F-4D97-AF65-F5344CB8AC3E}">
        <p14:creationId xmlns:p14="http://schemas.microsoft.com/office/powerpoint/2010/main" val="39755095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dirty="0"/>
          </a:p>
        </p:txBody>
      </p:sp>
      <p:sp>
        <p:nvSpPr>
          <p:cNvPr id="3" name="Tijdelijke aanduiding voor inhoud 2"/>
          <p:cNvSpPr>
            <a:spLocks noGrp="1"/>
          </p:cNvSpPr>
          <p:nvPr>
            <p:ph idx="1"/>
          </p:nvPr>
        </p:nvSpPr>
        <p:spPr/>
        <p:txBody>
          <a:bodyPr>
            <a:normAutofit/>
          </a:bodyPr>
          <a:lstStyle/>
          <a:p>
            <a:r>
              <a:rPr lang="nl-NL" sz="2500" dirty="0" smtClean="0"/>
              <a:t>200 exclusief 21% btw = 242 euro inclusief btw.</a:t>
            </a:r>
          </a:p>
          <a:p>
            <a:r>
              <a:rPr lang="nl-NL" sz="2500" b="1" dirty="0" smtClean="0"/>
              <a:t>Bedrag exclusief btw / 100 * (100 + btw) = bedrag inclusief btw.</a:t>
            </a:r>
          </a:p>
          <a:p>
            <a:r>
              <a:rPr lang="nl-NL" sz="2500" dirty="0" smtClean="0"/>
              <a:t>200 / 100 * 121 of 200 * 1.21</a:t>
            </a:r>
          </a:p>
          <a:p>
            <a:r>
              <a:rPr lang="nl-NL" sz="2500" dirty="0" smtClean="0"/>
              <a:t>242 euro inclusief 21% btw = 200 exclusief btw.</a:t>
            </a:r>
          </a:p>
          <a:p>
            <a:r>
              <a:rPr lang="nl-NL" sz="2500" b="1" dirty="0" smtClean="0"/>
              <a:t>Bedrag inclusief btw / (100 + btw) * 100 = bedrag exclusief btw.</a:t>
            </a:r>
          </a:p>
          <a:p>
            <a:r>
              <a:rPr lang="nl-NL" sz="2500" dirty="0" smtClean="0"/>
              <a:t>242 / 121 * 100 of 242 / 1.21</a:t>
            </a:r>
          </a:p>
          <a:p>
            <a:pPr marL="0" indent="0">
              <a:buNone/>
            </a:pPr>
            <a:endParaRPr lang="nl-NL" sz="2500" dirty="0"/>
          </a:p>
        </p:txBody>
      </p:sp>
    </p:spTree>
    <p:extLst>
      <p:ext uri="{BB962C8B-B14F-4D97-AF65-F5344CB8AC3E}">
        <p14:creationId xmlns:p14="http://schemas.microsoft.com/office/powerpoint/2010/main" val="12424597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Als we alleen het btw bedrag willen weten.</a:t>
            </a:r>
            <a:endParaRPr lang="nl-NL" dirty="0"/>
          </a:p>
        </p:txBody>
      </p:sp>
      <p:sp>
        <p:nvSpPr>
          <p:cNvPr id="3" name="Tijdelijke aanduiding voor inhoud 2"/>
          <p:cNvSpPr>
            <a:spLocks noGrp="1"/>
          </p:cNvSpPr>
          <p:nvPr>
            <p:ph idx="1"/>
          </p:nvPr>
        </p:nvSpPr>
        <p:spPr/>
        <p:txBody>
          <a:bodyPr>
            <a:normAutofit/>
          </a:bodyPr>
          <a:lstStyle/>
          <a:p>
            <a:r>
              <a:rPr lang="nl-NL" sz="2500" b="1" dirty="0" smtClean="0"/>
              <a:t>Van exclusief btw naar btw berekenen = bedrag * (0 + btw percentage) = btw.</a:t>
            </a:r>
          </a:p>
          <a:p>
            <a:r>
              <a:rPr lang="nl-NL" sz="2500" dirty="0" smtClean="0"/>
              <a:t>1000 * 0.21 = 210 euro.</a:t>
            </a:r>
          </a:p>
          <a:p>
            <a:r>
              <a:rPr lang="nl-NL" sz="2500" b="1" dirty="0" smtClean="0"/>
              <a:t>Van inclusief btw naar btw berekenen = bedrag / (100 + btw percentage) * btw percentage = btw</a:t>
            </a:r>
          </a:p>
          <a:p>
            <a:r>
              <a:rPr lang="nl-NL" sz="2500" dirty="0" smtClean="0"/>
              <a:t>2420 / 121 * 21 = 420</a:t>
            </a:r>
            <a:endParaRPr lang="nl-NL" sz="2500" dirty="0"/>
          </a:p>
        </p:txBody>
      </p:sp>
    </p:spTree>
    <p:extLst>
      <p:ext uri="{BB962C8B-B14F-4D97-AF65-F5344CB8AC3E}">
        <p14:creationId xmlns:p14="http://schemas.microsoft.com/office/powerpoint/2010/main" val="40939830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Zelfstandig maken oefenopgave </a:t>
            </a:r>
            <a:r>
              <a:rPr lang="nl-NL" dirty="0" smtClean="0"/>
              <a:t>50 + 51</a:t>
            </a:r>
            <a:endParaRPr lang="nl-NL" dirty="0"/>
          </a:p>
        </p:txBody>
      </p:sp>
      <p:sp>
        <p:nvSpPr>
          <p:cNvPr id="3" name="Tijdelijke aanduiding voor inhoud 2"/>
          <p:cNvSpPr>
            <a:spLocks noGrp="1"/>
          </p:cNvSpPr>
          <p:nvPr>
            <p:ph idx="1"/>
          </p:nvPr>
        </p:nvSpPr>
        <p:spPr>
          <a:xfrm>
            <a:off x="677334" y="2160590"/>
            <a:ext cx="3521687" cy="3686758"/>
          </a:xfrm>
        </p:spPr>
        <p:txBody>
          <a:bodyPr>
            <a:normAutofit/>
          </a:bodyPr>
          <a:lstStyle/>
          <a:p>
            <a:r>
              <a:rPr lang="nl-NL" sz="2500" dirty="0" smtClean="0"/>
              <a:t>10 minuten de tijd.</a:t>
            </a:r>
          </a:p>
          <a:p>
            <a:r>
              <a:rPr lang="nl-NL" sz="2500" dirty="0" smtClean="0"/>
              <a:t>Eerder klaar, verder lezen BTW.</a:t>
            </a:r>
          </a:p>
          <a:p>
            <a:endParaRPr lang="nl-NL" sz="2500" dirty="0" smtClean="0"/>
          </a:p>
        </p:txBody>
      </p:sp>
      <p:sp>
        <p:nvSpPr>
          <p:cNvPr id="4" name="Ovaal 3"/>
          <p:cNvSpPr/>
          <p:nvPr/>
        </p:nvSpPr>
        <p:spPr>
          <a:xfrm>
            <a:off x="5285930" y="2284087"/>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5" name="Ovaal 4"/>
          <p:cNvSpPr/>
          <p:nvPr/>
        </p:nvSpPr>
        <p:spPr>
          <a:xfrm>
            <a:off x="5285930" y="2284087"/>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6" name="Ovaal 5"/>
          <p:cNvSpPr/>
          <p:nvPr/>
        </p:nvSpPr>
        <p:spPr>
          <a:xfrm>
            <a:off x="5285930" y="2284086"/>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7" name="Ovaal 6"/>
          <p:cNvSpPr/>
          <p:nvPr/>
        </p:nvSpPr>
        <p:spPr>
          <a:xfrm>
            <a:off x="5285930" y="2284085"/>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8" name="Ovaal 7"/>
          <p:cNvSpPr/>
          <p:nvPr/>
        </p:nvSpPr>
        <p:spPr>
          <a:xfrm>
            <a:off x="5285930" y="228408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9" name="Ovaal 8"/>
          <p:cNvSpPr/>
          <p:nvPr/>
        </p:nvSpPr>
        <p:spPr>
          <a:xfrm>
            <a:off x="5285930" y="228408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10" name="Ovaal 9"/>
          <p:cNvSpPr/>
          <p:nvPr/>
        </p:nvSpPr>
        <p:spPr>
          <a:xfrm>
            <a:off x="5285930" y="228408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11" name="Ovaal 10"/>
          <p:cNvSpPr/>
          <p:nvPr/>
        </p:nvSpPr>
        <p:spPr>
          <a:xfrm>
            <a:off x="5285930" y="228408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
        <p:nvSpPr>
          <p:cNvPr id="12" name="Ovaal 11"/>
          <p:cNvSpPr/>
          <p:nvPr/>
        </p:nvSpPr>
        <p:spPr>
          <a:xfrm>
            <a:off x="5285930" y="228408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9</a:t>
            </a:r>
          </a:p>
        </p:txBody>
      </p:sp>
      <p:sp>
        <p:nvSpPr>
          <p:cNvPr id="13" name="Ovaal 12"/>
          <p:cNvSpPr/>
          <p:nvPr/>
        </p:nvSpPr>
        <p:spPr>
          <a:xfrm>
            <a:off x="5285929" y="228408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10</a:t>
            </a:r>
            <a:endParaRPr lang="nl-NL" sz="1200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39904653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59000"/>
                                        <p:tgtEl>
                                          <p:spTgt spid="4"/>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heel(1)">
                                      <p:cBhvr>
                                        <p:cTn id="11" dur="59000"/>
                                        <p:tgtEl>
                                          <p:spTgt spid="5"/>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heel(1)">
                                      <p:cBhvr>
                                        <p:cTn id="15" dur="59000"/>
                                        <p:tgtEl>
                                          <p:spTgt spid="6"/>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heel(1)">
                                      <p:cBhvr>
                                        <p:cTn id="19" dur="59000"/>
                                        <p:tgtEl>
                                          <p:spTgt spid="7"/>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heel(1)">
                                      <p:cBhvr>
                                        <p:cTn id="23" dur="59000"/>
                                        <p:tgtEl>
                                          <p:spTgt spid="8"/>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heel(1)">
                                      <p:cBhvr>
                                        <p:cTn id="27" dur="59000"/>
                                        <p:tgtEl>
                                          <p:spTgt spid="9"/>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heel(1)">
                                      <p:cBhvr>
                                        <p:cTn id="31" dur="59000"/>
                                        <p:tgtEl>
                                          <p:spTgt spid="10"/>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wheel(1)">
                                      <p:cBhvr>
                                        <p:cTn id="35" dur="59000"/>
                                        <p:tgtEl>
                                          <p:spTgt spid="11"/>
                                        </p:tgtEl>
                                      </p:cBhvr>
                                    </p:animEffect>
                                  </p:childTnLst>
                                </p:cTn>
                              </p:par>
                            </p:childTnLst>
                          </p:cTn>
                        </p:par>
                        <p:par>
                          <p:cTn id="36" fill="hold">
                            <p:stCondLst>
                              <p:cond delay="472000"/>
                            </p:stCondLst>
                            <p:childTnLst>
                              <p:par>
                                <p:cTn id="37" presetID="21" presetClass="entr" presetSubtype="1"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wheel(1)">
                                      <p:cBhvr>
                                        <p:cTn id="39" dur="59000"/>
                                        <p:tgtEl>
                                          <p:spTgt spid="12"/>
                                        </p:tgtEl>
                                      </p:cBhvr>
                                    </p:animEffect>
                                  </p:childTnLst>
                                </p:cTn>
                              </p:par>
                            </p:childTnLst>
                          </p:cTn>
                        </p:par>
                        <p:par>
                          <p:cTn id="40" fill="hold">
                            <p:stCondLst>
                              <p:cond delay="531000"/>
                            </p:stCondLst>
                            <p:childTnLst>
                              <p:par>
                                <p:cTn id="41" presetID="21" presetClass="entr" presetSubtype="1"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wheel(1)">
                                      <p:cBhvr>
                                        <p:cTn id="43" dur="59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animBg="1"/>
    </p:bldLst>
  </p:timing>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F496CB"/>
      </a:accent1>
      <a:accent2>
        <a:srgbClr val="BC356F"/>
      </a:accent2>
      <a:accent3>
        <a:srgbClr val="E65331"/>
      </a:accent3>
      <a:accent4>
        <a:srgbClr val="F27E19"/>
      </a:accent4>
      <a:accent5>
        <a:srgbClr val="F2AC19"/>
      </a:accent5>
      <a:accent6>
        <a:srgbClr val="BC80E0"/>
      </a:accent6>
      <a:hlink>
        <a:srgbClr val="EF5285"/>
      </a:hlink>
      <a:folHlink>
        <a:srgbClr val="F77F90"/>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23659B44-6E34-4CE8-8F0D-387DA7996826}"/>
    </a:ext>
  </a:extLst>
</a:theme>
</file>

<file path=ppt/theme/theme2.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434</TotalTime>
  <Words>1575</Words>
  <Application>Microsoft Office PowerPoint</Application>
  <PresentationFormat>Breedbeeld</PresentationFormat>
  <Paragraphs>209</Paragraphs>
  <Slides>35</Slides>
  <Notes>1</Notes>
  <HiddenSlides>0</HiddenSlides>
  <MMClips>0</MMClips>
  <ScaleCrop>false</ScaleCrop>
  <HeadingPairs>
    <vt:vector size="6" baseType="variant">
      <vt:variant>
        <vt:lpstr>Gebruikte lettertypen</vt:lpstr>
      </vt:variant>
      <vt:variant>
        <vt:i4>5</vt:i4>
      </vt:variant>
      <vt:variant>
        <vt:lpstr>Thema</vt:lpstr>
      </vt:variant>
      <vt:variant>
        <vt:i4>1</vt:i4>
      </vt:variant>
      <vt:variant>
        <vt:lpstr>Diatitels</vt:lpstr>
      </vt:variant>
      <vt:variant>
        <vt:i4>35</vt:i4>
      </vt:variant>
    </vt:vector>
  </HeadingPairs>
  <TitlesOfParts>
    <vt:vector size="41" baseType="lpstr">
      <vt:lpstr>Arial</vt:lpstr>
      <vt:lpstr>Calibri</vt:lpstr>
      <vt:lpstr>Trebuchet MS</vt:lpstr>
      <vt:lpstr>Wingdings</vt:lpstr>
      <vt:lpstr>Wingdings 3</vt:lpstr>
      <vt:lpstr>Facet</vt:lpstr>
      <vt:lpstr>Beste ath 4. </vt:lpstr>
      <vt:lpstr>Programma aankomende les</vt:lpstr>
      <vt:lpstr>Belangrijkste informatie: (er zijn meer dingen belangrijk, maar dit is per puntje het belangrijkst).</vt:lpstr>
      <vt:lpstr>Belangrijkste informatie: (er zijn meer dingen belangrijk, maar dit is per puntje het belangrijkst).</vt:lpstr>
      <vt:lpstr>Doel van dit hoofdstuk</vt:lpstr>
      <vt:lpstr>De BTW.</vt:lpstr>
      <vt:lpstr>PowerPoint-presentatie</vt:lpstr>
      <vt:lpstr>Als we alleen het btw bedrag willen weten.</vt:lpstr>
      <vt:lpstr>Zelfstandig maken oefenopgave 50 + 51</vt:lpstr>
      <vt:lpstr>PowerPoint-presentatie</vt:lpstr>
      <vt:lpstr>Wat hebben we gezien:</vt:lpstr>
      <vt:lpstr>Waar gaan we naar kijken: de investeringsbegroting.</vt:lpstr>
      <vt:lpstr>2.4 Investeringsbegroting</vt:lpstr>
      <vt:lpstr>2.4 Vaste Activa</vt:lpstr>
      <vt:lpstr>2.4 Vlottende activa</vt:lpstr>
      <vt:lpstr>2.4 Liquide activa</vt:lpstr>
      <vt:lpstr>Zelfstandig maken oefenopgave 52 en 54</vt:lpstr>
      <vt:lpstr>PowerPoint-presentatie</vt:lpstr>
      <vt:lpstr>Wat hebben we gezien:</vt:lpstr>
      <vt:lpstr>Zelfstandig maken oefenopgave 55</vt:lpstr>
      <vt:lpstr>PowerPoint-presentatie</vt:lpstr>
      <vt:lpstr>Wat weten we nu?</vt:lpstr>
      <vt:lpstr>Zelfstandig maken opgave 56.</vt:lpstr>
      <vt:lpstr>PowerPoint-presentatie</vt:lpstr>
      <vt:lpstr>Lees bladzijde 39 en 40.</vt:lpstr>
      <vt:lpstr>Vormen van vreemd vermogen:</vt:lpstr>
      <vt:lpstr>Vormen van vreemd vermogen:</vt:lpstr>
      <vt:lpstr>Tot slot: te betalen btw.</vt:lpstr>
      <vt:lpstr>Zelfstandig maken opgave 57 t/m 59</vt:lpstr>
      <vt:lpstr>PowerPoint-presentatie</vt:lpstr>
      <vt:lpstr>Oefen met btw.</vt:lpstr>
      <vt:lpstr>Zelfstandig maken opgave 60</vt:lpstr>
      <vt:lpstr>PowerPoint-presentatie</vt:lpstr>
      <vt:lpstr>Zelfstandig maken opgave 61</vt:lpstr>
      <vt:lpstr>PowerPoint-presentatie</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Bas Jacobs</dc:creator>
  <cp:lastModifiedBy>Jacobs, B (Bas)</cp:lastModifiedBy>
  <cp:revision>59</cp:revision>
  <dcterms:created xsi:type="dcterms:W3CDTF">2017-01-22T09:51:43Z</dcterms:created>
  <dcterms:modified xsi:type="dcterms:W3CDTF">2017-10-09T08:34:51Z</dcterms:modified>
</cp:coreProperties>
</file>