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78" y="8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648070-A741-4A36-A920-3E86D56443F5}" type="datetimeFigureOut">
              <a:rPr lang="nl-NL" smtClean="0"/>
              <a:t>8-1-2018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98ADB-6AEC-4F5A-AB55-D2CF9FE721D6}" type="slidenum">
              <a:rPr lang="nl-NL" smtClean="0"/>
              <a:t>‹nr.›</a:t>
            </a:fld>
            <a:endParaRPr lang="nl-NL"/>
          </a:p>
        </p:txBody>
      </p:sp>
    </p:spTree>
    <p:extLst>
      <p:ext uri="{BB962C8B-B14F-4D97-AF65-F5344CB8AC3E}">
        <p14:creationId xmlns:p14="http://schemas.microsoft.com/office/powerpoint/2010/main" val="29132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1/8/2018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Beste </a:t>
            </a:r>
            <a:r>
              <a:rPr lang="nl-NL" dirty="0" err="1" smtClean="0"/>
              <a:t>ath</a:t>
            </a:r>
            <a:r>
              <a:rPr lang="nl-NL" dirty="0" smtClean="0"/>
              <a:t> </a:t>
            </a:r>
            <a:r>
              <a:rPr lang="nl-NL" dirty="0" smtClean="0"/>
              <a:t>4.	</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1510102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70293"/>
          <a:stretch/>
        </p:blipFill>
        <p:spPr>
          <a:xfrm>
            <a:off x="0" y="0"/>
            <a:ext cx="12192000" cy="1431758"/>
          </a:xfrm>
          <a:prstGeom prst="rect">
            <a:avLst/>
          </a:prstGeom>
        </p:spPr>
      </p:pic>
      <p:pic>
        <p:nvPicPr>
          <p:cNvPr id="5" name="Afbeelding 4"/>
          <p:cNvPicPr>
            <a:picLocks noChangeAspect="1"/>
          </p:cNvPicPr>
          <p:nvPr/>
        </p:nvPicPr>
        <p:blipFill rotWithShape="1">
          <a:blip r:embed="rId2"/>
          <a:srcRect b="59809"/>
          <a:stretch/>
        </p:blipFill>
        <p:spPr>
          <a:xfrm>
            <a:off x="0" y="0"/>
            <a:ext cx="12192000" cy="1937084"/>
          </a:xfrm>
          <a:prstGeom prst="rect">
            <a:avLst/>
          </a:prstGeom>
        </p:spPr>
      </p:pic>
      <p:pic>
        <p:nvPicPr>
          <p:cNvPr id="6" name="Afbeelding 5"/>
          <p:cNvPicPr>
            <a:picLocks noChangeAspect="1"/>
          </p:cNvPicPr>
          <p:nvPr/>
        </p:nvPicPr>
        <p:blipFill rotWithShape="1">
          <a:blip r:embed="rId2"/>
          <a:srcRect b="47077"/>
          <a:stretch/>
        </p:blipFill>
        <p:spPr>
          <a:xfrm>
            <a:off x="0" y="0"/>
            <a:ext cx="12192000" cy="2550695"/>
          </a:xfrm>
          <a:prstGeom prst="rect">
            <a:avLst/>
          </a:prstGeom>
        </p:spPr>
      </p:pic>
      <p:pic>
        <p:nvPicPr>
          <p:cNvPr id="7" name="Afbeelding 6"/>
          <p:cNvPicPr>
            <a:picLocks noChangeAspect="1"/>
          </p:cNvPicPr>
          <p:nvPr/>
        </p:nvPicPr>
        <p:blipFill rotWithShape="1">
          <a:blip r:embed="rId2"/>
          <a:srcRect b="40087"/>
          <a:stretch/>
        </p:blipFill>
        <p:spPr>
          <a:xfrm>
            <a:off x="0" y="0"/>
            <a:ext cx="12192000" cy="2887579"/>
          </a:xfrm>
          <a:prstGeom prst="rect">
            <a:avLst/>
          </a:prstGeom>
        </p:spPr>
      </p:pic>
      <p:pic>
        <p:nvPicPr>
          <p:cNvPr id="8" name="Afbeelding 7"/>
          <p:cNvPicPr>
            <a:picLocks noChangeAspect="1"/>
          </p:cNvPicPr>
          <p:nvPr/>
        </p:nvPicPr>
        <p:blipFill rotWithShape="1">
          <a:blip r:embed="rId2"/>
          <a:srcRect b="33098"/>
          <a:stretch/>
        </p:blipFill>
        <p:spPr>
          <a:xfrm>
            <a:off x="0" y="0"/>
            <a:ext cx="12192000" cy="3224463"/>
          </a:xfrm>
          <a:prstGeom prst="rect">
            <a:avLst/>
          </a:prstGeom>
        </p:spPr>
      </p:pic>
      <p:pic>
        <p:nvPicPr>
          <p:cNvPr id="9" name="Afbeelding 8"/>
          <p:cNvPicPr>
            <a:picLocks noChangeAspect="1"/>
          </p:cNvPicPr>
          <p:nvPr/>
        </p:nvPicPr>
        <p:blipFill rotWithShape="1">
          <a:blip r:embed="rId2"/>
          <a:srcRect b="25359"/>
          <a:stretch/>
        </p:blipFill>
        <p:spPr>
          <a:xfrm>
            <a:off x="0" y="0"/>
            <a:ext cx="12192000" cy="3597442"/>
          </a:xfrm>
          <a:prstGeom prst="rect">
            <a:avLst/>
          </a:prstGeom>
        </p:spPr>
      </p:pic>
      <p:pic>
        <p:nvPicPr>
          <p:cNvPr id="10" name="Afbeelding 9"/>
          <p:cNvPicPr>
            <a:picLocks noChangeAspect="1"/>
          </p:cNvPicPr>
          <p:nvPr/>
        </p:nvPicPr>
        <p:blipFill rotWithShape="1">
          <a:blip r:embed="rId2"/>
          <a:srcRect b="18120"/>
          <a:stretch/>
        </p:blipFill>
        <p:spPr>
          <a:xfrm>
            <a:off x="0" y="0"/>
            <a:ext cx="12192000" cy="3946358"/>
          </a:xfrm>
          <a:prstGeom prst="rect">
            <a:avLst/>
          </a:prstGeom>
        </p:spPr>
      </p:pic>
      <p:pic>
        <p:nvPicPr>
          <p:cNvPr id="11" name="Afbeelding 10"/>
          <p:cNvPicPr>
            <a:picLocks noChangeAspect="1"/>
          </p:cNvPicPr>
          <p:nvPr/>
        </p:nvPicPr>
        <p:blipFill rotWithShape="1">
          <a:blip r:embed="rId2"/>
          <a:srcRect b="11629"/>
          <a:stretch/>
        </p:blipFill>
        <p:spPr>
          <a:xfrm>
            <a:off x="0" y="0"/>
            <a:ext cx="12192000" cy="4259179"/>
          </a:xfrm>
          <a:prstGeom prst="rect">
            <a:avLst/>
          </a:prstGeom>
        </p:spPr>
      </p:pic>
      <p:pic>
        <p:nvPicPr>
          <p:cNvPr id="12" name="Afbeelding 11"/>
          <p:cNvPicPr>
            <a:picLocks noChangeAspect="1"/>
          </p:cNvPicPr>
          <p:nvPr/>
        </p:nvPicPr>
        <p:blipFill>
          <a:blip r:embed="rId2"/>
          <a:stretch>
            <a:fillRect/>
          </a:stretch>
        </p:blipFill>
        <p:spPr>
          <a:xfrm>
            <a:off x="0" y="0"/>
            <a:ext cx="12192000" cy="4819650"/>
          </a:xfrm>
          <a:prstGeom prst="rect">
            <a:avLst/>
          </a:prstGeom>
        </p:spPr>
      </p:pic>
    </p:spTree>
    <p:extLst>
      <p:ext uri="{BB962C8B-B14F-4D97-AF65-F5344CB8AC3E}">
        <p14:creationId xmlns:p14="http://schemas.microsoft.com/office/powerpoint/2010/main" val="29335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De onderneming </a:t>
            </a:r>
            <a:r>
              <a:rPr lang="nl-NL" sz="2400" dirty="0" err="1"/>
              <a:t>Dasrem</a:t>
            </a:r>
            <a:r>
              <a:rPr lang="nl-NL" sz="2400" dirty="0"/>
              <a:t> heeft per 1 januari 2010 twee nieuwe machines aangeschaft. De machines zijn nodig voor de vervaardiging van verschillende producten.</a:t>
            </a:r>
          </a:p>
          <a:p>
            <a:r>
              <a:rPr lang="nl-NL" sz="2400" dirty="0"/>
              <a:t>Van deze nieuwe machines zijn de volgende gegevens bekend.</a:t>
            </a:r>
          </a:p>
          <a:p>
            <a:r>
              <a:rPr lang="en-GB" sz="2400" dirty="0"/>
              <a:t>Machine A:</a:t>
            </a:r>
            <a:endParaRPr lang="nl-NL" sz="2400" dirty="0"/>
          </a:p>
          <a:p>
            <a:r>
              <a:rPr lang="nl-NL" sz="2400" dirty="0">
                <a:sym typeface="Wingdings" panose="05000000000000000000" pitchFamily="2" charset="2"/>
              </a:rPr>
              <a:t></a:t>
            </a:r>
            <a:r>
              <a:rPr lang="nl-NL" sz="2400" dirty="0"/>
              <a:t> 	prijs € 60.500,- inclusief 21% btw</a:t>
            </a:r>
            <a:r>
              <a:rPr lang="nl-NL" sz="2400" dirty="0" smtClean="0"/>
              <a:t>;</a:t>
            </a:r>
          </a:p>
          <a:p>
            <a:r>
              <a:rPr lang="nl-NL" sz="2400" dirty="0" smtClean="0">
                <a:sym typeface="Wingdings" panose="05000000000000000000" pitchFamily="2" charset="2"/>
              </a:rPr>
              <a:t></a:t>
            </a:r>
            <a:r>
              <a:rPr lang="nl-NL" sz="2400" dirty="0" smtClean="0"/>
              <a:t> 	installatiekosten € 12.100,- inclusief 21% btw; </a:t>
            </a:r>
          </a:p>
          <a:p>
            <a:r>
              <a:rPr lang="nl-NL" sz="2400" dirty="0" smtClean="0">
                <a:sym typeface="Wingdings" panose="05000000000000000000" pitchFamily="2" charset="2"/>
              </a:rPr>
              <a:t></a:t>
            </a:r>
            <a:r>
              <a:rPr lang="nl-NL" sz="2400" dirty="0" smtClean="0"/>
              <a:t> </a:t>
            </a:r>
            <a:r>
              <a:rPr lang="nl-NL" sz="2400" dirty="0"/>
              <a:t>	technische levensduur 7,5 jaar;</a:t>
            </a:r>
          </a:p>
          <a:p>
            <a:r>
              <a:rPr lang="nl-NL" sz="2400" dirty="0">
                <a:sym typeface="Wingdings" panose="05000000000000000000" pitchFamily="2" charset="2"/>
              </a:rPr>
              <a:t></a:t>
            </a:r>
            <a:r>
              <a:rPr lang="nl-NL" sz="2400" dirty="0"/>
              <a:t> 	economische levensduur 5 jaar;</a:t>
            </a:r>
          </a:p>
          <a:p>
            <a:r>
              <a:rPr lang="nl-NL" sz="2400" dirty="0">
                <a:sym typeface="Wingdings" panose="05000000000000000000" pitchFamily="2" charset="2"/>
              </a:rPr>
              <a:t></a:t>
            </a:r>
            <a:r>
              <a:rPr lang="nl-NL" sz="2400" dirty="0"/>
              <a:t> 	verkoopwaarde aan het eind van de economische levensduur € 8.000,- exclusief 21% btw;</a:t>
            </a:r>
          </a:p>
          <a:p>
            <a:r>
              <a:rPr lang="nl-NL" sz="2400" dirty="0">
                <a:sym typeface="Wingdings" panose="05000000000000000000" pitchFamily="2" charset="2"/>
              </a:rPr>
              <a:t></a:t>
            </a:r>
            <a:r>
              <a:rPr lang="nl-NL" sz="2400" dirty="0"/>
              <a:t>	sloopkosten € 2.000,- exclusief 21% btw; </a:t>
            </a:r>
          </a:p>
          <a:p>
            <a:r>
              <a:rPr lang="nl-NL" sz="2400" dirty="0">
                <a:sym typeface="Wingdings" panose="05000000000000000000" pitchFamily="2" charset="2"/>
              </a:rPr>
              <a:t></a:t>
            </a:r>
            <a:r>
              <a:rPr lang="nl-NL" sz="2400" dirty="0"/>
              <a:t>	afschrijving met gelijke bedragen per jaar;</a:t>
            </a:r>
          </a:p>
          <a:p>
            <a:r>
              <a:rPr lang="nl-NL" sz="2400" dirty="0" smtClean="0"/>
              <a:t>1</a:t>
            </a:r>
            <a:r>
              <a:rPr lang="nl-NL" sz="2400" dirty="0"/>
              <a:t>.	Bereken de jaarlijkse afschrijvingskosten van machine A.</a:t>
            </a:r>
          </a:p>
          <a:p>
            <a:r>
              <a:rPr lang="nl-NL" sz="24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74255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0" y="26986"/>
            <a:ext cx="12192000" cy="989263"/>
          </a:xfrm>
          <a:prstGeom prst="rect">
            <a:avLst/>
          </a:prstGeom>
        </p:spPr>
      </p:pic>
    </p:spTree>
    <p:extLst>
      <p:ext uri="{BB962C8B-B14F-4D97-AF65-F5344CB8AC3E}">
        <p14:creationId xmlns:p14="http://schemas.microsoft.com/office/powerpoint/2010/main" val="310441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Machine B:</a:t>
            </a:r>
          </a:p>
          <a:p>
            <a:r>
              <a:rPr lang="nl-NL" sz="2400" dirty="0">
                <a:sym typeface="Wingdings" panose="05000000000000000000" pitchFamily="2" charset="2"/>
              </a:rPr>
              <a:t></a:t>
            </a:r>
            <a:r>
              <a:rPr lang="nl-NL" sz="2400" dirty="0"/>
              <a:t> 	aanschaffingsprijs € 80.000,- exclusief 21% btw;</a:t>
            </a:r>
          </a:p>
          <a:p>
            <a:r>
              <a:rPr lang="nl-NL" sz="2400" dirty="0">
                <a:sym typeface="Wingdings" panose="05000000000000000000" pitchFamily="2" charset="2"/>
              </a:rPr>
              <a:t></a:t>
            </a:r>
            <a:r>
              <a:rPr lang="nl-NL" sz="2400" dirty="0"/>
              <a:t> 	technische en economische levensduur 4 jaar;</a:t>
            </a:r>
          </a:p>
          <a:p>
            <a:r>
              <a:rPr lang="nl-NL" sz="2400" dirty="0">
                <a:sym typeface="Wingdings" panose="05000000000000000000" pitchFamily="2" charset="2"/>
              </a:rPr>
              <a:t></a:t>
            </a:r>
            <a:r>
              <a:rPr lang="nl-NL" sz="2400" dirty="0"/>
              <a:t> 	afschrijving 30% van de boekwaarde per jaar.</a:t>
            </a:r>
          </a:p>
          <a:p>
            <a:r>
              <a:rPr lang="nl-NL" sz="2400" dirty="0"/>
              <a:t>1.	Bereken de jaarlijkse afschrijvingskosten van machine A.</a:t>
            </a:r>
          </a:p>
          <a:p>
            <a:r>
              <a:rPr lang="nl-NL" sz="2400" dirty="0"/>
              <a:t> </a:t>
            </a:r>
          </a:p>
          <a:p>
            <a:r>
              <a:rPr lang="nl-NL" sz="2400" dirty="0"/>
              <a:t>2.	Bereken de boekwaarde van machine B op 31 december 2013 na de afschrijving op deze datum.</a:t>
            </a:r>
          </a:p>
          <a:p>
            <a:pPr marL="0" indent="0">
              <a:buNone/>
            </a:pPr>
            <a:r>
              <a:rPr lang="nl-NL" sz="24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374761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endParaRPr lang="nl-NL" sz="2500" dirty="0" smtClean="0"/>
          </a:p>
          <a:p>
            <a:endParaRPr lang="nl-NL" sz="2500" dirty="0"/>
          </a:p>
          <a:p>
            <a:r>
              <a:rPr lang="nl-NL" sz="2500" dirty="0" smtClean="0"/>
              <a:t>Let op, de 8.232 = afschrijving jaar 4 van machine B</a:t>
            </a:r>
          </a:p>
          <a:p>
            <a:r>
              <a:rPr lang="nl-NL" sz="2500" dirty="0" smtClean="0"/>
              <a:t>Antwoord vraag 2 nodig dus meeschrijven.</a:t>
            </a:r>
            <a:endParaRPr lang="nl-NL" sz="2500" dirty="0"/>
          </a:p>
        </p:txBody>
      </p:sp>
      <p:pic>
        <p:nvPicPr>
          <p:cNvPr id="5" name="Afbeelding 4"/>
          <p:cNvPicPr>
            <a:picLocks noChangeAspect="1"/>
          </p:cNvPicPr>
          <p:nvPr/>
        </p:nvPicPr>
        <p:blipFill>
          <a:blip r:embed="rId2"/>
          <a:stretch>
            <a:fillRect/>
          </a:stretch>
        </p:blipFill>
        <p:spPr>
          <a:xfrm>
            <a:off x="0" y="50798"/>
            <a:ext cx="12192000" cy="2012555"/>
          </a:xfrm>
          <a:prstGeom prst="rect">
            <a:avLst/>
          </a:prstGeom>
        </p:spPr>
      </p:pic>
    </p:spTree>
    <p:extLst>
      <p:ext uri="{BB962C8B-B14F-4D97-AF65-F5344CB8AC3E}">
        <p14:creationId xmlns:p14="http://schemas.microsoft.com/office/powerpoint/2010/main" val="10495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100" dirty="0"/>
              <a:t>Ter financiering van machine B sluit de onderneming per 1 januari 2010 een 9% lening van € 80.000,- af. De lening moet worden afgelost in 8 gelijke halfjaarlijkse termijnen die elk jaar vervallen op 30 juni en 31 december, voor het eerst op 30 juni 2010. De rente moet halfjaarlijks, achteraf, op 30 juni en 31 december worden voldaan. De looptijd van de lening is gelijk aan de levensduur van machine B.</a:t>
            </a:r>
          </a:p>
          <a:p>
            <a:r>
              <a:rPr lang="nl-NL" sz="2100" dirty="0"/>
              <a:t> 4.	Bereken de interestkosten over de maand december 2013 van de 9% lening.</a:t>
            </a:r>
          </a:p>
          <a:p>
            <a:r>
              <a:rPr lang="nl-NL" sz="2100" dirty="0"/>
              <a:t> 5.	Bereken wat er aan interest en aflossing van de 9% lening op 31 december 2013 betaald moet worden.</a:t>
            </a:r>
          </a:p>
          <a:p>
            <a:r>
              <a:rPr lang="nl-NL" sz="2100" dirty="0"/>
              <a:t> De maandelijkse afschrijvingskosten van machine B zijn 1/12 deel van de jaarlijkse afschrijvingskosten.</a:t>
            </a:r>
          </a:p>
          <a:p>
            <a:r>
              <a:rPr lang="nl-NL" sz="2100" dirty="0"/>
              <a:t>6.	Bereken de afschrijvingskosten van machine B voor de maand december 2013. </a:t>
            </a:r>
          </a:p>
          <a:p>
            <a:r>
              <a:rPr lang="nl-NL" sz="2100" dirty="0"/>
              <a:t>Op 1 januari 2014 verkoopt de onderneming per bank machine B voor € 24.200,- inclusief 21% btw.</a:t>
            </a:r>
          </a:p>
          <a:p>
            <a:r>
              <a:rPr lang="nl-NL" sz="2100" dirty="0"/>
              <a:t>7. 	Bereken het resultaat van de verkoop van de machine. Geef aan of er sprake is van een winst of een verlies.</a:t>
            </a:r>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77360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0284"/>
          <a:stretch/>
        </p:blipFill>
        <p:spPr>
          <a:xfrm>
            <a:off x="0" y="0"/>
            <a:ext cx="12192000" cy="1311442"/>
          </a:xfrm>
          <a:prstGeom prst="rect">
            <a:avLst/>
          </a:prstGeom>
        </p:spPr>
      </p:pic>
      <p:pic>
        <p:nvPicPr>
          <p:cNvPr id="5" name="Afbeelding 4"/>
          <p:cNvPicPr>
            <a:picLocks noChangeAspect="1"/>
          </p:cNvPicPr>
          <p:nvPr/>
        </p:nvPicPr>
        <p:blipFill rotWithShape="1">
          <a:blip r:embed="rId2"/>
          <a:srcRect b="57198"/>
          <a:stretch/>
        </p:blipFill>
        <p:spPr>
          <a:xfrm>
            <a:off x="0" y="0"/>
            <a:ext cx="12192000" cy="1888958"/>
          </a:xfrm>
          <a:prstGeom prst="rect">
            <a:avLst/>
          </a:prstGeom>
        </p:spPr>
      </p:pic>
      <p:pic>
        <p:nvPicPr>
          <p:cNvPr id="6" name="Afbeelding 5"/>
          <p:cNvPicPr>
            <a:picLocks noChangeAspect="1"/>
          </p:cNvPicPr>
          <p:nvPr/>
        </p:nvPicPr>
        <p:blipFill rotWithShape="1">
          <a:blip r:embed="rId2"/>
          <a:srcRect b="49291"/>
          <a:stretch/>
        </p:blipFill>
        <p:spPr>
          <a:xfrm>
            <a:off x="0" y="0"/>
            <a:ext cx="12192000" cy="2237874"/>
          </a:xfrm>
          <a:prstGeom prst="rect">
            <a:avLst/>
          </a:prstGeom>
        </p:spPr>
      </p:pic>
      <p:pic>
        <p:nvPicPr>
          <p:cNvPr id="7" name="Afbeelding 6"/>
          <p:cNvPicPr>
            <a:picLocks noChangeAspect="1"/>
          </p:cNvPicPr>
          <p:nvPr/>
        </p:nvPicPr>
        <p:blipFill rotWithShape="1">
          <a:blip r:embed="rId2"/>
          <a:srcRect b="41113"/>
          <a:stretch/>
        </p:blipFill>
        <p:spPr>
          <a:xfrm>
            <a:off x="0" y="0"/>
            <a:ext cx="12192000" cy="2598821"/>
          </a:xfrm>
          <a:prstGeom prst="rect">
            <a:avLst/>
          </a:prstGeom>
        </p:spPr>
      </p:pic>
      <p:pic>
        <p:nvPicPr>
          <p:cNvPr id="8" name="Afbeelding 7"/>
          <p:cNvPicPr>
            <a:picLocks noChangeAspect="1"/>
          </p:cNvPicPr>
          <p:nvPr/>
        </p:nvPicPr>
        <p:blipFill rotWithShape="1">
          <a:blip r:embed="rId2"/>
          <a:srcRect b="17394"/>
          <a:stretch/>
        </p:blipFill>
        <p:spPr>
          <a:xfrm>
            <a:off x="0" y="0"/>
            <a:ext cx="12192000" cy="3645568"/>
          </a:xfrm>
          <a:prstGeom prst="rect">
            <a:avLst/>
          </a:prstGeom>
        </p:spPr>
      </p:pic>
      <p:pic>
        <p:nvPicPr>
          <p:cNvPr id="9" name="Afbeelding 8"/>
          <p:cNvPicPr>
            <a:picLocks noChangeAspect="1"/>
          </p:cNvPicPr>
          <p:nvPr/>
        </p:nvPicPr>
        <p:blipFill>
          <a:blip r:embed="rId2"/>
          <a:stretch>
            <a:fillRect/>
          </a:stretch>
        </p:blipFill>
        <p:spPr>
          <a:xfrm>
            <a:off x="0" y="0"/>
            <a:ext cx="12192000" cy="4413192"/>
          </a:xfrm>
          <a:prstGeom prst="rect">
            <a:avLst/>
          </a:prstGeom>
        </p:spPr>
      </p:pic>
    </p:spTree>
    <p:extLst>
      <p:ext uri="{BB962C8B-B14F-4D97-AF65-F5344CB8AC3E}">
        <p14:creationId xmlns:p14="http://schemas.microsoft.com/office/powerpoint/2010/main" val="983457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SDM N.V. heeft besloten over te gaan tot de productie van het nieuwe product APK.</a:t>
            </a:r>
          </a:p>
          <a:p>
            <a:r>
              <a:rPr lang="nl-NL" sz="2400" dirty="0"/>
              <a:t>De fabricage van APK vergt een investering in machines van € 18 miljoen. De economische levensduur van deze machines is 8 jaar. De afschrijving op de machines bedraagt elk jaar 12,5% van de aanschaffingsprijs.</a:t>
            </a:r>
          </a:p>
          <a:p>
            <a:r>
              <a:rPr lang="nl-NL" sz="2400" dirty="0"/>
              <a:t>Voor de financiering van deze machines wordt bij de institutionele belegger BPA een lening afgesloten van € 15 miljoen tegen een interest van 8% per jaar. De looptijd van de lening is 10 jaar; op het eind van elk jaar wordt een gelijk bedrag afgelost</a:t>
            </a:r>
            <a:r>
              <a:rPr lang="nl-NL" sz="2400" dirty="0" smtClean="0"/>
              <a:t>.</a:t>
            </a:r>
            <a:r>
              <a:rPr lang="nl-NL" sz="2400" dirty="0"/>
              <a:t> </a:t>
            </a:r>
          </a:p>
          <a:p>
            <a:pPr lvl="0"/>
            <a:r>
              <a:rPr lang="nl-NL" sz="2400" dirty="0"/>
              <a:t>Bereken de jaarlijkse afschrijvingskosten van de machines.</a:t>
            </a:r>
          </a:p>
          <a:p>
            <a:r>
              <a:rPr lang="nl-NL" sz="2400" dirty="0"/>
              <a:t> </a:t>
            </a:r>
            <a:r>
              <a:rPr lang="nl-NL" sz="2400" dirty="0" smtClean="0"/>
              <a:t>Bereken </a:t>
            </a:r>
            <a:r>
              <a:rPr lang="nl-NL" sz="2400" dirty="0"/>
              <a:t>de jaarlijkse aflossing op de lening.</a:t>
            </a:r>
          </a:p>
          <a:p>
            <a:r>
              <a:rPr lang="nl-NL" sz="2400" dirty="0"/>
              <a:t> </a:t>
            </a:r>
            <a:r>
              <a:rPr lang="nl-NL" sz="2400" dirty="0" smtClean="0"/>
              <a:t>Wat </a:t>
            </a:r>
            <a:r>
              <a:rPr lang="nl-NL" sz="2400" dirty="0"/>
              <a:t>is het verschil tussen een aflossing en een afschrijving</a:t>
            </a:r>
            <a:r>
              <a:rPr lang="nl-NL" sz="2400" dirty="0" smtClean="0"/>
              <a:t>?</a:t>
            </a:r>
          </a:p>
          <a:p>
            <a:r>
              <a:rPr lang="nl-NL" sz="2400" dirty="0" smtClean="0"/>
              <a:t>Schrijf beknopt info over, nodig volgende vraag. (dus schrijf op aanschafwaarde/lening + afschrijving/aflossing.</a:t>
            </a:r>
            <a:endParaRPr lang="nl-NL" sz="2400" dirty="0"/>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87469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5683"/>
          <a:stretch/>
        </p:blipFill>
        <p:spPr>
          <a:xfrm>
            <a:off x="0" y="0"/>
            <a:ext cx="12192000" cy="372979"/>
          </a:xfrm>
          <a:prstGeom prst="rect">
            <a:avLst/>
          </a:prstGeom>
        </p:spPr>
      </p:pic>
      <p:pic>
        <p:nvPicPr>
          <p:cNvPr id="5" name="Afbeelding 4"/>
          <p:cNvPicPr>
            <a:picLocks noChangeAspect="1"/>
          </p:cNvPicPr>
          <p:nvPr/>
        </p:nvPicPr>
        <p:blipFill rotWithShape="1">
          <a:blip r:embed="rId2"/>
          <a:srcRect b="45876"/>
          <a:stretch/>
        </p:blipFill>
        <p:spPr>
          <a:xfrm>
            <a:off x="0" y="0"/>
            <a:ext cx="12192000" cy="830179"/>
          </a:xfrm>
          <a:prstGeom prst="rect">
            <a:avLst/>
          </a:prstGeom>
        </p:spPr>
      </p:pic>
      <p:pic>
        <p:nvPicPr>
          <p:cNvPr id="6" name="Afbeelding 5"/>
          <p:cNvPicPr>
            <a:picLocks noChangeAspect="1"/>
          </p:cNvPicPr>
          <p:nvPr/>
        </p:nvPicPr>
        <p:blipFill>
          <a:blip r:embed="rId2"/>
          <a:stretch>
            <a:fillRect/>
          </a:stretch>
        </p:blipFill>
        <p:spPr>
          <a:xfrm>
            <a:off x="0" y="0"/>
            <a:ext cx="12192000" cy="1533832"/>
          </a:xfrm>
          <a:prstGeom prst="rect">
            <a:avLst/>
          </a:prstGeom>
        </p:spPr>
      </p:pic>
    </p:spTree>
    <p:extLst>
      <p:ext uri="{BB962C8B-B14F-4D97-AF65-F5344CB8AC3E}">
        <p14:creationId xmlns:p14="http://schemas.microsoft.com/office/powerpoint/2010/main" val="424402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Na verloop van vier jaar doet zich de mogelijkheid voor om de machines die worden gebruikt voor de productie van APK, te verkopen voor € 12 miljoen.</a:t>
            </a:r>
          </a:p>
          <a:p>
            <a:r>
              <a:rPr lang="nl-NL" sz="2400" dirty="0"/>
              <a:t> </a:t>
            </a:r>
            <a:endParaRPr lang="nl-NL" sz="2400" dirty="0" smtClean="0"/>
          </a:p>
          <a:p>
            <a:r>
              <a:rPr lang="nl-NL" sz="2400" dirty="0" smtClean="0"/>
              <a:t>4</a:t>
            </a:r>
            <a:r>
              <a:rPr lang="nl-NL" sz="2400" dirty="0"/>
              <a:t>. Bereken de boekwinst als de machines daadwerkelijk worden verkocht.</a:t>
            </a:r>
          </a:p>
          <a:p>
            <a:r>
              <a:rPr lang="nl-NL" sz="2400" dirty="0"/>
              <a:t> </a:t>
            </a:r>
          </a:p>
          <a:p>
            <a:r>
              <a:rPr lang="nl-NL" sz="2400" dirty="0"/>
              <a:t>De directie van SDM N.V. besluit over te gaan tot de verkoop van de machines. De opbrengst wordt mede gebruikt om de aanschaf van een nieuwe installatie te financieren. Die installatie kost € 22 miljoen; het reste­rende bedrag wordt geleend bij de institutionele belegger BPA. </a:t>
            </a:r>
          </a:p>
          <a:p>
            <a:r>
              <a:rPr lang="nl-NL" sz="2400" dirty="0"/>
              <a:t> </a:t>
            </a:r>
          </a:p>
          <a:p>
            <a:r>
              <a:rPr lang="nl-NL" sz="2400" dirty="0"/>
              <a:t>5. 	Bereken de omvang van de </a:t>
            </a:r>
            <a:r>
              <a:rPr lang="nl-NL" sz="2400" b="1" dirty="0"/>
              <a:t>totale</a:t>
            </a:r>
            <a:r>
              <a:rPr lang="nl-NL" sz="2400" dirty="0"/>
              <a:t> schuld die SDM N.V. heeft bij BPA na het afsluiten van 	de nieuwe lening.</a:t>
            </a:r>
          </a:p>
          <a:p>
            <a:pPr marL="0" indent="0">
              <a:buNone/>
            </a:pPr>
            <a:r>
              <a:rPr lang="nl-NL" sz="2100" dirty="0"/>
              <a:t> </a:t>
            </a:r>
          </a:p>
          <a:p>
            <a:endParaRPr lang="nl-NL" sz="21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21544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 aankomende </a:t>
            </a:r>
            <a:r>
              <a:rPr lang="nl-NL" dirty="0" smtClean="0"/>
              <a:t>2 </a:t>
            </a:r>
            <a:r>
              <a:rPr lang="nl-NL" dirty="0" smtClean="0"/>
              <a:t>lessen	.</a:t>
            </a:r>
            <a:endParaRPr lang="nl-NL" dirty="0"/>
          </a:p>
        </p:txBody>
      </p:sp>
      <p:sp>
        <p:nvSpPr>
          <p:cNvPr id="3" name="Tijdelijke aanduiding voor inhoud 2"/>
          <p:cNvSpPr>
            <a:spLocks noGrp="1"/>
          </p:cNvSpPr>
          <p:nvPr>
            <p:ph idx="1"/>
          </p:nvPr>
        </p:nvSpPr>
        <p:spPr/>
        <p:txBody>
          <a:bodyPr>
            <a:normAutofit/>
          </a:bodyPr>
          <a:lstStyle/>
          <a:p>
            <a:r>
              <a:rPr lang="nl-NL" sz="2500" dirty="0" smtClean="0"/>
              <a:t>Les 1 en les 2: oefenopgaves maken klassikaal (let op, toets H1 </a:t>
            </a:r>
            <a:r>
              <a:rPr lang="nl-NL" sz="2500" dirty="0" err="1" smtClean="0"/>
              <a:t>tm</a:t>
            </a:r>
            <a:r>
              <a:rPr lang="nl-NL" sz="2500" dirty="0" smtClean="0"/>
              <a:t> H4.6 enkele oefenopgave)</a:t>
            </a:r>
          </a:p>
          <a:p>
            <a:r>
              <a:rPr lang="nl-NL" sz="2500" dirty="0" smtClean="0"/>
              <a:t>Sommetjes duren 8 minuten zodat je niet te lang een som maakt waar je niks mee kan.</a:t>
            </a:r>
          </a:p>
          <a:p>
            <a:endParaRPr lang="nl-NL" sz="2500" dirty="0"/>
          </a:p>
        </p:txBody>
      </p:sp>
    </p:spTree>
    <p:extLst>
      <p:ext uri="{BB962C8B-B14F-4D97-AF65-F5344CB8AC3E}">
        <p14:creationId xmlns:p14="http://schemas.microsoft.com/office/powerpoint/2010/main" val="1135876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79843"/>
          <a:stretch/>
        </p:blipFill>
        <p:spPr>
          <a:xfrm>
            <a:off x="0" y="0"/>
            <a:ext cx="12192000" cy="481263"/>
          </a:xfrm>
          <a:prstGeom prst="rect">
            <a:avLst/>
          </a:prstGeom>
        </p:spPr>
      </p:pic>
      <p:pic>
        <p:nvPicPr>
          <p:cNvPr id="5" name="Afbeelding 4"/>
          <p:cNvPicPr>
            <a:picLocks noChangeAspect="1"/>
          </p:cNvPicPr>
          <p:nvPr/>
        </p:nvPicPr>
        <p:blipFill rotWithShape="1">
          <a:blip r:embed="rId2"/>
          <a:srcRect b="60694"/>
          <a:stretch/>
        </p:blipFill>
        <p:spPr>
          <a:xfrm>
            <a:off x="0" y="0"/>
            <a:ext cx="12192000" cy="938463"/>
          </a:xfrm>
          <a:prstGeom prst="rect">
            <a:avLst/>
          </a:prstGeom>
        </p:spPr>
      </p:pic>
      <p:pic>
        <p:nvPicPr>
          <p:cNvPr id="6" name="Afbeelding 5"/>
          <p:cNvPicPr>
            <a:picLocks noChangeAspect="1"/>
          </p:cNvPicPr>
          <p:nvPr/>
        </p:nvPicPr>
        <p:blipFill rotWithShape="1">
          <a:blip r:embed="rId2"/>
          <a:srcRect b="42049"/>
          <a:stretch/>
        </p:blipFill>
        <p:spPr>
          <a:xfrm>
            <a:off x="0" y="0"/>
            <a:ext cx="12192000" cy="1383632"/>
          </a:xfrm>
          <a:prstGeom prst="rect">
            <a:avLst/>
          </a:prstGeom>
        </p:spPr>
      </p:pic>
      <p:pic>
        <p:nvPicPr>
          <p:cNvPr id="7" name="Afbeelding 6"/>
          <p:cNvPicPr>
            <a:picLocks noChangeAspect="1"/>
          </p:cNvPicPr>
          <p:nvPr/>
        </p:nvPicPr>
        <p:blipFill rotWithShape="1">
          <a:blip r:embed="rId2"/>
          <a:srcRect b="24412"/>
          <a:stretch/>
        </p:blipFill>
        <p:spPr>
          <a:xfrm>
            <a:off x="0" y="0"/>
            <a:ext cx="12192000" cy="1804737"/>
          </a:xfrm>
          <a:prstGeom prst="rect">
            <a:avLst/>
          </a:prstGeom>
        </p:spPr>
      </p:pic>
      <p:pic>
        <p:nvPicPr>
          <p:cNvPr id="8" name="Afbeelding 7"/>
          <p:cNvPicPr>
            <a:picLocks noChangeAspect="1"/>
          </p:cNvPicPr>
          <p:nvPr/>
        </p:nvPicPr>
        <p:blipFill>
          <a:blip r:embed="rId2"/>
          <a:stretch>
            <a:fillRect/>
          </a:stretch>
        </p:blipFill>
        <p:spPr>
          <a:xfrm>
            <a:off x="0" y="0"/>
            <a:ext cx="12192000" cy="2387600"/>
          </a:xfrm>
          <a:prstGeom prst="rect">
            <a:avLst/>
          </a:prstGeom>
        </p:spPr>
      </p:pic>
    </p:spTree>
    <p:extLst>
      <p:ext uri="{BB962C8B-B14F-4D97-AF65-F5344CB8AC3E}">
        <p14:creationId xmlns:p14="http://schemas.microsoft.com/office/powerpoint/2010/main" val="90412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589168" cy="7002378"/>
          </a:xfrm>
        </p:spPr>
        <p:txBody>
          <a:bodyPr>
            <a:noAutofit/>
          </a:bodyPr>
          <a:lstStyle/>
          <a:p>
            <a:r>
              <a:rPr lang="nl-NL" sz="2300" dirty="0" err="1"/>
              <a:t>Samatex</a:t>
            </a:r>
            <a:r>
              <a:rPr lang="nl-NL" sz="2300" dirty="0"/>
              <a:t> N.V. koopt op 1 juni 2013 een gebouw voor € 520.000,- kosten koper. De bijkomende kosten, zoals makelaars- en notariskosten, bedragen € 40.000,-. De bijkomende kosten verhogen de aanschaffingsprijs van het gebouw. Beide bedragen worden op 1 juni 2013 per bank </a:t>
            </a:r>
            <a:r>
              <a:rPr lang="nl-NL" sz="2300" dirty="0" smtClean="0"/>
              <a:t>betaald. </a:t>
            </a:r>
            <a:r>
              <a:rPr lang="nl-NL" sz="2300" dirty="0" err="1" smtClean="0"/>
              <a:t>Samatex</a:t>
            </a:r>
            <a:r>
              <a:rPr lang="nl-NL" sz="2300" dirty="0" smtClean="0"/>
              <a:t> </a:t>
            </a:r>
            <a:r>
              <a:rPr lang="nl-NL" sz="2300" dirty="0"/>
              <a:t>gaat ervan uit dat de economische levensduur van het gebouw 40 jaar is; de restwaarde wordt geschat op € 80.000,-. Op de gebouwen wordt afgeschreven met een vast percentage van de aanschaffingsprijs.</a:t>
            </a:r>
          </a:p>
          <a:p>
            <a:r>
              <a:rPr lang="nl-NL" sz="2300" dirty="0" smtClean="0"/>
              <a:t>1</a:t>
            </a:r>
            <a:r>
              <a:rPr lang="nl-NL" sz="2300" dirty="0"/>
              <a:t>.	Bereken de afschrijvingskosten voor dit gebouw voor de maand december 2013.  </a:t>
            </a:r>
          </a:p>
          <a:p>
            <a:r>
              <a:rPr lang="nl-NL" sz="2300" dirty="0"/>
              <a:t>De aankoop van het gebouw wordt gedeeltelijk gefinancierd met een hypothecaire lening en voor de rest uit reeds aanwezige eigen middelen. Voor de vaststelling van het maximale te verstrekken kredietbedrag heeft de bank een aantal voorwaarden vastgesteld: de jaarlijkse aflossing van de lening is maximaal gelijk aan de jaarlijkse afschrijving; de looptijd van de lening is maximaal 25 jaar.</a:t>
            </a:r>
          </a:p>
          <a:p>
            <a:r>
              <a:rPr lang="nl-NL" sz="2300" dirty="0"/>
              <a:t>2.	Bereken het bedrag van de minimaal benodigde eigen middelen.</a:t>
            </a:r>
          </a:p>
          <a:p>
            <a:pPr marL="0" indent="0">
              <a:buNone/>
            </a:pPr>
            <a:r>
              <a:rPr lang="nl-NL" sz="2300" dirty="0"/>
              <a:t> </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65753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61218"/>
          <a:stretch/>
        </p:blipFill>
        <p:spPr>
          <a:xfrm>
            <a:off x="0" y="0"/>
            <a:ext cx="12192000" cy="782053"/>
          </a:xfrm>
          <a:prstGeom prst="rect">
            <a:avLst/>
          </a:prstGeom>
        </p:spPr>
      </p:pic>
      <p:pic>
        <p:nvPicPr>
          <p:cNvPr id="5" name="Afbeelding 4"/>
          <p:cNvPicPr>
            <a:picLocks noChangeAspect="1"/>
          </p:cNvPicPr>
          <p:nvPr/>
        </p:nvPicPr>
        <p:blipFill rotWithShape="1">
          <a:blip r:embed="rId2"/>
          <a:srcRect b="28999"/>
          <a:stretch/>
        </p:blipFill>
        <p:spPr>
          <a:xfrm>
            <a:off x="0" y="0"/>
            <a:ext cx="12192000" cy="1431758"/>
          </a:xfrm>
          <a:prstGeom prst="rect">
            <a:avLst/>
          </a:prstGeom>
        </p:spPr>
      </p:pic>
      <p:pic>
        <p:nvPicPr>
          <p:cNvPr id="6" name="Afbeelding 5"/>
          <p:cNvPicPr>
            <a:picLocks noChangeAspect="1"/>
          </p:cNvPicPr>
          <p:nvPr/>
        </p:nvPicPr>
        <p:blipFill>
          <a:blip r:embed="rId2"/>
          <a:stretch>
            <a:fillRect/>
          </a:stretch>
        </p:blipFill>
        <p:spPr>
          <a:xfrm>
            <a:off x="0" y="0"/>
            <a:ext cx="12192000" cy="2016548"/>
          </a:xfrm>
          <a:prstGeom prst="rect">
            <a:avLst/>
          </a:prstGeom>
        </p:spPr>
      </p:pic>
    </p:spTree>
    <p:extLst>
      <p:ext uri="{BB962C8B-B14F-4D97-AF65-F5344CB8AC3E}">
        <p14:creationId xmlns:p14="http://schemas.microsoft.com/office/powerpoint/2010/main" val="3066329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589168" cy="7002378"/>
          </a:xfrm>
        </p:spPr>
        <p:txBody>
          <a:bodyPr>
            <a:noAutofit/>
          </a:bodyPr>
          <a:lstStyle/>
          <a:p>
            <a:r>
              <a:rPr lang="nl-NL" sz="2300" dirty="0"/>
              <a:t>Bij het afsluiten van de hypotheekovereenkomst op 1 juni 2013 is afgesproken dat de jaarlijkse interest van 6% achteraf betaald wordt op 1 juni en 1 december, de eerste keer op 1 december 2013. Op 1 juni van elk jaar moet eveneens een jaarlijks gelijk bedrag aan aflossing betaald worden, de eerste keer op 1 juni 2014. Deze aflossing wordt definitief vastgesteld op 10.000,-. De looptijd van de hypothecaire lening is definitief vastgesteld op </a:t>
            </a:r>
            <a:r>
              <a:rPr lang="nl-NL" sz="2300" i="1" dirty="0"/>
              <a:t>20 </a:t>
            </a:r>
            <a:r>
              <a:rPr lang="nl-NL" sz="2300" i="1" dirty="0" smtClean="0"/>
              <a:t>jaar. </a:t>
            </a:r>
          </a:p>
          <a:p>
            <a:r>
              <a:rPr lang="nl-NL" sz="2300" dirty="0" smtClean="0"/>
              <a:t>3</a:t>
            </a:r>
            <a:r>
              <a:rPr lang="nl-NL" sz="2300" dirty="0"/>
              <a:t>.	Bereken de interestkosten van de 6% hypothecaire lening over de maand december 2013.</a:t>
            </a:r>
          </a:p>
          <a:p>
            <a:r>
              <a:rPr lang="nl-NL" sz="2300" dirty="0"/>
              <a:t> </a:t>
            </a:r>
            <a:r>
              <a:rPr lang="nl-NL" sz="2300" dirty="0" smtClean="0"/>
              <a:t>4</a:t>
            </a:r>
            <a:r>
              <a:rPr lang="nl-NL" sz="2300" dirty="0"/>
              <a:t>.	Bereken het totale bedrag dat op de </a:t>
            </a:r>
            <a:r>
              <a:rPr lang="nl-NL" sz="2300" i="1" dirty="0"/>
              <a:t>resultatenbegroting </a:t>
            </a:r>
            <a:r>
              <a:rPr lang="nl-NL" sz="2300" dirty="0"/>
              <a:t>van 2014 wordt vermeld naar aanleiding van de lening.</a:t>
            </a:r>
          </a:p>
          <a:p>
            <a:r>
              <a:rPr lang="nl-NL" sz="2300" dirty="0"/>
              <a:t> </a:t>
            </a:r>
            <a:r>
              <a:rPr lang="nl-NL" sz="2300" dirty="0" smtClean="0"/>
              <a:t>5</a:t>
            </a:r>
            <a:r>
              <a:rPr lang="nl-NL" sz="2300" dirty="0"/>
              <a:t>.	Bereken het totale bedrag dat op de </a:t>
            </a:r>
            <a:r>
              <a:rPr lang="nl-NL" sz="2300" i="1" dirty="0"/>
              <a:t>liquiditeitsbegroting </a:t>
            </a:r>
            <a:r>
              <a:rPr lang="nl-NL" sz="2300" dirty="0"/>
              <a:t>van 2014 wordt vermeld naar aanleiding van de lening.</a:t>
            </a:r>
          </a:p>
          <a:p>
            <a:r>
              <a:rPr lang="nl-NL" sz="2300" dirty="0"/>
              <a:t> </a:t>
            </a:r>
            <a:r>
              <a:rPr lang="nl-NL" sz="2300" dirty="0" smtClean="0"/>
              <a:t>6</a:t>
            </a:r>
            <a:r>
              <a:rPr lang="nl-NL" sz="2300" dirty="0"/>
              <a:t>.	Bereken het totale bedrag van de aflossing en de interest van de lening dat op 1 juni 2014 per bank betaald wordt.</a:t>
            </a:r>
          </a:p>
          <a:p>
            <a:r>
              <a:rPr lang="nl-NL" sz="2300" dirty="0"/>
              <a:t> </a:t>
            </a:r>
            <a:r>
              <a:rPr lang="nl-NL" sz="2300" dirty="0" smtClean="0"/>
              <a:t>7</a:t>
            </a:r>
            <a:r>
              <a:rPr lang="nl-NL" sz="2300" dirty="0"/>
              <a:t>.	Met welk bedrag komt de rekening 'nog te betalen interest hypothecaire lening" voor op de balans van 31 december 2014.</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134867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rotWithShape="1">
          <a:blip r:embed="rId2"/>
          <a:srcRect b="86323"/>
          <a:stretch/>
        </p:blipFill>
        <p:spPr>
          <a:xfrm>
            <a:off x="0" y="0"/>
            <a:ext cx="11081084" cy="938463"/>
          </a:xfrm>
          <a:prstGeom prst="rect">
            <a:avLst/>
          </a:prstGeom>
        </p:spPr>
      </p:pic>
      <p:pic>
        <p:nvPicPr>
          <p:cNvPr id="5" name="Afbeelding 4"/>
          <p:cNvPicPr>
            <a:picLocks noChangeAspect="1"/>
          </p:cNvPicPr>
          <p:nvPr/>
        </p:nvPicPr>
        <p:blipFill rotWithShape="1">
          <a:blip r:embed="rId2"/>
          <a:srcRect b="75802"/>
          <a:stretch/>
        </p:blipFill>
        <p:spPr>
          <a:xfrm>
            <a:off x="0" y="1"/>
            <a:ext cx="11081084" cy="1660358"/>
          </a:xfrm>
          <a:prstGeom prst="rect">
            <a:avLst/>
          </a:prstGeom>
        </p:spPr>
      </p:pic>
      <p:pic>
        <p:nvPicPr>
          <p:cNvPr id="6" name="Afbeelding 5"/>
          <p:cNvPicPr>
            <a:picLocks noChangeAspect="1"/>
          </p:cNvPicPr>
          <p:nvPr/>
        </p:nvPicPr>
        <p:blipFill rotWithShape="1">
          <a:blip r:embed="rId2"/>
          <a:srcRect b="70717"/>
          <a:stretch/>
        </p:blipFill>
        <p:spPr>
          <a:xfrm>
            <a:off x="0" y="1"/>
            <a:ext cx="11081084" cy="2009274"/>
          </a:xfrm>
          <a:prstGeom prst="rect">
            <a:avLst/>
          </a:prstGeom>
        </p:spPr>
      </p:pic>
      <p:pic>
        <p:nvPicPr>
          <p:cNvPr id="7" name="Afbeelding 6"/>
          <p:cNvPicPr>
            <a:picLocks noChangeAspect="1"/>
          </p:cNvPicPr>
          <p:nvPr/>
        </p:nvPicPr>
        <p:blipFill rotWithShape="1">
          <a:blip r:embed="rId2"/>
          <a:srcRect b="63528"/>
          <a:stretch/>
        </p:blipFill>
        <p:spPr>
          <a:xfrm>
            <a:off x="0" y="1"/>
            <a:ext cx="11081084" cy="2502568"/>
          </a:xfrm>
          <a:prstGeom prst="rect">
            <a:avLst/>
          </a:prstGeom>
        </p:spPr>
      </p:pic>
      <p:pic>
        <p:nvPicPr>
          <p:cNvPr id="8" name="Afbeelding 7"/>
          <p:cNvPicPr>
            <a:picLocks noChangeAspect="1"/>
          </p:cNvPicPr>
          <p:nvPr/>
        </p:nvPicPr>
        <p:blipFill rotWithShape="1">
          <a:blip r:embed="rId2"/>
          <a:srcRect b="54585"/>
          <a:stretch/>
        </p:blipFill>
        <p:spPr>
          <a:xfrm>
            <a:off x="0" y="0"/>
            <a:ext cx="11081084" cy="3116179"/>
          </a:xfrm>
          <a:prstGeom prst="rect">
            <a:avLst/>
          </a:prstGeom>
        </p:spPr>
      </p:pic>
      <p:pic>
        <p:nvPicPr>
          <p:cNvPr id="9" name="Afbeelding 8"/>
          <p:cNvPicPr>
            <a:picLocks noChangeAspect="1"/>
          </p:cNvPicPr>
          <p:nvPr/>
        </p:nvPicPr>
        <p:blipFill rotWithShape="1">
          <a:blip r:embed="rId2"/>
          <a:srcRect b="49501"/>
          <a:stretch/>
        </p:blipFill>
        <p:spPr>
          <a:xfrm>
            <a:off x="0" y="0"/>
            <a:ext cx="11081084" cy="3465095"/>
          </a:xfrm>
          <a:prstGeom prst="rect">
            <a:avLst/>
          </a:prstGeom>
        </p:spPr>
      </p:pic>
      <p:pic>
        <p:nvPicPr>
          <p:cNvPr id="10" name="Afbeelding 9"/>
          <p:cNvPicPr>
            <a:picLocks noChangeAspect="1"/>
          </p:cNvPicPr>
          <p:nvPr/>
        </p:nvPicPr>
        <p:blipFill rotWithShape="1">
          <a:blip r:embed="rId2"/>
          <a:srcRect b="43539"/>
          <a:stretch/>
        </p:blipFill>
        <p:spPr>
          <a:xfrm>
            <a:off x="0" y="1"/>
            <a:ext cx="11081084" cy="3874168"/>
          </a:xfrm>
          <a:prstGeom prst="rect">
            <a:avLst/>
          </a:prstGeom>
        </p:spPr>
      </p:pic>
      <p:pic>
        <p:nvPicPr>
          <p:cNvPr id="11" name="Afbeelding 10"/>
          <p:cNvPicPr>
            <a:picLocks noChangeAspect="1"/>
          </p:cNvPicPr>
          <p:nvPr/>
        </p:nvPicPr>
        <p:blipFill rotWithShape="1">
          <a:blip r:embed="rId2"/>
          <a:srcRect b="38278"/>
          <a:stretch/>
        </p:blipFill>
        <p:spPr>
          <a:xfrm>
            <a:off x="0" y="1"/>
            <a:ext cx="11081084" cy="4235116"/>
          </a:xfrm>
          <a:prstGeom prst="rect">
            <a:avLst/>
          </a:prstGeom>
        </p:spPr>
      </p:pic>
      <p:pic>
        <p:nvPicPr>
          <p:cNvPr id="12" name="Afbeelding 11"/>
          <p:cNvPicPr>
            <a:picLocks noChangeAspect="1"/>
          </p:cNvPicPr>
          <p:nvPr/>
        </p:nvPicPr>
        <p:blipFill rotWithShape="1">
          <a:blip r:embed="rId2"/>
          <a:srcRect b="21445"/>
          <a:stretch/>
        </p:blipFill>
        <p:spPr>
          <a:xfrm>
            <a:off x="0" y="0"/>
            <a:ext cx="11081084" cy="5390147"/>
          </a:xfrm>
          <a:prstGeom prst="rect">
            <a:avLst/>
          </a:prstGeom>
        </p:spPr>
      </p:pic>
      <p:pic>
        <p:nvPicPr>
          <p:cNvPr id="13" name="Afbeelding 12"/>
          <p:cNvPicPr>
            <a:picLocks noChangeAspect="1"/>
          </p:cNvPicPr>
          <p:nvPr/>
        </p:nvPicPr>
        <p:blipFill rotWithShape="1">
          <a:blip r:embed="rId2"/>
          <a:srcRect b="16360"/>
          <a:stretch/>
        </p:blipFill>
        <p:spPr>
          <a:xfrm>
            <a:off x="0" y="0"/>
            <a:ext cx="11081084" cy="5739063"/>
          </a:xfrm>
          <a:prstGeom prst="rect">
            <a:avLst/>
          </a:prstGeom>
        </p:spPr>
      </p:pic>
      <p:pic>
        <p:nvPicPr>
          <p:cNvPr id="14" name="Afbeelding 13"/>
          <p:cNvPicPr>
            <a:picLocks noChangeAspect="1"/>
          </p:cNvPicPr>
          <p:nvPr/>
        </p:nvPicPr>
        <p:blipFill rotWithShape="1">
          <a:blip r:embed="rId2"/>
          <a:srcRect b="10749"/>
          <a:stretch/>
        </p:blipFill>
        <p:spPr>
          <a:xfrm>
            <a:off x="0" y="1"/>
            <a:ext cx="11081084" cy="6124074"/>
          </a:xfrm>
          <a:prstGeom prst="rect">
            <a:avLst/>
          </a:prstGeom>
        </p:spPr>
      </p:pic>
      <p:pic>
        <p:nvPicPr>
          <p:cNvPr id="15" name="Afbeelding 14"/>
          <p:cNvPicPr>
            <a:picLocks noChangeAspect="1"/>
          </p:cNvPicPr>
          <p:nvPr/>
        </p:nvPicPr>
        <p:blipFill>
          <a:blip r:embed="rId2"/>
          <a:stretch>
            <a:fillRect/>
          </a:stretch>
        </p:blipFill>
        <p:spPr>
          <a:xfrm>
            <a:off x="0" y="0"/>
            <a:ext cx="11081084" cy="6861669"/>
          </a:xfrm>
          <a:prstGeom prst="rect">
            <a:avLst/>
          </a:prstGeom>
        </p:spPr>
      </p:pic>
    </p:spTree>
    <p:extLst>
      <p:ext uri="{BB962C8B-B14F-4D97-AF65-F5344CB8AC3E}">
        <p14:creationId xmlns:p14="http://schemas.microsoft.com/office/powerpoint/2010/main" val="98537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8470232" cy="6749715"/>
          </a:xfrm>
        </p:spPr>
        <p:txBody>
          <a:bodyPr>
            <a:noAutofit/>
          </a:bodyPr>
          <a:lstStyle/>
          <a:p>
            <a:r>
              <a:rPr lang="nl-NL" sz="2000" dirty="0"/>
              <a:t>Borculo N.V. heeft voor de bouw van een nieuwe productiehal op 1 januari 2012 een bedrag van € 1.000.000,- beschikbaar. Omdat dit geld pas in 2013 nodig is, wil Borculo N.V dit bedrag op een spaarrekening bij een algemene bank storten.</a:t>
            </a:r>
          </a:p>
          <a:p>
            <a:r>
              <a:rPr lang="nl-NL" sz="2000" dirty="0"/>
              <a:t> </a:t>
            </a:r>
            <a:r>
              <a:rPr lang="nl-NL" sz="2000" dirty="0" smtClean="0"/>
              <a:t>De </a:t>
            </a:r>
            <a:r>
              <a:rPr lang="nl-NL" sz="2000" dirty="0"/>
              <a:t>storting vindt plaats op 1 januari 2012. Borculo N.V. heeft twee mogelijkheden:</a:t>
            </a:r>
          </a:p>
          <a:p>
            <a:r>
              <a:rPr lang="nl-NL" sz="2000" dirty="0" smtClean="0"/>
              <a:t>Bank </a:t>
            </a:r>
            <a:r>
              <a:rPr lang="nl-NL" sz="2000" dirty="0"/>
              <a:t>A biedt 8 % samengestelde interest per jaar;</a:t>
            </a:r>
          </a:p>
          <a:p>
            <a:r>
              <a:rPr lang="nl-NL" sz="2000" dirty="0" smtClean="0"/>
              <a:t>Bank </a:t>
            </a:r>
            <a:r>
              <a:rPr lang="nl-NL" sz="2000" dirty="0"/>
              <a:t>B biedt 2% samengestelde interest per kwartaal.</a:t>
            </a:r>
          </a:p>
          <a:p>
            <a:r>
              <a:rPr lang="nl-NL" sz="2000" dirty="0"/>
              <a:t>1.	Bereken welke mogelijkheid per 31 december 2012 de hoogste eindwaarde oplevert.</a:t>
            </a:r>
          </a:p>
          <a:p>
            <a:r>
              <a:rPr lang="nl-NL" sz="2000" dirty="0"/>
              <a:t> </a:t>
            </a:r>
            <a:r>
              <a:rPr lang="nl-NL" sz="2000" dirty="0" smtClean="0"/>
              <a:t>In </a:t>
            </a:r>
            <a:r>
              <a:rPr lang="nl-NL" sz="2000" dirty="0"/>
              <a:t>januari 2013 wordt met de bouw van de nieuwe productiehal begonnen. Tussen 1 juni 2013 en 31 december 2013 heeft Borculo N.V in verband met de bouw tijdelijk € 500.000,- extra nodig.</a:t>
            </a:r>
          </a:p>
          <a:p>
            <a:r>
              <a:rPr lang="nl-NL" sz="2000" dirty="0"/>
              <a:t>Hiervoor sluit zij een lening voor een heel jaar tegen 7% enkelvoudige interest per jaar waarbij het geld belegd kan worden tegen 5 % enkelvoudige interest per jaar gedurende de tijd dat het geld niet nodig is.</a:t>
            </a:r>
          </a:p>
          <a:p>
            <a:r>
              <a:rPr lang="nl-NL" sz="2000" dirty="0"/>
              <a:t>2.	Bereken welk bedrag per saldo door Borculo N.V. aan interest moet worden betaald.</a:t>
            </a:r>
          </a:p>
          <a:p>
            <a:endParaRPr lang="nl-NL" sz="20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253051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6753"/>
          <a:stretch/>
        </p:blipFill>
        <p:spPr>
          <a:xfrm>
            <a:off x="0" y="-3174"/>
            <a:ext cx="12192000" cy="556628"/>
          </a:xfrm>
          <a:prstGeom prst="rect">
            <a:avLst/>
          </a:prstGeom>
        </p:spPr>
      </p:pic>
      <p:pic>
        <p:nvPicPr>
          <p:cNvPr id="5" name="Afbeelding 4"/>
          <p:cNvPicPr>
            <a:picLocks noChangeAspect="1"/>
          </p:cNvPicPr>
          <p:nvPr/>
        </p:nvPicPr>
        <p:blipFill rotWithShape="1">
          <a:blip r:embed="rId2"/>
          <a:srcRect b="77304"/>
          <a:stretch/>
        </p:blipFill>
        <p:spPr>
          <a:xfrm>
            <a:off x="0" y="-3174"/>
            <a:ext cx="12192000" cy="953670"/>
          </a:xfrm>
          <a:prstGeom prst="rect">
            <a:avLst/>
          </a:prstGeom>
        </p:spPr>
      </p:pic>
      <p:pic>
        <p:nvPicPr>
          <p:cNvPr id="6" name="Afbeelding 5"/>
          <p:cNvPicPr>
            <a:picLocks noChangeAspect="1"/>
          </p:cNvPicPr>
          <p:nvPr/>
        </p:nvPicPr>
        <p:blipFill rotWithShape="1">
          <a:blip r:embed="rId2"/>
          <a:srcRect b="34068"/>
          <a:stretch/>
        </p:blipFill>
        <p:spPr>
          <a:xfrm>
            <a:off x="0" y="-3174"/>
            <a:ext cx="12192000" cy="2770438"/>
          </a:xfrm>
          <a:prstGeom prst="rect">
            <a:avLst/>
          </a:prstGeom>
        </p:spPr>
      </p:pic>
      <p:pic>
        <p:nvPicPr>
          <p:cNvPr id="7" name="Afbeelding 6"/>
          <p:cNvPicPr>
            <a:picLocks noChangeAspect="1"/>
          </p:cNvPicPr>
          <p:nvPr/>
        </p:nvPicPr>
        <p:blipFill rotWithShape="1">
          <a:blip r:embed="rId2"/>
          <a:srcRect b="23475"/>
          <a:stretch/>
        </p:blipFill>
        <p:spPr>
          <a:xfrm>
            <a:off x="0" y="-3175"/>
            <a:ext cx="12192000" cy="3215607"/>
          </a:xfrm>
          <a:prstGeom prst="rect">
            <a:avLst/>
          </a:prstGeom>
        </p:spPr>
      </p:pic>
      <p:pic>
        <p:nvPicPr>
          <p:cNvPr id="8" name="Afbeelding 7"/>
          <p:cNvPicPr>
            <a:picLocks noChangeAspect="1"/>
          </p:cNvPicPr>
          <p:nvPr/>
        </p:nvPicPr>
        <p:blipFill rotWithShape="1">
          <a:blip r:embed="rId2"/>
          <a:srcRect b="15457"/>
          <a:stretch/>
        </p:blipFill>
        <p:spPr>
          <a:xfrm>
            <a:off x="0" y="-3175"/>
            <a:ext cx="12192000" cy="3552491"/>
          </a:xfrm>
          <a:prstGeom prst="rect">
            <a:avLst/>
          </a:prstGeom>
        </p:spPr>
      </p:pic>
      <p:pic>
        <p:nvPicPr>
          <p:cNvPr id="9" name="Afbeelding 8"/>
          <p:cNvPicPr>
            <a:picLocks noChangeAspect="1"/>
          </p:cNvPicPr>
          <p:nvPr/>
        </p:nvPicPr>
        <p:blipFill>
          <a:blip r:embed="rId2"/>
          <a:stretch>
            <a:fillRect/>
          </a:stretch>
        </p:blipFill>
        <p:spPr>
          <a:xfrm>
            <a:off x="0" y="-3175"/>
            <a:ext cx="12192000" cy="4201997"/>
          </a:xfrm>
          <a:prstGeom prst="rect">
            <a:avLst/>
          </a:prstGeom>
        </p:spPr>
      </p:pic>
    </p:spTree>
    <p:extLst>
      <p:ext uri="{BB962C8B-B14F-4D97-AF65-F5344CB8AC3E}">
        <p14:creationId xmlns:p14="http://schemas.microsoft.com/office/powerpoint/2010/main" val="244663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8470232" cy="6749715"/>
          </a:xfrm>
        </p:spPr>
        <p:txBody>
          <a:bodyPr>
            <a:noAutofit/>
          </a:bodyPr>
          <a:lstStyle/>
          <a:p>
            <a:r>
              <a:rPr lang="nl-NL" sz="2300" dirty="0"/>
              <a:t>Borculo N.V. heeft daarnaast voor de volledige financiering van een machine van € 200.000,- de volgende offerte ontvangen:</a:t>
            </a:r>
          </a:p>
          <a:p>
            <a:r>
              <a:rPr lang="nl-NL" sz="2300" dirty="0"/>
              <a:t>Een annuïteitenlening gedurende 2 jaar met maandelijkse annuïteiten tegen 0,75% per maand.</a:t>
            </a:r>
          </a:p>
          <a:p>
            <a:r>
              <a:rPr lang="nl-NL" sz="2300" dirty="0"/>
              <a:t>Het bedrag van de maandelijkse annuïteit bedraagt € 9.136,94.</a:t>
            </a:r>
          </a:p>
          <a:p>
            <a:r>
              <a:rPr lang="nl-NL" sz="2300" dirty="0"/>
              <a:t>3.	Bereken welk bedrag bij deze offerte in totaal aan interest moet worden betaald.</a:t>
            </a:r>
          </a:p>
          <a:p>
            <a:r>
              <a:rPr lang="nl-NL" sz="2300" dirty="0"/>
              <a:t> </a:t>
            </a:r>
            <a:r>
              <a:rPr lang="nl-NL" sz="2300" dirty="0" smtClean="0"/>
              <a:t>4</a:t>
            </a:r>
            <a:r>
              <a:rPr lang="nl-NL" sz="2300" dirty="0"/>
              <a:t>.	Waarom kan er bij deze annuïteitenlening geen sprake zijn van een hypothecaire lening.</a:t>
            </a:r>
          </a:p>
          <a:p>
            <a:r>
              <a:rPr lang="nl-NL" sz="2300" dirty="0"/>
              <a:t> </a:t>
            </a:r>
            <a:r>
              <a:rPr lang="nl-NL" sz="2300" dirty="0" smtClean="0"/>
              <a:t>Eén </a:t>
            </a:r>
            <a:r>
              <a:rPr lang="nl-NL" sz="2300" dirty="0"/>
              <a:t>van de factoren die de hoogte van de interestvoet bepaald, is de looptijd van de lening.</a:t>
            </a:r>
          </a:p>
          <a:p>
            <a:r>
              <a:rPr lang="nl-NL" sz="2300" dirty="0"/>
              <a:t>5.	Noem twee andere factoren die de hoogte van de interestvoet bepalen.</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403854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rotWithShape="1">
          <a:blip r:embed="rId2"/>
          <a:srcRect b="82240"/>
          <a:stretch/>
        </p:blipFill>
        <p:spPr>
          <a:xfrm>
            <a:off x="0" y="-1"/>
            <a:ext cx="12192000" cy="914401"/>
          </a:xfrm>
          <a:prstGeom prst="rect">
            <a:avLst/>
          </a:prstGeom>
        </p:spPr>
      </p:pic>
      <p:pic>
        <p:nvPicPr>
          <p:cNvPr id="5" name="Afbeelding 4"/>
          <p:cNvPicPr>
            <a:picLocks noChangeAspect="1"/>
          </p:cNvPicPr>
          <p:nvPr/>
        </p:nvPicPr>
        <p:blipFill rotWithShape="1">
          <a:blip r:embed="rId2"/>
          <a:srcRect b="75463"/>
          <a:stretch/>
        </p:blipFill>
        <p:spPr>
          <a:xfrm>
            <a:off x="0" y="-1"/>
            <a:ext cx="12192000" cy="1263317"/>
          </a:xfrm>
          <a:prstGeom prst="rect">
            <a:avLst/>
          </a:prstGeom>
        </p:spPr>
      </p:pic>
      <p:pic>
        <p:nvPicPr>
          <p:cNvPr id="6" name="Afbeelding 5"/>
          <p:cNvPicPr>
            <a:picLocks noChangeAspect="1"/>
          </p:cNvPicPr>
          <p:nvPr/>
        </p:nvPicPr>
        <p:blipFill rotWithShape="1">
          <a:blip r:embed="rId2"/>
          <a:srcRect b="66116"/>
          <a:stretch/>
        </p:blipFill>
        <p:spPr>
          <a:xfrm>
            <a:off x="0" y="0"/>
            <a:ext cx="12192000" cy="1744580"/>
          </a:xfrm>
          <a:prstGeom prst="rect">
            <a:avLst/>
          </a:prstGeom>
        </p:spPr>
      </p:pic>
      <p:pic>
        <p:nvPicPr>
          <p:cNvPr id="7" name="Afbeelding 6"/>
          <p:cNvPicPr>
            <a:picLocks noChangeAspect="1"/>
          </p:cNvPicPr>
          <p:nvPr/>
        </p:nvPicPr>
        <p:blipFill rotWithShape="1">
          <a:blip r:embed="rId2"/>
          <a:srcRect b="48823"/>
          <a:stretch/>
        </p:blipFill>
        <p:spPr>
          <a:xfrm>
            <a:off x="0" y="-1"/>
            <a:ext cx="12192000" cy="2634917"/>
          </a:xfrm>
          <a:prstGeom prst="rect">
            <a:avLst/>
          </a:prstGeom>
        </p:spPr>
      </p:pic>
      <p:pic>
        <p:nvPicPr>
          <p:cNvPr id="8" name="Afbeelding 7"/>
          <p:cNvPicPr>
            <a:picLocks noChangeAspect="1"/>
          </p:cNvPicPr>
          <p:nvPr/>
        </p:nvPicPr>
        <p:blipFill>
          <a:blip r:embed="rId2"/>
          <a:stretch>
            <a:fillRect/>
          </a:stretch>
        </p:blipFill>
        <p:spPr>
          <a:xfrm>
            <a:off x="0" y="-1"/>
            <a:ext cx="12192000" cy="5148649"/>
          </a:xfrm>
          <a:prstGeom prst="rect">
            <a:avLst/>
          </a:prstGeom>
        </p:spPr>
      </p:pic>
    </p:spTree>
    <p:extLst>
      <p:ext uri="{BB962C8B-B14F-4D97-AF65-F5344CB8AC3E}">
        <p14:creationId xmlns:p14="http://schemas.microsoft.com/office/powerpoint/2010/main" val="3335668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Het echtpaar Bakker heeft besloten zich in 2016 blijvend in Spanje te vestigen. Om te bepalen of zij dit kunnen betalen, bekijken zij op 1 mei 2016 hun financiële situatie.</a:t>
            </a:r>
          </a:p>
          <a:p>
            <a:r>
              <a:rPr lang="nl-NL" sz="2400" dirty="0"/>
              <a:t>Op 1 mei 2012 heeft het echtpaar € 27.000,- op een spaarrekening bij een bank gestort.</a:t>
            </a:r>
          </a:p>
          <a:p>
            <a:r>
              <a:rPr lang="nl-NL" sz="2400" dirty="0"/>
              <a:t>De bank vergoedt 0,5% samengestelde interest per maand, die steeds aan het einde van elke maand wordt bijgeschreven.</a:t>
            </a:r>
          </a:p>
          <a:p>
            <a:r>
              <a:rPr lang="nl-NL" sz="2400" dirty="0"/>
              <a:t>1.	Bereken het tegoed op de spaarrekening op 1 mei 2016.</a:t>
            </a:r>
          </a:p>
          <a:p>
            <a:r>
              <a:rPr lang="nl-NL" sz="2400" dirty="0"/>
              <a:t> </a:t>
            </a:r>
            <a:r>
              <a:rPr lang="nl-NL" sz="2400" dirty="0" smtClean="0"/>
              <a:t>Op </a:t>
            </a:r>
            <a:r>
              <a:rPr lang="nl-NL" sz="2400" dirty="0"/>
              <a:t>1 mei 2019 zal een verzekeringsmaatschappij € 30.000,- aan het echtpaar uitkeren.</a:t>
            </a:r>
          </a:p>
          <a:p>
            <a:r>
              <a:rPr lang="nl-NL" sz="2400" dirty="0"/>
              <a:t>Het echtpaar Bakker wil op 1 mei 2016 al over deze uitkering beschikken. De verzekeringsmaatschappij rekent 6% samengestelde interest per jaar.</a:t>
            </a:r>
          </a:p>
          <a:p>
            <a:r>
              <a:rPr lang="nl-NL" sz="2400" dirty="0"/>
              <a:t>2.	Bereken de waarde van de uitkering op 1 mei 2016.</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378669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smtClean="0"/>
          </a:p>
          <a:p>
            <a:endParaRPr lang="nl-NL" dirty="0"/>
          </a:p>
          <a:p>
            <a:endParaRPr lang="nl-NL" dirty="0" smtClean="0"/>
          </a:p>
          <a:p>
            <a:r>
              <a:rPr lang="nl-NL" dirty="0" smtClean="0"/>
              <a:t>Schrijf deze antwoorden op! Nodig voor vraag 5.</a:t>
            </a:r>
            <a:endParaRPr lang="nl-NL" dirty="0"/>
          </a:p>
        </p:txBody>
      </p:sp>
      <p:pic>
        <p:nvPicPr>
          <p:cNvPr id="4" name="Afbeelding 3"/>
          <p:cNvPicPr>
            <a:picLocks noChangeAspect="1"/>
          </p:cNvPicPr>
          <p:nvPr/>
        </p:nvPicPr>
        <p:blipFill rotWithShape="1">
          <a:blip r:embed="rId2"/>
          <a:srcRect b="43144"/>
          <a:stretch/>
        </p:blipFill>
        <p:spPr>
          <a:xfrm>
            <a:off x="0" y="0"/>
            <a:ext cx="12192000" cy="1720516"/>
          </a:xfrm>
          <a:prstGeom prst="rect">
            <a:avLst/>
          </a:prstGeom>
        </p:spPr>
      </p:pic>
      <p:pic>
        <p:nvPicPr>
          <p:cNvPr id="5" name="Afbeelding 4"/>
          <p:cNvPicPr>
            <a:picLocks noChangeAspect="1"/>
          </p:cNvPicPr>
          <p:nvPr/>
        </p:nvPicPr>
        <p:blipFill>
          <a:blip r:embed="rId2"/>
          <a:stretch>
            <a:fillRect/>
          </a:stretch>
        </p:blipFill>
        <p:spPr>
          <a:xfrm>
            <a:off x="0" y="0"/>
            <a:ext cx="12192000" cy="3026072"/>
          </a:xfrm>
          <a:prstGeom prst="rect">
            <a:avLst/>
          </a:prstGeom>
        </p:spPr>
      </p:pic>
    </p:spTree>
    <p:extLst>
      <p:ext uri="{BB962C8B-B14F-4D97-AF65-F5344CB8AC3E}">
        <p14:creationId xmlns:p14="http://schemas.microsoft.com/office/powerpoint/2010/main" val="133435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107905" cy="6749715"/>
          </a:xfrm>
        </p:spPr>
        <p:txBody>
          <a:bodyPr>
            <a:noAutofit/>
          </a:bodyPr>
          <a:lstStyle/>
          <a:p>
            <a:r>
              <a:rPr lang="nl-NL" sz="2400" dirty="0"/>
              <a:t>Het echtpaar Bakker heeft in het verleden een 6,5% annuïteitenlening afgesloten met een looptijd van 15 jaar. Op 1 mei 2016 bedraagt de schuldrest van deze lening € 11.048,91 en de resterende looptijd 5 jaar. De annuïteit wordt elk jaar op 30 april voldaan en bedraagt </a:t>
            </a:r>
            <a:r>
              <a:rPr lang="nl-NL" sz="2400" dirty="0" smtClean="0"/>
              <a:t>€ </a:t>
            </a:r>
            <a:r>
              <a:rPr lang="nl-NL" sz="2400" dirty="0"/>
              <a:t>2.658,75.</a:t>
            </a:r>
          </a:p>
          <a:p>
            <a:r>
              <a:rPr lang="nl-NL" sz="2400" dirty="0"/>
              <a:t>3.	Leg uit waarom het aflossingsbestanddeel van de annuïteit elke periode toeneemt.</a:t>
            </a:r>
          </a:p>
          <a:p>
            <a:r>
              <a:rPr lang="nl-NL" sz="2400" dirty="0"/>
              <a:t>	</a:t>
            </a:r>
            <a:r>
              <a:rPr lang="nl-NL" sz="2400" dirty="0" smtClean="0"/>
              <a:t>4</a:t>
            </a:r>
            <a:r>
              <a:rPr lang="nl-NL" sz="2400" dirty="0"/>
              <a:t>.	Bereken het bedrag dat de Bakkers de komende 5 jaar nog aan rente zullen moeten betalen.</a:t>
            </a:r>
          </a:p>
          <a:p>
            <a:r>
              <a:rPr lang="nl-NL" sz="2400" dirty="0"/>
              <a:t> </a:t>
            </a:r>
            <a:r>
              <a:rPr lang="nl-NL" sz="2400" dirty="0" smtClean="0"/>
              <a:t>Het </a:t>
            </a:r>
            <a:r>
              <a:rPr lang="nl-NL" sz="2400" dirty="0"/>
              <a:t>echtpaar Bakker wil het spaartegoed en de uitkering van de verzekeringsmaatschappij op 1 mei 2016 gebruiken om de annuïteitenlening vervroegd af te lossen. De boete voor het te vroeg aflossen is 2% over het te vroeg afgeloste bedrag.</a:t>
            </a:r>
          </a:p>
          <a:p>
            <a:r>
              <a:rPr lang="nl-NL" sz="2400" dirty="0"/>
              <a:t>Het bedrag dat overblijft wordt op een bankrekening gestort.</a:t>
            </a:r>
          </a:p>
          <a:p>
            <a:r>
              <a:rPr lang="nl-NL" sz="2400" dirty="0"/>
              <a:t>5.	Bereken het bedrag dat het echtpaar Bakker op 1 mei 2016, na de vervroegde aflossing en de betaling van de boete, nog over heeft van het spaartegoed en de uitkering.</a:t>
            </a:r>
          </a:p>
          <a:p>
            <a:endParaRPr lang="nl-NL" sz="2300" dirty="0"/>
          </a:p>
        </p:txBody>
      </p:sp>
      <p:sp>
        <p:nvSpPr>
          <p:cNvPr id="4" name="Ovaal 3"/>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9384632" y="166529"/>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9384632" y="166528"/>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9384632" y="166527"/>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9384632" y="166526"/>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9384632" y="166525"/>
            <a:ext cx="2603905" cy="1673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Tree>
    <p:extLst>
      <p:ext uri="{BB962C8B-B14F-4D97-AF65-F5344CB8AC3E}">
        <p14:creationId xmlns:p14="http://schemas.microsoft.com/office/powerpoint/2010/main" val="5363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1037</TotalTime>
  <Words>814</Words>
  <Application>Microsoft Office PowerPoint</Application>
  <PresentationFormat>Breedbeeld</PresentationFormat>
  <Paragraphs>183</Paragraphs>
  <Slides>24</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24</vt:i4>
      </vt:variant>
    </vt:vector>
  </HeadingPairs>
  <TitlesOfParts>
    <vt:vector size="30" baseType="lpstr">
      <vt:lpstr>Arial</vt:lpstr>
      <vt:lpstr>Calibri</vt:lpstr>
      <vt:lpstr>Trebuchet MS</vt:lpstr>
      <vt:lpstr>Wingdings</vt:lpstr>
      <vt:lpstr>Wingdings 3</vt:lpstr>
      <vt:lpstr>Facet</vt:lpstr>
      <vt:lpstr>Beste ath 4. </vt:lpstr>
      <vt:lpstr>Programma aankomende 2 lessen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Bas Jacobs</dc:creator>
  <cp:lastModifiedBy>Bas Jacobs</cp:lastModifiedBy>
  <cp:revision>113</cp:revision>
  <dcterms:created xsi:type="dcterms:W3CDTF">2017-01-22T09:51:43Z</dcterms:created>
  <dcterms:modified xsi:type="dcterms:W3CDTF">2018-01-08T09:22:08Z</dcterms:modified>
</cp:coreProperties>
</file>