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304" r:id="rId4"/>
    <p:sldId id="307" r:id="rId5"/>
    <p:sldId id="308" r:id="rId6"/>
    <p:sldId id="309" r:id="rId7"/>
    <p:sldId id="313" r:id="rId8"/>
    <p:sldId id="319" r:id="rId9"/>
    <p:sldId id="333" r:id="rId10"/>
    <p:sldId id="335" r:id="rId11"/>
    <p:sldId id="337" r:id="rId12"/>
    <p:sldId id="338" r:id="rId13"/>
    <p:sldId id="339" r:id="rId14"/>
    <p:sldId id="340" r:id="rId15"/>
    <p:sldId id="34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80" d="100"/>
          <a:sy n="80" d="100"/>
        </p:scale>
        <p:origin x="31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17-3-2018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-1" r="50284" b="84493"/>
          <a:stretch/>
        </p:blipFill>
        <p:spPr>
          <a:xfrm>
            <a:off x="0" y="-93663"/>
            <a:ext cx="4457700" cy="10842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49575" b="79407"/>
          <a:stretch/>
        </p:blipFill>
        <p:spPr>
          <a:xfrm>
            <a:off x="0" y="-93663"/>
            <a:ext cx="4521200" cy="14398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49717" b="75229"/>
          <a:stretch/>
        </p:blipFill>
        <p:spPr>
          <a:xfrm>
            <a:off x="0" y="-93663"/>
            <a:ext cx="4508500" cy="17319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49434" b="66511"/>
          <a:stretch/>
        </p:blipFill>
        <p:spPr>
          <a:xfrm>
            <a:off x="0" y="-93663"/>
            <a:ext cx="4533900" cy="234156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49717" b="59790"/>
          <a:stretch/>
        </p:blipFill>
        <p:spPr>
          <a:xfrm>
            <a:off x="0" y="-93663"/>
            <a:ext cx="4508500" cy="28114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49717" b="49619"/>
          <a:stretch/>
        </p:blipFill>
        <p:spPr>
          <a:xfrm>
            <a:off x="0" y="-93663"/>
            <a:ext cx="4508500" cy="35226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l="-50142" t="-45046" r="50142" b="45046"/>
          <a:stretch/>
        </p:blipFill>
        <p:spPr>
          <a:xfrm>
            <a:off x="-4495800" y="-3243263"/>
            <a:ext cx="8966200" cy="699199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49300" b="40558"/>
          <a:stretch/>
        </p:blipFill>
        <p:spPr>
          <a:xfrm>
            <a:off x="0" y="-93662"/>
            <a:ext cx="4545874" cy="415621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76428"/>
          <a:stretch/>
        </p:blipFill>
        <p:spPr>
          <a:xfrm>
            <a:off x="0" y="-93663"/>
            <a:ext cx="8966200" cy="164814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67087"/>
          <a:stretch/>
        </p:blipFill>
        <p:spPr>
          <a:xfrm>
            <a:off x="0" y="-93662"/>
            <a:ext cx="8966200" cy="2301286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62416"/>
          <a:stretch/>
        </p:blipFill>
        <p:spPr>
          <a:xfrm>
            <a:off x="0" y="-93663"/>
            <a:ext cx="8966200" cy="2627857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58866"/>
          <a:stretch/>
        </p:blipFill>
        <p:spPr>
          <a:xfrm>
            <a:off x="0" y="-93662"/>
            <a:ext cx="8966200" cy="2876052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49151"/>
          <a:stretch/>
        </p:blipFill>
        <p:spPr>
          <a:xfrm>
            <a:off x="0" y="-93662"/>
            <a:ext cx="8966200" cy="355532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38502"/>
          <a:stretch/>
        </p:blipFill>
        <p:spPr>
          <a:xfrm>
            <a:off x="0" y="-93663"/>
            <a:ext cx="8966200" cy="4299903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b="31030"/>
          <a:stretch/>
        </p:blipFill>
        <p:spPr>
          <a:xfrm>
            <a:off x="0" y="-93663"/>
            <a:ext cx="8966200" cy="482241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b="24491"/>
          <a:stretch/>
        </p:blipFill>
        <p:spPr>
          <a:xfrm>
            <a:off x="0" y="-93663"/>
            <a:ext cx="8966200" cy="527961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b="13655"/>
          <a:stretch/>
        </p:blipFill>
        <p:spPr>
          <a:xfrm>
            <a:off x="0" y="-93663"/>
            <a:ext cx="8966200" cy="603726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b="9731"/>
          <a:stretch/>
        </p:blipFill>
        <p:spPr>
          <a:xfrm>
            <a:off x="0" y="-93663"/>
            <a:ext cx="8966200" cy="631158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b="6554"/>
          <a:stretch/>
        </p:blipFill>
        <p:spPr>
          <a:xfrm>
            <a:off x="0" y="-93663"/>
            <a:ext cx="8966200" cy="653365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3663"/>
            <a:ext cx="8966200" cy="6991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19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open vraag 11.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</a:t>
            </a:r>
            <a:r>
              <a:rPr lang="nl-NL" sz="2500" dirty="0" smtClean="0"/>
              <a:t>tijd.</a:t>
            </a:r>
          </a:p>
          <a:p>
            <a:r>
              <a:rPr lang="nl-NL" sz="2500" dirty="0" smtClean="0"/>
              <a:t>Vraag 12 en 13.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111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0619" b="80291"/>
          <a:stretch/>
        </p:blipFill>
        <p:spPr>
          <a:xfrm>
            <a:off x="0" y="0"/>
            <a:ext cx="4800600" cy="13475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1114" b="73604"/>
          <a:stretch/>
        </p:blipFill>
        <p:spPr>
          <a:xfrm>
            <a:off x="0" y="0"/>
            <a:ext cx="4752474" cy="18047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0743" b="68325"/>
          <a:stretch/>
        </p:blipFill>
        <p:spPr>
          <a:xfrm>
            <a:off x="0" y="0"/>
            <a:ext cx="4788568" cy="21656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1609" b="63221"/>
          <a:stretch/>
        </p:blipFill>
        <p:spPr>
          <a:xfrm>
            <a:off x="0" y="0"/>
            <a:ext cx="4704347" cy="25146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61" b="56182"/>
          <a:stretch/>
        </p:blipFill>
        <p:spPr>
          <a:xfrm>
            <a:off x="0" y="0"/>
            <a:ext cx="4728411" cy="29958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238" b="51255"/>
          <a:stretch/>
        </p:blipFill>
        <p:spPr>
          <a:xfrm>
            <a:off x="0" y="0"/>
            <a:ext cx="4740442" cy="333274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0990" b="45800"/>
          <a:stretch/>
        </p:blipFill>
        <p:spPr>
          <a:xfrm>
            <a:off x="0" y="0"/>
            <a:ext cx="4764505" cy="370572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371" b="80291"/>
          <a:stretch/>
        </p:blipFill>
        <p:spPr>
          <a:xfrm>
            <a:off x="0" y="0"/>
            <a:ext cx="9685421" cy="134753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496" b="45624"/>
          <a:stretch/>
        </p:blipFill>
        <p:spPr>
          <a:xfrm>
            <a:off x="0" y="0"/>
            <a:ext cx="9673389" cy="37177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8585"/>
          <a:stretch/>
        </p:blipFill>
        <p:spPr>
          <a:xfrm>
            <a:off x="0" y="0"/>
            <a:ext cx="9721516" cy="419902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7675"/>
          <a:stretch/>
        </p:blipFill>
        <p:spPr>
          <a:xfrm>
            <a:off x="0" y="0"/>
            <a:ext cx="9721516" cy="4944979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22043"/>
          <a:stretch/>
        </p:blipFill>
        <p:spPr>
          <a:xfrm>
            <a:off x="0" y="0"/>
            <a:ext cx="9721516" cy="53299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16588"/>
          <a:stretch/>
        </p:blipFill>
        <p:spPr>
          <a:xfrm>
            <a:off x="0" y="0"/>
            <a:ext cx="9721516" cy="5702968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10253"/>
          <a:stretch/>
        </p:blipFill>
        <p:spPr>
          <a:xfrm>
            <a:off x="0" y="0"/>
            <a:ext cx="9721516" cy="6136105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721516" cy="683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82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open vraag </a:t>
            </a:r>
            <a:r>
              <a:rPr lang="nl-NL" dirty="0" smtClean="0"/>
              <a:t>12 en 13.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</a:t>
            </a:r>
            <a:r>
              <a:rPr lang="nl-NL" sz="2500" dirty="0" smtClean="0"/>
              <a:t>tijd.</a:t>
            </a:r>
          </a:p>
          <a:p>
            <a:r>
              <a:rPr lang="nl-NL" sz="2500" dirty="0" smtClean="0"/>
              <a:t>Het zit erop voor vandaag, je kan nog vraag 30 en 32 maken voor je </a:t>
            </a:r>
            <a:r>
              <a:rPr lang="nl-NL" sz="2500" dirty="0" err="1" smtClean="0"/>
              <a:t>toetsvoorbereiding</a:t>
            </a:r>
            <a:r>
              <a:rPr lang="nl-NL" sz="2500" dirty="0" smtClean="0"/>
              <a:t>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7428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47895" b="60848"/>
          <a:stretch/>
        </p:blipFill>
        <p:spPr>
          <a:xfrm>
            <a:off x="0" y="0"/>
            <a:ext cx="6352674" cy="26950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47598" b="55429"/>
          <a:stretch/>
        </p:blipFill>
        <p:spPr>
          <a:xfrm>
            <a:off x="0" y="0"/>
            <a:ext cx="6388768" cy="306805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32697" b="61372"/>
          <a:stretch/>
        </p:blipFill>
        <p:spPr>
          <a:xfrm>
            <a:off x="0" y="0"/>
            <a:ext cx="8205537" cy="265897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32994" b="55604"/>
          <a:stretch/>
        </p:blipFill>
        <p:spPr>
          <a:xfrm>
            <a:off x="0" y="0"/>
            <a:ext cx="8169442" cy="30560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17599" b="60848"/>
          <a:stretch/>
        </p:blipFill>
        <p:spPr>
          <a:xfrm>
            <a:off x="0" y="0"/>
            <a:ext cx="10046368" cy="269507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17796" b="55429"/>
          <a:stretch/>
        </p:blipFill>
        <p:spPr>
          <a:xfrm>
            <a:off x="0" y="0"/>
            <a:ext cx="10022305" cy="306805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2007" b="61197"/>
          <a:stretch/>
        </p:blipFill>
        <p:spPr>
          <a:xfrm>
            <a:off x="0" y="0"/>
            <a:ext cx="11947358" cy="267101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54730"/>
          <a:stretch/>
        </p:blipFill>
        <p:spPr>
          <a:xfrm>
            <a:off x="0" y="0"/>
            <a:ext cx="12192000" cy="311617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9386"/>
          <a:stretch/>
        </p:blipFill>
        <p:spPr>
          <a:xfrm>
            <a:off x="0" y="0"/>
            <a:ext cx="12192000" cy="48607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39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6920"/>
          <a:stretch/>
        </p:blipFill>
        <p:spPr>
          <a:xfrm>
            <a:off x="0" y="31749"/>
            <a:ext cx="12192000" cy="254300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7171" b="33684"/>
          <a:stretch/>
        </p:blipFill>
        <p:spPr>
          <a:xfrm>
            <a:off x="0" y="31749"/>
            <a:ext cx="5221705" cy="391460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6974" b="26143"/>
          <a:stretch/>
        </p:blipFill>
        <p:spPr>
          <a:xfrm>
            <a:off x="0" y="31749"/>
            <a:ext cx="5245768" cy="435977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7072" b="20436"/>
          <a:stretch/>
        </p:blipFill>
        <p:spPr>
          <a:xfrm>
            <a:off x="0" y="31750"/>
            <a:ext cx="5233737" cy="469666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6974" b="12080"/>
          <a:stretch/>
        </p:blipFill>
        <p:spPr>
          <a:xfrm>
            <a:off x="0" y="31750"/>
            <a:ext cx="5245768" cy="518995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t="-1" r="57171" b="-4226"/>
          <a:stretch/>
        </p:blipFill>
        <p:spPr>
          <a:xfrm>
            <a:off x="0" y="31749"/>
            <a:ext cx="5221705" cy="615248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4092"/>
          <a:stretch/>
        </p:blipFill>
        <p:spPr>
          <a:xfrm>
            <a:off x="0" y="31750"/>
            <a:ext cx="12192000" cy="389054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6551"/>
          <a:stretch/>
        </p:blipFill>
        <p:spPr>
          <a:xfrm>
            <a:off x="0" y="31750"/>
            <a:ext cx="12192000" cy="433571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0436"/>
          <a:stretch/>
        </p:blipFill>
        <p:spPr>
          <a:xfrm>
            <a:off x="0" y="31750"/>
            <a:ext cx="12192000" cy="469666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2691"/>
          <a:stretch/>
        </p:blipFill>
        <p:spPr>
          <a:xfrm>
            <a:off x="0" y="31750"/>
            <a:ext cx="12192000" cy="5153862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49"/>
            <a:ext cx="12192000" cy="590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28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2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7234" y="15001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1: </a:t>
            </a:r>
            <a:r>
              <a:rPr lang="nl-NL" sz="2500" dirty="0" smtClean="0"/>
              <a:t> </a:t>
            </a:r>
            <a:r>
              <a:rPr lang="nl-NL" sz="2500" dirty="0" smtClean="0"/>
              <a:t>d </a:t>
            </a:r>
            <a:r>
              <a:rPr lang="nl-NL" sz="2500" dirty="0" smtClean="0"/>
              <a:t>toets</a:t>
            </a:r>
            <a:endParaRPr lang="nl-NL" sz="2500" dirty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girlfriend</a:t>
            </a:r>
            <a:r>
              <a:rPr lang="nl-NL" dirty="0" smtClean="0"/>
              <a:t> looks like </a:t>
            </a:r>
            <a:r>
              <a:rPr lang="nl-NL" dirty="0" err="1" smtClean="0"/>
              <a:t>this</a:t>
            </a:r>
            <a:r>
              <a:rPr lang="nl-NL" dirty="0" smtClean="0"/>
              <a:t>, </a:t>
            </a:r>
            <a:r>
              <a:rPr lang="nl-NL" dirty="0" err="1" smtClean="0"/>
              <a:t>shes</a:t>
            </a:r>
            <a:r>
              <a:rPr lang="nl-NL" dirty="0" smtClean="0"/>
              <a:t> </a:t>
            </a:r>
            <a:r>
              <a:rPr lang="nl-NL" dirty="0" err="1" smtClean="0"/>
              <a:t>probably</a:t>
            </a:r>
            <a:r>
              <a:rPr lang="nl-NL" dirty="0" smtClean="0"/>
              <a:t> a keeper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857192" cy="4324432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De sluitpost:</a:t>
            </a:r>
          </a:p>
          <a:p>
            <a:r>
              <a:rPr lang="nl-NL" sz="2500" dirty="0" smtClean="0"/>
              <a:t>Er zorgt altijd een post voor dat de balans in balans is, dat noemen we ook wel de sluitpost.</a:t>
            </a:r>
          </a:p>
          <a:p>
            <a:r>
              <a:rPr lang="nl-NL" sz="2500" dirty="0" smtClean="0"/>
              <a:t>Vaak is dat de bank: het rekening-courant krediet.</a:t>
            </a:r>
          </a:p>
          <a:p>
            <a:r>
              <a:rPr lang="nl-NL" sz="2500" dirty="0" smtClean="0"/>
              <a:t>Vorige opgave was dit ook het rekening-courant krediet.</a:t>
            </a:r>
          </a:p>
          <a:p>
            <a:r>
              <a:rPr lang="nl-NL" sz="2500" dirty="0" smtClean="0"/>
              <a:t>Kan ook eigen vermogen zijn (opgave 27)</a:t>
            </a:r>
          </a:p>
          <a:p>
            <a:endParaRPr lang="nl-NL" sz="2500" dirty="0"/>
          </a:p>
        </p:txBody>
      </p:sp>
      <p:pic>
        <p:nvPicPr>
          <p:cNvPr id="1026" name="Picture 2" descr="https://pbs.twimg.com/media/BerbXpDCcAErRk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080" y="1830554"/>
            <a:ext cx="5705475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28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Overzicht van ontvangsten en uitgaven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981200" y="1536701"/>
            <a:ext cx="3657600" cy="4589463"/>
          </a:xfrm>
        </p:spPr>
        <p:txBody>
          <a:bodyPr/>
          <a:lstStyle/>
          <a:p>
            <a:pPr eaLnBrk="1" hangingPunct="1"/>
            <a:r>
              <a:rPr lang="nl-NL" altLang="nl-NL" sz="2000"/>
              <a:t>- Ontvangsten        €………,-Bijv. contributie </a:t>
            </a:r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 b="1"/>
              <a:t>Negatieve mutatie   </a:t>
            </a:r>
            <a:r>
              <a:rPr lang="nl-NL" altLang="nl-NL" sz="2000"/>
              <a:t>€………,-</a:t>
            </a:r>
          </a:p>
          <a:p>
            <a:pPr eaLnBrk="1" hangingPunct="1"/>
            <a:r>
              <a:rPr lang="nl-NL" altLang="nl-NL" sz="2000"/>
              <a:t>(</a:t>
            </a:r>
            <a:r>
              <a:rPr lang="nl-NL" altLang="nl-NL"/>
              <a:t>ontvangsten&lt; uitgaven</a:t>
            </a:r>
            <a:r>
              <a:rPr lang="nl-NL" altLang="nl-NL" sz="2000"/>
              <a:t>)</a:t>
            </a:r>
          </a:p>
          <a:p>
            <a:pPr eaLnBrk="1" hangingPunct="1"/>
            <a:r>
              <a:rPr lang="nl-NL" altLang="nl-NL" sz="2000"/>
              <a:t>TOTAAL                  €………,-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943600" y="1536701"/>
            <a:ext cx="3657600" cy="4589463"/>
          </a:xfrm>
        </p:spPr>
        <p:txBody>
          <a:bodyPr/>
          <a:lstStyle/>
          <a:p>
            <a:pPr eaLnBrk="1" hangingPunct="1"/>
            <a:r>
              <a:rPr lang="nl-NL" altLang="nl-NL" sz="2000"/>
              <a:t>- Uitgaven              €………,- </a:t>
            </a:r>
          </a:p>
          <a:p>
            <a:pPr eaLnBrk="1" hangingPunct="1"/>
            <a:r>
              <a:rPr lang="nl-NL" altLang="nl-NL" sz="2000"/>
              <a:t>Huur</a:t>
            </a:r>
          </a:p>
          <a:p>
            <a:pPr eaLnBrk="1" hangingPunct="1"/>
            <a:r>
              <a:rPr lang="nl-NL" altLang="nl-NL" sz="2000"/>
              <a:t>Aflossing</a:t>
            </a:r>
          </a:p>
          <a:p>
            <a:pPr eaLnBrk="1" hangingPunct="1"/>
            <a:r>
              <a:rPr lang="nl-NL" altLang="nl-NL" sz="2000"/>
              <a:t>reparaties</a:t>
            </a:r>
          </a:p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 b="1"/>
              <a:t>Positieve mutatie    </a:t>
            </a:r>
            <a:r>
              <a:rPr lang="nl-NL" altLang="nl-NL"/>
              <a:t>€………,-</a:t>
            </a:r>
          </a:p>
          <a:p>
            <a:pPr eaLnBrk="1" hangingPunct="1"/>
            <a:r>
              <a:rPr lang="nl-NL" altLang="nl-NL"/>
              <a:t>(ontvangsten &gt; uitgaven)</a:t>
            </a:r>
          </a:p>
          <a:p>
            <a:pPr eaLnBrk="1" hangingPunct="1"/>
            <a:r>
              <a:rPr lang="nl-NL" altLang="nl-NL" sz="2000"/>
              <a:t>Totaal                    €………,-</a:t>
            </a:r>
          </a:p>
        </p:txBody>
      </p:sp>
    </p:spTree>
    <p:extLst>
      <p:ext uri="{BB962C8B-B14F-4D97-AF65-F5344CB8AC3E}">
        <p14:creationId xmlns:p14="http://schemas.microsoft.com/office/powerpoint/2010/main" val="41086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Overzicht ontvangsten en uitgaven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Doel: Toename of afname liquide middelen bepaalde periode</a:t>
            </a:r>
          </a:p>
          <a:p>
            <a:pPr eaLnBrk="1" hangingPunct="1">
              <a:lnSpc>
                <a:spcPct val="80000"/>
              </a:lnSpc>
            </a:pPr>
            <a:endParaRPr lang="nl-NL" altLang="nl-NL" sz="2800" dirty="0"/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Kunnen: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- overzicht opstellen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- nieuw bedrag van kas of bank op  eindbalans vaststellen.</a:t>
            </a:r>
          </a:p>
          <a:p>
            <a:pPr eaLnBrk="1" hangingPunct="1">
              <a:lnSpc>
                <a:spcPct val="80000"/>
              </a:lnSpc>
            </a:pPr>
            <a:endParaRPr lang="nl-NL" altLang="nl-NL" sz="2800" dirty="0"/>
          </a:p>
        </p:txBody>
      </p:sp>
    </p:spTree>
    <p:extLst>
      <p:ext uri="{BB962C8B-B14F-4D97-AF65-F5344CB8AC3E}">
        <p14:creationId xmlns:p14="http://schemas.microsoft.com/office/powerpoint/2010/main" val="71182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Hoe eindbedrag kas/bank vaststellen? Zie pag. 42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13316" name="Picture 4" descr="C:\Users\Laptop\Pictures\formule  liq middelen eindbal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801814"/>
            <a:ext cx="9469966" cy="508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040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Let op!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Ontstaat er een saldo aan de uitgaven kant 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 meer ontvangen dan uitgeven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 saldo vergroot je liquide middelen.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Ontstaat er een saldo aan de ontvangsten kant.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 meer uitgegeven dan ontvangen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 saldo verkleint je liquide middelen.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2321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320"/>
          <a:stretch/>
        </p:blipFill>
        <p:spPr>
          <a:xfrm>
            <a:off x="0" y="0"/>
            <a:ext cx="12192000" cy="9271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0249"/>
          <a:stretch/>
        </p:blipFill>
        <p:spPr>
          <a:xfrm>
            <a:off x="0" y="0"/>
            <a:ext cx="12192000" cy="14351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7585"/>
          <a:stretch/>
        </p:blipFill>
        <p:spPr>
          <a:xfrm>
            <a:off x="0" y="0"/>
            <a:ext cx="12192000" cy="18923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2811"/>
          <a:stretch/>
        </p:blipFill>
        <p:spPr>
          <a:xfrm>
            <a:off x="0" y="0"/>
            <a:ext cx="12192000" cy="24257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61025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25787"/>
            <a:ext cx="10363200" cy="372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60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open vraag 9 en 10.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409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1517</TotalTime>
  <Words>303</Words>
  <Application>Microsoft Office PowerPoint</Application>
  <PresentationFormat>Breedbeeld</PresentationFormat>
  <Paragraphs>93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1" baseType="lpstr">
      <vt:lpstr>Arial</vt:lpstr>
      <vt:lpstr>Calibri</vt:lpstr>
      <vt:lpstr>Trebuchet MS</vt:lpstr>
      <vt:lpstr>Wingdings</vt:lpstr>
      <vt:lpstr>Wingdings 3</vt:lpstr>
      <vt:lpstr>Facet</vt:lpstr>
      <vt:lpstr>Beste ath 4. </vt:lpstr>
      <vt:lpstr>Programma aankomende 2 lessen .</vt:lpstr>
      <vt:lpstr>If your girlfriend looks like this, shes probably a keeper</vt:lpstr>
      <vt:lpstr>Overzicht van ontvangsten en uitgaven</vt:lpstr>
      <vt:lpstr>Overzicht ontvangsten en uitgaven </vt:lpstr>
      <vt:lpstr>Hoe eindbedrag kas/bank vaststellen? Zie pag. 42</vt:lpstr>
      <vt:lpstr>Let op!</vt:lpstr>
      <vt:lpstr>PowerPoint-presentatie</vt:lpstr>
      <vt:lpstr>Maak open vraag 9 en 10.</vt:lpstr>
      <vt:lpstr>PowerPoint-presentatie</vt:lpstr>
      <vt:lpstr>Maak open vraag 11.</vt:lpstr>
      <vt:lpstr>PowerPoint-presentatie</vt:lpstr>
      <vt:lpstr>Maak open vraag 12 en 13.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153</cp:revision>
  <dcterms:created xsi:type="dcterms:W3CDTF">2017-01-22T09:51:43Z</dcterms:created>
  <dcterms:modified xsi:type="dcterms:W3CDTF">2018-03-17T08:16:28Z</dcterms:modified>
</cp:coreProperties>
</file>