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55" r:id="rId4"/>
    <p:sldId id="356" r:id="rId5"/>
    <p:sldId id="363" r:id="rId6"/>
    <p:sldId id="367" r:id="rId7"/>
    <p:sldId id="364" r:id="rId8"/>
    <p:sldId id="368" r:id="rId9"/>
    <p:sldId id="369" r:id="rId10"/>
    <p:sldId id="370" r:id="rId11"/>
    <p:sldId id="371" r:id="rId12"/>
    <p:sldId id="372" r:id="rId13"/>
    <p:sldId id="373" r:id="rId14"/>
    <p:sldId id="374" r:id="rId15"/>
    <p:sldId id="375" r:id="rId16"/>
    <p:sldId id="37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0" autoAdjust="0"/>
    <p:restoredTop sz="94660"/>
  </p:normalViewPr>
  <p:slideViewPr>
    <p:cSldViewPr snapToGrid="0">
      <p:cViewPr varScale="1">
        <p:scale>
          <a:sx n="80" d="100"/>
          <a:sy n="80" d="100"/>
        </p:scale>
        <p:origin x="41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9/25/2017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a:t>
            </a:r>
            <a:r>
              <a:rPr lang="nl-NL" dirty="0" smtClean="0"/>
              <a:t>4.32 t/m 4.34</a:t>
            </a:r>
            <a:endParaRPr lang="nl-NL" dirty="0"/>
          </a:p>
        </p:txBody>
      </p:sp>
      <p:sp>
        <p:nvSpPr>
          <p:cNvPr id="3" name="Tijdelijke aanduiding voor inhoud 2"/>
          <p:cNvSpPr>
            <a:spLocks noGrp="1"/>
          </p:cNvSpPr>
          <p:nvPr>
            <p:ph idx="1"/>
          </p:nvPr>
        </p:nvSpPr>
        <p:spPr>
          <a:xfrm>
            <a:off x="677334" y="2160589"/>
            <a:ext cx="4039045" cy="3880773"/>
          </a:xfrm>
        </p:spPr>
        <p:txBody>
          <a:bodyPr>
            <a:normAutofit lnSpcReduction="10000"/>
          </a:bodyPr>
          <a:lstStyle/>
          <a:p>
            <a:r>
              <a:rPr lang="nl-NL" sz="2500" dirty="0" smtClean="0"/>
              <a:t>12 </a:t>
            </a:r>
            <a:r>
              <a:rPr lang="nl-NL" sz="2500" dirty="0" smtClean="0"/>
              <a:t>minuten de tijd.</a:t>
            </a:r>
          </a:p>
          <a:p>
            <a:r>
              <a:rPr lang="nl-NL" sz="2500" dirty="0" smtClean="0"/>
              <a:t>Eerste </a:t>
            </a:r>
            <a:r>
              <a:rPr lang="nl-NL" sz="2500" dirty="0" smtClean="0"/>
              <a:t>4 minuten zelfstandig aan de slag</a:t>
            </a:r>
            <a:r>
              <a:rPr lang="nl-NL" sz="2500" dirty="0" smtClean="0"/>
              <a:t>.</a:t>
            </a:r>
          </a:p>
          <a:p>
            <a:r>
              <a:rPr lang="nl-NL" sz="2500" dirty="0" smtClean="0"/>
              <a:t>Beantwoord ook: wat is er nodig voordat zelfbinding effectief is?</a:t>
            </a:r>
          </a:p>
          <a:p>
            <a:r>
              <a:rPr lang="nl-NL" sz="2500" dirty="0" smtClean="0"/>
              <a:t>Welke 2 vormen van zelfbinding zijn er?</a:t>
            </a:r>
          </a:p>
          <a:p>
            <a:r>
              <a:rPr lang="nl-NL" sz="2500" dirty="0" smtClean="0"/>
              <a:t>Eerder klaar? 4.55</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8819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274002" cy="1930400"/>
          </a:xfrm>
        </p:spPr>
        <p:txBody>
          <a:bodyPr/>
          <a:lstStyle/>
          <a:p>
            <a:r>
              <a:rPr lang="nl-NL" dirty="0" smtClean="0"/>
              <a:t>Voorwaarde zelfbinding:</a:t>
            </a:r>
            <a:endParaRPr lang="nl-NL" dirty="0"/>
          </a:p>
        </p:txBody>
      </p:sp>
      <p:sp>
        <p:nvSpPr>
          <p:cNvPr id="3" name="Tijdelijke aanduiding voor inhoud 2"/>
          <p:cNvSpPr>
            <a:spLocks noGrp="1"/>
          </p:cNvSpPr>
          <p:nvPr>
            <p:ph idx="1"/>
          </p:nvPr>
        </p:nvSpPr>
        <p:spPr>
          <a:xfrm>
            <a:off x="240633" y="577516"/>
            <a:ext cx="9033370" cy="5463847"/>
          </a:xfrm>
        </p:spPr>
        <p:txBody>
          <a:bodyPr>
            <a:noAutofit/>
          </a:bodyPr>
          <a:lstStyle/>
          <a:p>
            <a:r>
              <a:rPr lang="nl-NL" sz="2500" dirty="0" smtClean="0"/>
              <a:t>De zelfbinding moet geloofwaardig zijn.</a:t>
            </a:r>
          </a:p>
          <a:p>
            <a:r>
              <a:rPr lang="nl-NL" sz="2500" dirty="0" smtClean="0"/>
              <a:t>De zelfbinding moet bekend zijn bij de tegenspeler.</a:t>
            </a:r>
          </a:p>
          <a:p>
            <a:endParaRPr lang="nl-NL" sz="2500" dirty="0"/>
          </a:p>
          <a:p>
            <a:r>
              <a:rPr lang="nl-NL" sz="2500" dirty="0" smtClean="0"/>
              <a:t>Onvoorwaardelijke zelfbinding: je legt je keuze vast ongeacht wat de ander doet (je stuur vastbinden)</a:t>
            </a:r>
          </a:p>
          <a:p>
            <a:r>
              <a:rPr lang="nl-NL" sz="2500" dirty="0" smtClean="0"/>
              <a:t>Voorwaardelijke zelfbinding: je volgt strategie wanneer je tegenspeler een bepaalde keuze maakt (dreigingen of beloftes)</a:t>
            </a:r>
          </a:p>
          <a:p>
            <a:r>
              <a:rPr lang="nl-NL" sz="2500" dirty="0" smtClean="0"/>
              <a:t>Als jullie goed je best doen mogen jullie eerder weg, als ik je mobiel zie, neem ik hem in.</a:t>
            </a:r>
          </a:p>
          <a:p>
            <a:r>
              <a:rPr lang="nl-NL" sz="2500" dirty="0" smtClean="0"/>
              <a:t>Meteen zichtbaar dat zelfbinding alleen werkt als het geloofwaardig is. Als ik nooit een mobiel inneem wanneer ik dreig dat wel te doen, raak ik mijn geloofwaardigheid kwijt (vorige klas) (zie eerder gemaakt overzicht).</a:t>
            </a:r>
            <a:endParaRPr lang="nl-NL" sz="2500" dirty="0"/>
          </a:p>
        </p:txBody>
      </p:sp>
    </p:spTree>
    <p:extLst>
      <p:ext uri="{BB962C8B-B14F-4D97-AF65-F5344CB8AC3E}">
        <p14:creationId xmlns:p14="http://schemas.microsoft.com/office/powerpoint/2010/main" val="2240930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1404"/>
          <a:stretch/>
        </p:blipFill>
        <p:spPr>
          <a:xfrm>
            <a:off x="-1" y="0"/>
            <a:ext cx="10828421" cy="1961147"/>
          </a:xfrm>
          <a:prstGeom prst="rect">
            <a:avLst/>
          </a:prstGeom>
        </p:spPr>
      </p:pic>
      <p:pic>
        <p:nvPicPr>
          <p:cNvPr id="5" name="Afbeelding 4"/>
          <p:cNvPicPr>
            <a:picLocks noChangeAspect="1"/>
          </p:cNvPicPr>
          <p:nvPr/>
        </p:nvPicPr>
        <p:blipFill rotWithShape="1">
          <a:blip r:embed="rId2"/>
          <a:srcRect b="38246"/>
          <a:stretch/>
        </p:blipFill>
        <p:spPr>
          <a:xfrm>
            <a:off x="-1" y="0"/>
            <a:ext cx="10828421" cy="4235116"/>
          </a:xfrm>
          <a:prstGeom prst="rect">
            <a:avLst/>
          </a:prstGeom>
        </p:spPr>
      </p:pic>
      <p:pic>
        <p:nvPicPr>
          <p:cNvPr id="6" name="Afbeelding 5"/>
          <p:cNvPicPr>
            <a:picLocks noChangeAspect="1"/>
          </p:cNvPicPr>
          <p:nvPr/>
        </p:nvPicPr>
        <p:blipFill rotWithShape="1">
          <a:blip r:embed="rId2"/>
          <a:srcRect b="23859"/>
          <a:stretch/>
        </p:blipFill>
        <p:spPr>
          <a:xfrm>
            <a:off x="-1" y="0"/>
            <a:ext cx="10828421" cy="5221705"/>
          </a:xfrm>
          <a:prstGeom prst="rect">
            <a:avLst/>
          </a:prstGeom>
        </p:spPr>
      </p:pic>
      <p:pic>
        <p:nvPicPr>
          <p:cNvPr id="7" name="Afbeelding 6"/>
          <p:cNvPicPr>
            <a:picLocks noChangeAspect="1"/>
          </p:cNvPicPr>
          <p:nvPr/>
        </p:nvPicPr>
        <p:blipFill>
          <a:blip r:embed="rId2"/>
          <a:stretch>
            <a:fillRect/>
          </a:stretch>
        </p:blipFill>
        <p:spPr>
          <a:xfrm>
            <a:off x="-1" y="0"/>
            <a:ext cx="10828421" cy="6858000"/>
          </a:xfrm>
          <a:prstGeom prst="rect">
            <a:avLst/>
          </a:prstGeom>
        </p:spPr>
      </p:pic>
    </p:spTree>
    <p:extLst>
      <p:ext uri="{BB962C8B-B14F-4D97-AF65-F5344CB8AC3E}">
        <p14:creationId xmlns:p14="http://schemas.microsoft.com/office/powerpoint/2010/main" val="4163145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4358355"/>
          </a:xfrm>
          <a:prstGeom prst="rect">
            <a:avLst/>
          </a:prstGeom>
        </p:spPr>
      </p:pic>
    </p:spTree>
    <p:extLst>
      <p:ext uri="{BB962C8B-B14F-4D97-AF65-F5344CB8AC3E}">
        <p14:creationId xmlns:p14="http://schemas.microsoft.com/office/powerpoint/2010/main" val="472856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6961"/>
          <a:stretch/>
        </p:blipFill>
        <p:spPr>
          <a:xfrm>
            <a:off x="0" y="1"/>
            <a:ext cx="12192000" cy="2406316"/>
          </a:xfrm>
          <a:prstGeom prst="rect">
            <a:avLst/>
          </a:prstGeom>
        </p:spPr>
      </p:pic>
      <p:pic>
        <p:nvPicPr>
          <p:cNvPr id="5" name="Afbeelding 4"/>
          <p:cNvPicPr>
            <a:picLocks noChangeAspect="1"/>
          </p:cNvPicPr>
          <p:nvPr/>
        </p:nvPicPr>
        <p:blipFill rotWithShape="1">
          <a:blip r:embed="rId2"/>
          <a:srcRect b="44050"/>
          <a:stretch/>
        </p:blipFill>
        <p:spPr>
          <a:xfrm>
            <a:off x="0" y="0"/>
            <a:ext cx="12192000" cy="3128211"/>
          </a:xfrm>
          <a:prstGeom prst="rect">
            <a:avLst/>
          </a:prstGeom>
        </p:spPr>
      </p:pic>
      <p:pic>
        <p:nvPicPr>
          <p:cNvPr id="6" name="Afbeelding 5"/>
          <p:cNvPicPr>
            <a:picLocks noChangeAspect="1"/>
          </p:cNvPicPr>
          <p:nvPr/>
        </p:nvPicPr>
        <p:blipFill rotWithShape="1">
          <a:blip r:embed="rId2"/>
          <a:srcRect b="30278"/>
          <a:stretch/>
        </p:blipFill>
        <p:spPr>
          <a:xfrm>
            <a:off x="0" y="1"/>
            <a:ext cx="12192000" cy="3898232"/>
          </a:xfrm>
          <a:prstGeom prst="rect">
            <a:avLst/>
          </a:prstGeom>
        </p:spPr>
      </p:pic>
      <p:pic>
        <p:nvPicPr>
          <p:cNvPr id="7" name="Afbeelding 6"/>
          <p:cNvPicPr>
            <a:picLocks noChangeAspect="1"/>
          </p:cNvPicPr>
          <p:nvPr/>
        </p:nvPicPr>
        <p:blipFill rotWithShape="1">
          <a:blip r:embed="rId2"/>
          <a:srcRect b="15860"/>
          <a:stretch/>
        </p:blipFill>
        <p:spPr>
          <a:xfrm>
            <a:off x="0" y="0"/>
            <a:ext cx="12192000" cy="4704347"/>
          </a:xfrm>
          <a:prstGeom prst="rect">
            <a:avLst/>
          </a:prstGeom>
        </p:spPr>
      </p:pic>
      <p:pic>
        <p:nvPicPr>
          <p:cNvPr id="8" name="Afbeelding 7"/>
          <p:cNvPicPr>
            <a:picLocks noChangeAspect="1"/>
          </p:cNvPicPr>
          <p:nvPr/>
        </p:nvPicPr>
        <p:blipFill>
          <a:blip r:embed="rId2"/>
          <a:stretch>
            <a:fillRect/>
          </a:stretch>
        </p:blipFill>
        <p:spPr>
          <a:xfrm>
            <a:off x="0" y="0"/>
            <a:ext cx="12192000" cy="5591079"/>
          </a:xfrm>
          <a:prstGeom prst="rect">
            <a:avLst/>
          </a:prstGeom>
        </p:spPr>
      </p:pic>
    </p:spTree>
    <p:extLst>
      <p:ext uri="{BB962C8B-B14F-4D97-AF65-F5344CB8AC3E}">
        <p14:creationId xmlns:p14="http://schemas.microsoft.com/office/powerpoint/2010/main" val="4150636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a:t>
            </a:r>
            <a:r>
              <a:rPr lang="nl-NL" dirty="0" smtClean="0"/>
              <a:t>opgave 4.55</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a:t>5</a:t>
            </a:r>
            <a:r>
              <a:rPr lang="nl-NL" sz="2500" dirty="0" smtClean="0"/>
              <a:t> </a:t>
            </a:r>
            <a:r>
              <a:rPr lang="nl-NL" sz="2500" dirty="0" smtClean="0"/>
              <a:t>minuten de tijd.</a:t>
            </a:r>
          </a:p>
          <a:p>
            <a:r>
              <a:rPr lang="nl-NL" sz="2500" dirty="0" smtClean="0"/>
              <a:t>Eerste </a:t>
            </a:r>
            <a:r>
              <a:rPr lang="nl-NL" sz="2500" dirty="0"/>
              <a:t>2</a:t>
            </a:r>
            <a:r>
              <a:rPr lang="nl-NL" sz="2500" dirty="0" smtClean="0"/>
              <a:t> </a:t>
            </a:r>
            <a:r>
              <a:rPr lang="nl-NL" sz="2500" dirty="0" smtClean="0"/>
              <a:t>minuten zelfstandig aan de slag</a:t>
            </a:r>
            <a:r>
              <a:rPr lang="nl-NL" sz="2500" dirty="0" smtClean="0"/>
              <a:t>.</a:t>
            </a:r>
          </a:p>
          <a:p>
            <a:r>
              <a:rPr lang="nl-NL" sz="2500" dirty="0" smtClean="0"/>
              <a:t>Beantwoord ook: wat is er nodig voordat zelfbinding effectief is?</a:t>
            </a:r>
          </a:p>
          <a:p>
            <a:r>
              <a:rPr lang="nl-NL" sz="2500" dirty="0" smtClean="0"/>
              <a:t>Welke 2 vormen van zelfbinding zijn er?</a:t>
            </a:r>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4275240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4256"/>
          <a:stretch/>
        </p:blipFill>
        <p:spPr>
          <a:xfrm>
            <a:off x="0" y="1"/>
            <a:ext cx="12192000" cy="854242"/>
          </a:xfrm>
          <a:prstGeom prst="rect">
            <a:avLst/>
          </a:prstGeom>
        </p:spPr>
      </p:pic>
      <p:pic>
        <p:nvPicPr>
          <p:cNvPr id="5" name="Afbeelding 4"/>
          <p:cNvPicPr>
            <a:picLocks noChangeAspect="1"/>
          </p:cNvPicPr>
          <p:nvPr/>
        </p:nvPicPr>
        <p:blipFill>
          <a:blip r:embed="rId2"/>
          <a:stretch>
            <a:fillRect/>
          </a:stretch>
        </p:blipFill>
        <p:spPr>
          <a:xfrm>
            <a:off x="0" y="0"/>
            <a:ext cx="12192000" cy="1867437"/>
          </a:xfrm>
          <a:prstGeom prst="rect">
            <a:avLst/>
          </a:prstGeom>
        </p:spPr>
      </p:pic>
    </p:spTree>
    <p:extLst>
      <p:ext uri="{BB962C8B-B14F-4D97-AF65-F5344CB8AC3E}">
        <p14:creationId xmlns:p14="http://schemas.microsoft.com/office/powerpoint/2010/main" val="194121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Het Nash-evenwicht.</a:t>
            </a:r>
          </a:p>
          <a:p>
            <a:r>
              <a:rPr lang="nl-NL" sz="2500" dirty="0" smtClean="0"/>
              <a:t> Opgaves 4.29 t/m </a:t>
            </a:r>
            <a:r>
              <a:rPr lang="nl-NL" sz="2500" dirty="0" smtClean="0"/>
              <a:t>4.34 + 4.55</a:t>
            </a:r>
            <a:endParaRPr lang="nl-NL" sz="2500" dirty="0" smtClean="0"/>
          </a:p>
          <a:p>
            <a:r>
              <a:rPr lang="nl-NL" sz="2500" dirty="0" smtClean="0"/>
              <a:t>Dominante strategie</a:t>
            </a:r>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1575"/>
          <a:stretch/>
        </p:blipFill>
        <p:spPr>
          <a:xfrm>
            <a:off x="0" y="1"/>
            <a:ext cx="12192000" cy="2690878"/>
          </a:xfrm>
          <a:prstGeom prst="rect">
            <a:avLst/>
          </a:prstGeom>
        </p:spPr>
      </p:pic>
    </p:spTree>
    <p:extLst>
      <p:ext uri="{BB962C8B-B14F-4D97-AF65-F5344CB8AC3E}">
        <p14:creationId xmlns:p14="http://schemas.microsoft.com/office/powerpoint/2010/main" val="1436618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Nash-evenwicht</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Het </a:t>
            </a:r>
            <a:r>
              <a:rPr lang="nl-NL" sz="2500" dirty="0" err="1" smtClean="0"/>
              <a:t>nash</a:t>
            </a:r>
            <a:r>
              <a:rPr lang="nl-NL" sz="2500" dirty="0" smtClean="0"/>
              <a:t>-evenwicht is de vorige som was Koffie voor Cool en T-shirt voor Hot.</a:t>
            </a:r>
          </a:p>
          <a:p>
            <a:r>
              <a:rPr lang="nl-NL" sz="2500" dirty="0" smtClean="0"/>
              <a:t>Namelijk geen van beide partijen kan zijn opbrengst verbeteren gegeven de keuze van de ander.</a:t>
            </a:r>
          </a:p>
          <a:p>
            <a:r>
              <a:rPr lang="nl-NL" sz="2500" dirty="0" smtClean="0"/>
              <a:t>Cool zijn de alternatieven, 3 voor </a:t>
            </a:r>
            <a:r>
              <a:rPr lang="nl-NL" sz="2500" dirty="0" err="1" smtClean="0"/>
              <a:t>t-shirts</a:t>
            </a:r>
            <a:r>
              <a:rPr lang="nl-NL" sz="2500" dirty="0" smtClean="0"/>
              <a:t>, 2 voor korting, dus blijven ze bij koffie (als Hot T-shirts kiest)</a:t>
            </a:r>
          </a:p>
          <a:p>
            <a:r>
              <a:rPr lang="nl-NL" sz="2500" dirty="0" smtClean="0"/>
              <a:t>Hot zijn de alternatieven, 3 voor korting en 2 voor koffie. Dus blijven ze bij T-shirts (als Cool voor koffie kiest).</a:t>
            </a:r>
          </a:p>
          <a:p>
            <a:endParaRPr lang="nl-NL" sz="2500" dirty="0"/>
          </a:p>
        </p:txBody>
      </p:sp>
    </p:spTree>
    <p:extLst>
      <p:ext uri="{BB962C8B-B14F-4D97-AF65-F5344CB8AC3E}">
        <p14:creationId xmlns:p14="http://schemas.microsoft.com/office/powerpoint/2010/main" val="652889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Dominante strategie.</a:t>
            </a:r>
            <a:endParaRPr lang="nl-NL" dirty="0"/>
          </a:p>
        </p:txBody>
      </p:sp>
      <p:sp>
        <p:nvSpPr>
          <p:cNvPr id="3" name="Tijdelijke aanduiding voor inhoud 2"/>
          <p:cNvSpPr>
            <a:spLocks noGrp="1"/>
          </p:cNvSpPr>
          <p:nvPr>
            <p:ph idx="1"/>
          </p:nvPr>
        </p:nvSpPr>
        <p:spPr/>
        <p:txBody>
          <a:bodyPr>
            <a:normAutofit/>
          </a:bodyPr>
          <a:lstStyle/>
          <a:p>
            <a:r>
              <a:rPr lang="nl-NL" sz="2500" dirty="0" smtClean="0"/>
              <a:t>Een dominante strategie is een keuze je altijd maakt ongeacht wat de ander doet. Dit geeft aan dat deze keuze de hoogste opbrengst voor jou heeft.</a:t>
            </a:r>
          </a:p>
          <a:p>
            <a:r>
              <a:rPr lang="nl-NL" sz="2500" dirty="0" smtClean="0"/>
              <a:t>Het evenwicht van twee dominante strategieën is altijd een Nash-evenwicht. Tenslotte maak je deze keuze altijd omdat hij je het meeste oplevert.</a:t>
            </a:r>
          </a:p>
          <a:p>
            <a:r>
              <a:rPr lang="nl-NL" sz="2500" dirty="0" smtClean="0"/>
              <a:t>Daarentegen, een Nash evenwicht hoeft niet altijd de dominante strategie te zijn. Dit zien we in de volgende opgaves.</a:t>
            </a:r>
            <a:endParaRPr lang="nl-NL" sz="2500" dirty="0"/>
          </a:p>
        </p:txBody>
      </p:sp>
    </p:spTree>
    <p:extLst>
      <p:ext uri="{BB962C8B-B14F-4D97-AF65-F5344CB8AC3E}">
        <p14:creationId xmlns:p14="http://schemas.microsoft.com/office/powerpoint/2010/main" val="407275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7516" y="0"/>
            <a:ext cx="8696486" cy="1930400"/>
          </a:xfrm>
        </p:spPr>
        <p:txBody>
          <a:bodyPr/>
          <a:lstStyle/>
          <a:p>
            <a:r>
              <a:rPr lang="nl-NL" dirty="0" smtClean="0"/>
              <a:t>Wat deed Robbert</a:t>
            </a:r>
            <a:endParaRPr lang="nl-NL" dirty="0"/>
          </a:p>
        </p:txBody>
      </p:sp>
      <p:sp>
        <p:nvSpPr>
          <p:cNvPr id="3" name="Tijdelijke aanduiding voor inhoud 2"/>
          <p:cNvSpPr>
            <a:spLocks noGrp="1"/>
          </p:cNvSpPr>
          <p:nvPr>
            <p:ph idx="1"/>
          </p:nvPr>
        </p:nvSpPr>
        <p:spPr>
          <a:xfrm>
            <a:off x="252663" y="757991"/>
            <a:ext cx="9021339" cy="4898362"/>
          </a:xfrm>
        </p:spPr>
        <p:txBody>
          <a:bodyPr>
            <a:noAutofit/>
          </a:bodyPr>
          <a:lstStyle/>
          <a:p>
            <a:r>
              <a:rPr lang="nl-NL" sz="2500" dirty="0" smtClean="0"/>
              <a:t>Robbert heeft geprobeerd Chantal haar keuze te beïnvloeden.</a:t>
            </a:r>
          </a:p>
          <a:p>
            <a:r>
              <a:rPr lang="nl-NL" sz="2500" dirty="0" smtClean="0"/>
              <a:t>Een belofte om de afwas te doen. (hier kan hij nog op terug komen/vergeten)</a:t>
            </a:r>
          </a:p>
          <a:p>
            <a:r>
              <a:rPr lang="nl-NL" sz="2500" dirty="0" smtClean="0"/>
              <a:t>Het aanschaffen van ski’s (dit veranderd zijn waardering waardoor er een dominante strategie voor hem ontstaat, hij kan hier niet op terug komen).</a:t>
            </a:r>
          </a:p>
          <a:p>
            <a:r>
              <a:rPr lang="nl-NL" sz="2500" dirty="0" smtClean="0"/>
              <a:t>Wanneer je je verbind aan een bepaalde keuze, om daarmee de keuze van andere te beïnvloeden noemen we dat </a:t>
            </a:r>
            <a:r>
              <a:rPr lang="nl-NL" sz="2500" b="1" dirty="0" smtClean="0"/>
              <a:t>zelfbinding.</a:t>
            </a:r>
          </a:p>
          <a:p>
            <a:r>
              <a:rPr lang="nl-NL" sz="2500" dirty="0" smtClean="0"/>
              <a:t>Het aanschaffen van ski’s, of in meer economische zin, het publiekelijk bekend maken van je actie, heeft invloed op de keuzes van andere. Tenslotte de ander heeft een bepaald zekerheid dat je je keuze nakomt.</a:t>
            </a:r>
          </a:p>
          <a:p>
            <a:endParaRPr lang="nl-NL" sz="2500" dirty="0"/>
          </a:p>
        </p:txBody>
      </p:sp>
    </p:spTree>
    <p:extLst>
      <p:ext uri="{BB962C8B-B14F-4D97-AF65-F5344CB8AC3E}">
        <p14:creationId xmlns:p14="http://schemas.microsoft.com/office/powerpoint/2010/main" val="3259498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4.29, 4.30 en 4.31</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Eerder klaar maak opgave 4.32 </a:t>
            </a:r>
          </a:p>
          <a:p>
            <a:r>
              <a:rPr lang="nl-NL" sz="2500" dirty="0" smtClean="0"/>
              <a:t>Eerste 4 minuten zelfstandig aan de slag.</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0376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3386"/>
          <a:stretch/>
        </p:blipFill>
        <p:spPr>
          <a:xfrm>
            <a:off x="0" y="0"/>
            <a:ext cx="12192000" cy="2526632"/>
          </a:xfrm>
          <a:prstGeom prst="rect">
            <a:avLst/>
          </a:prstGeom>
        </p:spPr>
      </p:pic>
      <p:pic>
        <p:nvPicPr>
          <p:cNvPr id="5" name="Afbeelding 4"/>
          <p:cNvPicPr>
            <a:picLocks noChangeAspect="1"/>
          </p:cNvPicPr>
          <p:nvPr/>
        </p:nvPicPr>
        <p:blipFill rotWithShape="1">
          <a:blip r:embed="rId2"/>
          <a:srcRect b="52053"/>
          <a:stretch/>
        </p:blipFill>
        <p:spPr>
          <a:xfrm>
            <a:off x="0" y="0"/>
            <a:ext cx="12192000" cy="3308684"/>
          </a:xfrm>
          <a:prstGeom prst="rect">
            <a:avLst/>
          </a:prstGeom>
        </p:spPr>
      </p:pic>
      <p:pic>
        <p:nvPicPr>
          <p:cNvPr id="6" name="Afbeelding 5"/>
          <p:cNvPicPr>
            <a:picLocks noChangeAspect="1"/>
          </p:cNvPicPr>
          <p:nvPr/>
        </p:nvPicPr>
        <p:blipFill rotWithShape="1">
          <a:blip r:embed="rId2"/>
          <a:srcRect b="46125"/>
          <a:stretch/>
        </p:blipFill>
        <p:spPr>
          <a:xfrm>
            <a:off x="0" y="0"/>
            <a:ext cx="12192000" cy="3717758"/>
          </a:xfrm>
          <a:prstGeom prst="rect">
            <a:avLst/>
          </a:prstGeom>
        </p:spPr>
      </p:pic>
      <p:pic>
        <p:nvPicPr>
          <p:cNvPr id="7" name="Afbeelding 6"/>
          <p:cNvPicPr>
            <a:picLocks noChangeAspect="1"/>
          </p:cNvPicPr>
          <p:nvPr/>
        </p:nvPicPr>
        <p:blipFill rotWithShape="1">
          <a:blip r:embed="rId2"/>
          <a:srcRect b="37407"/>
          <a:stretch/>
        </p:blipFill>
        <p:spPr>
          <a:xfrm>
            <a:off x="0" y="0"/>
            <a:ext cx="12192000" cy="4319337"/>
          </a:xfrm>
          <a:prstGeom prst="rect">
            <a:avLst/>
          </a:prstGeom>
        </p:spPr>
      </p:pic>
      <p:pic>
        <p:nvPicPr>
          <p:cNvPr id="8" name="Afbeelding 7"/>
          <p:cNvPicPr>
            <a:picLocks noChangeAspect="1"/>
          </p:cNvPicPr>
          <p:nvPr/>
        </p:nvPicPr>
        <p:blipFill rotWithShape="1">
          <a:blip r:embed="rId2"/>
          <a:srcRect b="17879"/>
          <a:stretch/>
        </p:blipFill>
        <p:spPr>
          <a:xfrm>
            <a:off x="0" y="0"/>
            <a:ext cx="12192000" cy="5666874"/>
          </a:xfrm>
          <a:prstGeom prst="rect">
            <a:avLst/>
          </a:prstGeom>
        </p:spPr>
      </p:pic>
      <p:pic>
        <p:nvPicPr>
          <p:cNvPr id="9" name="Afbeelding 8"/>
          <p:cNvPicPr>
            <a:picLocks noChangeAspect="1"/>
          </p:cNvPicPr>
          <p:nvPr/>
        </p:nvPicPr>
        <p:blipFill rotWithShape="1">
          <a:blip r:embed="rId2"/>
          <a:srcRect b="6720"/>
          <a:stretch/>
        </p:blipFill>
        <p:spPr>
          <a:xfrm>
            <a:off x="0" y="0"/>
            <a:ext cx="12192000" cy="6436895"/>
          </a:xfrm>
          <a:prstGeom prst="rect">
            <a:avLst/>
          </a:prstGeom>
        </p:spPr>
      </p:pic>
      <p:pic>
        <p:nvPicPr>
          <p:cNvPr id="10" name="Afbeelding 9"/>
          <p:cNvPicPr>
            <a:picLocks noChangeAspect="1"/>
          </p:cNvPicPr>
          <p:nvPr/>
        </p:nvPicPr>
        <p:blipFill>
          <a:blip r:embed="rId2"/>
          <a:stretch>
            <a:fillRect/>
          </a:stretch>
        </p:blipFill>
        <p:spPr>
          <a:xfrm>
            <a:off x="0" y="0"/>
            <a:ext cx="12192000" cy="6900672"/>
          </a:xfrm>
          <a:prstGeom prst="rect">
            <a:avLst/>
          </a:prstGeom>
        </p:spPr>
      </p:pic>
    </p:spTree>
    <p:extLst>
      <p:ext uri="{BB962C8B-B14F-4D97-AF65-F5344CB8AC3E}">
        <p14:creationId xmlns:p14="http://schemas.microsoft.com/office/powerpoint/2010/main" val="977289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a:t>
            </a:r>
            <a:r>
              <a:rPr lang="nl-NL" dirty="0" err="1" smtClean="0"/>
              <a:t>chicken</a:t>
            </a:r>
            <a:r>
              <a:rPr lang="nl-NL" dirty="0" smtClean="0"/>
              <a:t> game.</a:t>
            </a:r>
            <a:endParaRPr lang="nl-NL" dirty="0"/>
          </a:p>
        </p:txBody>
      </p:sp>
      <p:sp>
        <p:nvSpPr>
          <p:cNvPr id="3" name="Tijdelijke aanduiding voor inhoud 2"/>
          <p:cNvSpPr>
            <a:spLocks noGrp="1"/>
          </p:cNvSpPr>
          <p:nvPr>
            <p:ph idx="1"/>
          </p:nvPr>
        </p:nvSpPr>
        <p:spPr/>
        <p:txBody>
          <a:bodyPr>
            <a:normAutofit/>
          </a:bodyPr>
          <a:lstStyle/>
          <a:p>
            <a:r>
              <a:rPr lang="nl-NL" sz="2500" dirty="0" smtClean="0"/>
              <a:t>Een spel waarbij er geen dominante strategie is (aannemend dat niemand zijn stuur vast zet)</a:t>
            </a:r>
          </a:p>
          <a:p>
            <a:r>
              <a:rPr lang="nl-NL" sz="2500" dirty="0" smtClean="0"/>
              <a:t>1 heel negatieve oplossing voor beide spelers</a:t>
            </a:r>
            <a:r>
              <a:rPr lang="nl-NL" sz="2500" dirty="0" smtClean="0"/>
              <a:t>.</a:t>
            </a:r>
          </a:p>
          <a:p>
            <a:r>
              <a:rPr lang="nl-NL" sz="2500" dirty="0" smtClean="0"/>
              <a:t>Zelfbinding kan hier dus heel effectief zijn, kan negatieve uitkomst voorkomen.</a:t>
            </a:r>
          </a:p>
          <a:p>
            <a:endParaRPr lang="nl-NL" sz="2500" dirty="0" smtClean="0"/>
          </a:p>
          <a:p>
            <a:endParaRPr lang="nl-NL" sz="2500" dirty="0" smtClean="0"/>
          </a:p>
          <a:p>
            <a:endParaRPr lang="nl-NL" sz="2500" dirty="0" smtClean="0"/>
          </a:p>
          <a:p>
            <a:pPr marL="0" indent="0">
              <a:buNone/>
            </a:pPr>
            <a:endParaRPr lang="nl-NL" sz="2500" dirty="0"/>
          </a:p>
        </p:txBody>
      </p:sp>
    </p:spTree>
    <p:extLst>
      <p:ext uri="{BB962C8B-B14F-4D97-AF65-F5344CB8AC3E}">
        <p14:creationId xmlns:p14="http://schemas.microsoft.com/office/powerpoint/2010/main" val="213440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653</TotalTime>
  <Words>585</Words>
  <Application>Microsoft Office PowerPoint</Application>
  <PresentationFormat>Breedbeeld</PresentationFormat>
  <Paragraphs>77</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Trebuchet MS</vt:lpstr>
      <vt:lpstr>Wingdings 3</vt:lpstr>
      <vt:lpstr>Facet</vt:lpstr>
      <vt:lpstr>Welkom VWO 5.</vt:lpstr>
      <vt:lpstr>Agenda:</vt:lpstr>
      <vt:lpstr>PowerPoint-presentatie</vt:lpstr>
      <vt:lpstr>Nash-evenwicht</vt:lpstr>
      <vt:lpstr>Dominante strategie.</vt:lpstr>
      <vt:lpstr>Wat deed Robbert</vt:lpstr>
      <vt:lpstr>Maak opgave 4.29, 4.30 en 4.31</vt:lpstr>
      <vt:lpstr>PowerPoint-presentatie</vt:lpstr>
      <vt:lpstr>De chicken game.</vt:lpstr>
      <vt:lpstr>Maak opgave 4.32 t/m 4.34</vt:lpstr>
      <vt:lpstr>Voorwaarde zelfbinding:</vt:lpstr>
      <vt:lpstr>PowerPoint-presentatie</vt:lpstr>
      <vt:lpstr>PowerPoint-presentatie</vt:lpstr>
      <vt:lpstr>PowerPoint-presentatie</vt:lpstr>
      <vt:lpstr>Maak opgave 4.55</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94</cp:revision>
  <dcterms:created xsi:type="dcterms:W3CDTF">2017-08-27T09:00:36Z</dcterms:created>
  <dcterms:modified xsi:type="dcterms:W3CDTF">2017-09-25T08:45:32Z</dcterms:modified>
</cp:coreProperties>
</file>