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617" r:id="rId3"/>
    <p:sldId id="705" r:id="rId4"/>
    <p:sldId id="706" r:id="rId5"/>
    <p:sldId id="708" r:id="rId6"/>
    <p:sldId id="709" r:id="rId7"/>
    <p:sldId id="710" r:id="rId8"/>
    <p:sldId id="711" r:id="rId9"/>
    <p:sldId id="712" r:id="rId10"/>
    <p:sldId id="713" r:id="rId11"/>
    <p:sldId id="714" r:id="rId12"/>
    <p:sldId id="715" r:id="rId13"/>
    <p:sldId id="716" r:id="rId14"/>
    <p:sldId id="717" r:id="rId15"/>
    <p:sldId id="718" r:id="rId16"/>
    <p:sldId id="719" r:id="rId17"/>
    <p:sldId id="720" r:id="rId18"/>
    <p:sldId id="721" r:id="rId19"/>
    <p:sldId id="722" r:id="rId20"/>
    <p:sldId id="723" r:id="rId21"/>
    <p:sldId id="724" r:id="rId22"/>
    <p:sldId id="725" r:id="rId23"/>
    <p:sldId id="726" r:id="rId24"/>
    <p:sldId id="730" r:id="rId25"/>
    <p:sldId id="727" r:id="rId26"/>
    <p:sldId id="728" r:id="rId27"/>
    <p:sldId id="729" r:id="rId28"/>
    <p:sldId id="731" r:id="rId29"/>
    <p:sldId id="732" r:id="rId30"/>
    <p:sldId id="733" r:id="rId31"/>
    <p:sldId id="734" r:id="rId32"/>
    <p:sldId id="735" r:id="rId33"/>
    <p:sldId id="736" r:id="rId34"/>
    <p:sldId id="737" r:id="rId3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941" autoAdjust="0"/>
    <p:restoredTop sz="94660"/>
  </p:normalViewPr>
  <p:slideViewPr>
    <p:cSldViewPr snapToGrid="0">
      <p:cViewPr varScale="1">
        <p:scale>
          <a:sx n="76" d="100"/>
          <a:sy n="76" d="100"/>
        </p:scale>
        <p:origin x="492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5/13/2018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5/13/2018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5/13/2018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5/13/2018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5/13/2018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Welkom VWO 5.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661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165100"/>
            <a:ext cx="8931102" cy="1777331"/>
          </a:xfrm>
        </p:spPr>
        <p:txBody>
          <a:bodyPr>
            <a:normAutofit/>
          </a:bodyPr>
          <a:lstStyle/>
          <a:p>
            <a:r>
              <a:rPr lang="nl-NL" b="1" dirty="0" smtClean="0"/>
              <a:t>Oriëntatieopdracht 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42900" y="2024931"/>
            <a:ext cx="4926932" cy="474884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4 minuten de tijd.</a:t>
            </a:r>
          </a:p>
          <a:p>
            <a:r>
              <a:rPr lang="nl-NL" sz="2500" dirty="0" smtClean="0"/>
              <a:t>Schrijf op in je schrift:</a:t>
            </a:r>
          </a:p>
          <a:p>
            <a:r>
              <a:rPr lang="nl-NL" sz="2500" dirty="0" smtClean="0"/>
              <a:t>Waarom is het interessant voor ons om de kringloop van een land te kennen?</a:t>
            </a:r>
          </a:p>
          <a:p>
            <a:r>
              <a:rPr lang="nl-NL" sz="2500" dirty="0" smtClean="0"/>
              <a:t>Wat boeit het ons?</a:t>
            </a:r>
          </a:p>
          <a:p>
            <a:r>
              <a:rPr lang="nl-NL" sz="2500" dirty="0" smtClean="0"/>
              <a:t>Het meest inspirerende antwoord verdiend het opruimlied.</a:t>
            </a:r>
            <a:endParaRPr lang="nl-NL" sz="2500" dirty="0" smtClean="0"/>
          </a:p>
          <a:p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424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2" y="19975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2" y="1992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2" y="195045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767190" y="20249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19271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Waarom boeiend?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Het geeft een beeld van het functioneren/functie van de overheid.</a:t>
            </a:r>
          </a:p>
          <a:p>
            <a:r>
              <a:rPr lang="nl-NL" sz="2500" dirty="0" smtClean="0"/>
              <a:t>Het geeft weer dan een tekort ergens moet worden aangevuld met een overschot ergens.</a:t>
            </a:r>
          </a:p>
          <a:p>
            <a:r>
              <a:rPr lang="nl-NL" sz="2500" dirty="0" smtClean="0"/>
              <a:t>Het laat zien hoe handel de binnenlandse economie stimuleert (meer export dan import) of verminderd (meer import dan export).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567743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165100"/>
            <a:ext cx="8931102" cy="1777331"/>
          </a:xfrm>
        </p:spPr>
        <p:txBody>
          <a:bodyPr>
            <a:normAutofit fontScale="90000"/>
          </a:bodyPr>
          <a:lstStyle/>
          <a:p>
            <a:r>
              <a:rPr lang="nl-NL" b="1" dirty="0" smtClean="0"/>
              <a:t>Maak opgaven 2.22 en lees verder tot 2.23 (hier starten we morgen, theorie hiervoor even gelezen hebben, vooral de 3 vergelijkingen)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42900" y="2024931"/>
            <a:ext cx="4926932" cy="474884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15</a:t>
            </a:r>
            <a:r>
              <a:rPr lang="nl-NL" sz="2500" dirty="0" smtClean="0"/>
              <a:t> minuten de tijd.</a:t>
            </a:r>
          </a:p>
          <a:p>
            <a:r>
              <a:rPr lang="nl-NL" sz="2500" dirty="0" smtClean="0"/>
              <a:t>Vergeet de theorie even niet te lezen tot 2.23.</a:t>
            </a:r>
          </a:p>
          <a:p>
            <a:r>
              <a:rPr lang="nl-NL" sz="2500" dirty="0" smtClean="0"/>
              <a:t>Klaar? Het zit erop voor vandaag ga aan de slag met een ander vak.</a:t>
            </a:r>
          </a:p>
          <a:p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424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2" y="19975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2" y="1992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2" y="195045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767190" y="20249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1515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92868"/>
          <a:stretch/>
        </p:blipFill>
        <p:spPr>
          <a:xfrm>
            <a:off x="0" y="17464"/>
            <a:ext cx="12192000" cy="38893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2143"/>
          <a:stretch/>
        </p:blipFill>
        <p:spPr>
          <a:xfrm>
            <a:off x="0" y="17464"/>
            <a:ext cx="12192000" cy="1519236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58869"/>
          <a:stretch/>
        </p:blipFill>
        <p:spPr>
          <a:xfrm>
            <a:off x="0" y="17464"/>
            <a:ext cx="12192000" cy="2243136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464"/>
            <a:ext cx="12192000" cy="5453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0190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2: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300" dirty="0" smtClean="0"/>
              <a:t>Van de economische kringloop zijn er een aantal formules die je uit je hoofd moet kennen en kunnen toepassen.</a:t>
            </a:r>
          </a:p>
          <a:p>
            <a:r>
              <a:rPr lang="nl-NL" sz="2300" dirty="0" smtClean="0"/>
              <a:t>Stukje herhaling</a:t>
            </a:r>
          </a:p>
          <a:p>
            <a:r>
              <a:rPr lang="nl-NL" sz="2300" dirty="0" smtClean="0"/>
              <a:t>Y = C + I + O + E – M</a:t>
            </a:r>
          </a:p>
          <a:p>
            <a:r>
              <a:rPr lang="nl-NL" sz="2300" dirty="0" smtClean="0"/>
              <a:t>Y = C + B + S</a:t>
            </a:r>
          </a:p>
          <a:p>
            <a:r>
              <a:rPr lang="nl-NL" sz="2300" dirty="0" smtClean="0"/>
              <a:t>S = I + (O – B) + ( E – M)</a:t>
            </a:r>
          </a:p>
          <a:p>
            <a:r>
              <a:rPr lang="nl-NL" sz="2300" dirty="0" smtClean="0"/>
              <a:t>(S – I ) + (B – O) = (E – M)</a:t>
            </a:r>
          </a:p>
          <a:p>
            <a:r>
              <a:rPr lang="nl-NL" sz="2300" dirty="0" smtClean="0"/>
              <a:t>(S – I) + (B – O) noemen we het nationaal spaarsaldo.</a:t>
            </a:r>
          </a:p>
        </p:txBody>
      </p:sp>
    </p:spTree>
    <p:extLst>
      <p:ext uri="{BB962C8B-B14F-4D97-AF65-F5344CB8AC3E}">
        <p14:creationId xmlns:p14="http://schemas.microsoft.com/office/powerpoint/2010/main" val="735775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165100"/>
            <a:ext cx="8931102" cy="1777331"/>
          </a:xfrm>
        </p:spPr>
        <p:txBody>
          <a:bodyPr>
            <a:normAutofit/>
          </a:bodyPr>
          <a:lstStyle/>
          <a:p>
            <a:r>
              <a:rPr lang="nl-NL" b="1" dirty="0" smtClean="0"/>
              <a:t>Startopdracht, maak opgave 2.23 en 2.24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42900" y="2024931"/>
            <a:ext cx="4926932" cy="474884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Lesstof van vandaag t/m 2.29</a:t>
            </a:r>
          </a:p>
          <a:p>
            <a:r>
              <a:rPr lang="nl-NL" sz="2500" dirty="0" smtClean="0"/>
              <a:t>10 minuten de tijd.</a:t>
            </a:r>
          </a:p>
          <a:p>
            <a:r>
              <a:rPr lang="nl-NL" sz="2500" dirty="0" smtClean="0"/>
              <a:t>Eerder klaar? Werk vooruit! Anders hou je huiswerk over.</a:t>
            </a: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424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2" y="19975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2" y="1992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2" y="195045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767190" y="20249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78962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r="625" b="73895"/>
          <a:stretch/>
        </p:blipFill>
        <p:spPr>
          <a:xfrm>
            <a:off x="0" y="-1"/>
            <a:ext cx="12115800" cy="118110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7158"/>
          <a:stretch/>
        </p:blipFill>
        <p:spPr>
          <a:xfrm>
            <a:off x="0" y="-1"/>
            <a:ext cx="12192000" cy="148590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57895"/>
          <a:stretch/>
        </p:blipFill>
        <p:spPr>
          <a:xfrm>
            <a:off x="0" y="-1"/>
            <a:ext cx="12192000" cy="190500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50596"/>
          <a:stretch/>
        </p:blipFill>
        <p:spPr>
          <a:xfrm>
            <a:off x="0" y="-1"/>
            <a:ext cx="12192000" cy="2235201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42175"/>
          <a:stretch/>
        </p:blipFill>
        <p:spPr>
          <a:xfrm>
            <a:off x="0" y="-1"/>
            <a:ext cx="12192000" cy="2616201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24491"/>
          <a:stretch/>
        </p:blipFill>
        <p:spPr>
          <a:xfrm>
            <a:off x="0" y="-1"/>
            <a:ext cx="12192000" cy="3416301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4524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9493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Naast schematisch kunnen we het ook in tabelvorm weergeven.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Dit noemen we de nationale rekeningen.</a:t>
            </a:r>
          </a:p>
          <a:p>
            <a:endParaRPr lang="nl-NL" sz="2500" dirty="0"/>
          </a:p>
          <a:p>
            <a:r>
              <a:rPr lang="nl-NL" sz="2500" dirty="0" smtClean="0"/>
              <a:t>Goede controle of alles in balans is.</a:t>
            </a:r>
          </a:p>
          <a:p>
            <a:r>
              <a:rPr lang="nl-NL" sz="2500" dirty="0" smtClean="0"/>
              <a:t>Is dit niet zo?</a:t>
            </a:r>
            <a:br>
              <a:rPr lang="nl-NL" sz="2500" dirty="0" smtClean="0"/>
            </a:br>
            <a:r>
              <a:rPr lang="nl-NL" sz="2500" dirty="0" smtClean="0"/>
              <a:t>Ergens foutje gemaakt.</a:t>
            </a:r>
          </a:p>
          <a:p>
            <a:r>
              <a:rPr lang="nl-NL" sz="2500" dirty="0" smtClean="0"/>
              <a:t>Soms geven we het weer in één rekening, dan noemen we het de staat van middelen en bestedingen.</a:t>
            </a:r>
          </a:p>
        </p:txBody>
      </p:sp>
    </p:spTree>
    <p:extLst>
      <p:ext uri="{BB962C8B-B14F-4D97-AF65-F5344CB8AC3E}">
        <p14:creationId xmlns:p14="http://schemas.microsoft.com/office/powerpoint/2010/main" val="231205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165100"/>
            <a:ext cx="8931102" cy="1777331"/>
          </a:xfrm>
        </p:spPr>
        <p:txBody>
          <a:bodyPr>
            <a:normAutofit/>
          </a:bodyPr>
          <a:lstStyle/>
          <a:p>
            <a:r>
              <a:rPr lang="nl-NL" b="1" dirty="0" smtClean="0"/>
              <a:t>maak opgave 2.25 en 2.26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42900" y="2024931"/>
            <a:ext cx="4926932" cy="474884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Lesstof van vandaag t/m 2.29</a:t>
            </a:r>
          </a:p>
          <a:p>
            <a:r>
              <a:rPr lang="nl-NL" sz="2500" dirty="0" smtClean="0"/>
              <a:t>10 minuten de tijd.</a:t>
            </a:r>
          </a:p>
          <a:p>
            <a:r>
              <a:rPr lang="nl-NL" sz="2500" dirty="0" smtClean="0"/>
              <a:t>Eerder klaar? Werk alvast verder, anders hou je huiswerk over.</a:t>
            </a: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424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2" y="19975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2" y="1992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2" y="195045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767190" y="20249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79762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0540"/>
          <a:stretch/>
        </p:blipFill>
        <p:spPr>
          <a:xfrm>
            <a:off x="0" y="0"/>
            <a:ext cx="5638800" cy="13208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6216"/>
          <a:stretch/>
        </p:blipFill>
        <p:spPr>
          <a:xfrm>
            <a:off x="0" y="0"/>
            <a:ext cx="5638800" cy="29718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37880"/>
          <a:stretch/>
        </p:blipFill>
        <p:spPr>
          <a:xfrm>
            <a:off x="0" y="0"/>
            <a:ext cx="5638800" cy="42164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19168"/>
          <a:stretch/>
        </p:blipFill>
        <p:spPr>
          <a:xfrm>
            <a:off x="0" y="0"/>
            <a:ext cx="5638800" cy="54864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638800" cy="6787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8368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Aankomende les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48916" y="2198689"/>
            <a:ext cx="9468852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Les 1</a:t>
            </a:r>
            <a:r>
              <a:rPr lang="nl-NL" sz="2500" dirty="0" smtClean="0"/>
              <a:t>: 2.19 t/m 2.22</a:t>
            </a:r>
          </a:p>
          <a:p>
            <a:r>
              <a:rPr lang="nl-NL" sz="2500" dirty="0" smtClean="0"/>
              <a:t>Les 2: 2.23 t/m 2.29</a:t>
            </a:r>
          </a:p>
          <a:p>
            <a:r>
              <a:rPr lang="nl-NL" sz="2500" dirty="0" smtClean="0"/>
              <a:t>Les 3: zelftest vragen: 2.44 t/m 2.47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206028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42398"/>
          <a:stretch/>
        </p:blipFill>
        <p:spPr>
          <a:xfrm>
            <a:off x="0" y="-1"/>
            <a:ext cx="12192000" cy="132080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229299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/>
          <a:srcRect b="71224"/>
          <a:stretch/>
        </p:blipFill>
        <p:spPr>
          <a:xfrm>
            <a:off x="0" y="2292990"/>
            <a:ext cx="12192000" cy="108521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3"/>
          <a:srcRect b="39232"/>
          <a:stretch/>
        </p:blipFill>
        <p:spPr>
          <a:xfrm>
            <a:off x="0" y="2292990"/>
            <a:ext cx="12192000" cy="229171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3"/>
          <a:srcRect b="25425"/>
          <a:stretch/>
        </p:blipFill>
        <p:spPr>
          <a:xfrm>
            <a:off x="0" y="2292990"/>
            <a:ext cx="12192000" cy="281241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92990"/>
            <a:ext cx="12192000" cy="3771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3146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500" y="0"/>
            <a:ext cx="9083502" cy="1930400"/>
          </a:xfrm>
        </p:spPr>
        <p:txBody>
          <a:bodyPr/>
          <a:lstStyle/>
          <a:p>
            <a:r>
              <a:rPr lang="nl-NL" dirty="0" smtClean="0"/>
              <a:t>3 manieren van BBP berekenen. (bruto = inclusief afschrijvingen)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82600" y="1206501"/>
            <a:ext cx="8791402" cy="4834862"/>
          </a:xfrm>
        </p:spPr>
        <p:txBody>
          <a:bodyPr>
            <a:noAutofit/>
          </a:bodyPr>
          <a:lstStyle/>
          <a:p>
            <a:r>
              <a:rPr lang="nl-NL" sz="2500" dirty="0" smtClean="0"/>
              <a:t>3 methodes van BBP berekenen.</a:t>
            </a:r>
          </a:p>
          <a:p>
            <a:r>
              <a:rPr lang="nl-NL" sz="2500" dirty="0" smtClean="0"/>
              <a:t>1.De toegevoegde waardes van alle bedrijven en overheid van Nederland bij elkaar optellen.</a:t>
            </a:r>
          </a:p>
          <a:p>
            <a:r>
              <a:rPr lang="nl-NL" sz="2500" dirty="0" smtClean="0"/>
              <a:t>Ook wel de totale omzet – onderlinge leveringen</a:t>
            </a:r>
          </a:p>
          <a:p>
            <a:r>
              <a:rPr lang="nl-NL" sz="2500" dirty="0" smtClean="0"/>
              <a:t>Noemen we: objectieve methode</a:t>
            </a:r>
          </a:p>
          <a:p>
            <a:r>
              <a:rPr lang="nl-NL" sz="2500" dirty="0" smtClean="0"/>
              <a:t>2. som van de beloningen van de productiefactoren (loon, rente ect)+ afschrijvingen noemen we: subjectieve methode.</a:t>
            </a:r>
          </a:p>
          <a:p>
            <a:r>
              <a:rPr lang="nl-NL" sz="2500" dirty="0" smtClean="0"/>
              <a:t>3. totale bestedingen die productie opleveren (C + Ib (bruto investeringen) + O + E – M) noemen we de : bestedingsmethode.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241331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165100"/>
            <a:ext cx="8931102" cy="1777331"/>
          </a:xfrm>
        </p:spPr>
        <p:txBody>
          <a:bodyPr>
            <a:normAutofit/>
          </a:bodyPr>
          <a:lstStyle/>
          <a:p>
            <a:r>
              <a:rPr lang="nl-NL" b="1" dirty="0" smtClean="0"/>
              <a:t>Maak opgave 2.27 t/m 2.29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42900" y="2024931"/>
            <a:ext cx="4926932" cy="474884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Lesstof van vandaag t/m 2.29</a:t>
            </a:r>
          </a:p>
          <a:p>
            <a:r>
              <a:rPr lang="nl-NL" sz="2500" dirty="0" smtClean="0"/>
              <a:t>10 minuten de tijd.</a:t>
            </a:r>
          </a:p>
          <a:p>
            <a:r>
              <a:rPr lang="nl-NL" sz="2500" dirty="0" smtClean="0"/>
              <a:t>Mogelijk niet alles af, kijken we morgen 2.29 na. t/m 2.28 straks.</a:t>
            </a: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424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2" y="19975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2" y="1992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2" y="195045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767190" y="20249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4971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30054"/>
          <a:stretch/>
        </p:blipFill>
        <p:spPr>
          <a:xfrm>
            <a:off x="0" y="16669"/>
            <a:ext cx="12192000" cy="372983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17431"/>
          <a:stretch/>
        </p:blipFill>
        <p:spPr>
          <a:xfrm>
            <a:off x="0" y="16669"/>
            <a:ext cx="12192000" cy="440293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10524"/>
          <a:stretch/>
        </p:blipFill>
        <p:spPr>
          <a:xfrm>
            <a:off x="0" y="16669"/>
            <a:ext cx="12192000" cy="477123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669"/>
            <a:ext cx="12192000" cy="5332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098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Let op! Morgen begin ik met 2.29, zorg dat het af is, ik ga huiswerk controleren.</a:t>
            </a:r>
            <a:endParaRPr lang="nl-NL" dirty="0"/>
          </a:p>
        </p:txBody>
      </p:sp>
      <p:pic>
        <p:nvPicPr>
          <p:cNvPr id="1026" name="Picture 2" descr="Afbeeldingsresultaat voor godverdomme wat kinderachti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4144" y="2196306"/>
            <a:ext cx="714375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6369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3: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zelftest vragen maken </a:t>
            </a:r>
            <a:r>
              <a:rPr lang="nl-NL" sz="2500" dirty="0"/>
              <a:t>2.44 t/m 2.47</a:t>
            </a:r>
          </a:p>
          <a:p>
            <a:r>
              <a:rPr lang="nl-NL" sz="2500" dirty="0" smtClean="0"/>
              <a:t>2.29 nabespreken.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805623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59851"/>
          <a:stretch/>
        </p:blipFill>
        <p:spPr>
          <a:xfrm>
            <a:off x="0" y="1"/>
            <a:ext cx="12090400" cy="16510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32674"/>
          <a:stretch/>
        </p:blipFill>
        <p:spPr>
          <a:xfrm>
            <a:off x="0" y="1"/>
            <a:ext cx="12090400" cy="27686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0400" cy="4112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0371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1725"/>
          <a:stretch/>
        </p:blipFill>
        <p:spPr>
          <a:xfrm>
            <a:off x="0" y="1"/>
            <a:ext cx="10579100" cy="12573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6034"/>
          <a:stretch/>
        </p:blipFill>
        <p:spPr>
          <a:xfrm>
            <a:off x="0" y="1"/>
            <a:ext cx="10579100" cy="23368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48866"/>
          <a:stretch/>
        </p:blipFill>
        <p:spPr>
          <a:xfrm>
            <a:off x="0" y="1"/>
            <a:ext cx="10579100" cy="35179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579100" cy="6879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2099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165100"/>
            <a:ext cx="8931102" cy="1777331"/>
          </a:xfrm>
        </p:spPr>
        <p:txBody>
          <a:bodyPr>
            <a:normAutofit/>
          </a:bodyPr>
          <a:lstStyle/>
          <a:p>
            <a:r>
              <a:rPr lang="nl-NL" b="1" dirty="0" smtClean="0"/>
              <a:t>Maak opgave 2.44 en 2.45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42900" y="2024931"/>
            <a:ext cx="4926932" cy="474884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Lesstof van vandaag t/m 2.47</a:t>
            </a:r>
          </a:p>
          <a:p>
            <a:r>
              <a:rPr lang="nl-NL" sz="2500" dirty="0" smtClean="0"/>
              <a:t>12 minuten de tijd.</a:t>
            </a:r>
          </a:p>
          <a:p>
            <a:r>
              <a:rPr lang="nl-NL" sz="2500" dirty="0" smtClean="0"/>
              <a:t>Kom je er niet uit? Blader even terug naar de bijbehorende theorie.</a:t>
            </a:r>
          </a:p>
          <a:p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424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2" y="19975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2" y="1992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2" y="195045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767190" y="20249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35274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7200"/>
          <a:stretch/>
        </p:blipFill>
        <p:spPr>
          <a:xfrm>
            <a:off x="0" y="11575"/>
            <a:ext cx="9918700" cy="87742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8677"/>
          <a:stretch/>
        </p:blipFill>
        <p:spPr>
          <a:xfrm>
            <a:off x="0" y="11575"/>
            <a:ext cx="9918700" cy="1461626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66263"/>
          <a:stretch/>
        </p:blipFill>
        <p:spPr>
          <a:xfrm>
            <a:off x="0" y="11575"/>
            <a:ext cx="9918700" cy="2312526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60149"/>
          <a:stretch/>
        </p:blipFill>
        <p:spPr>
          <a:xfrm>
            <a:off x="0" y="11575"/>
            <a:ext cx="9918700" cy="2731626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52923"/>
          <a:stretch/>
        </p:blipFill>
        <p:spPr>
          <a:xfrm>
            <a:off x="0" y="11575"/>
            <a:ext cx="9918700" cy="3226926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49403"/>
          <a:stretch/>
        </p:blipFill>
        <p:spPr>
          <a:xfrm>
            <a:off x="0" y="11575"/>
            <a:ext cx="9918700" cy="3468226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46068"/>
          <a:stretch/>
        </p:blipFill>
        <p:spPr>
          <a:xfrm>
            <a:off x="0" y="11575"/>
            <a:ext cx="9918700" cy="3696826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38472"/>
          <a:stretch/>
        </p:blipFill>
        <p:spPr>
          <a:xfrm>
            <a:off x="0" y="11575"/>
            <a:ext cx="9918700" cy="4217526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574"/>
            <a:ext cx="9918700" cy="6854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298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9688"/>
            <a:ext cx="12103100" cy="6948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2083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165100"/>
            <a:ext cx="8931102" cy="1777331"/>
          </a:xfrm>
        </p:spPr>
        <p:txBody>
          <a:bodyPr>
            <a:normAutofit/>
          </a:bodyPr>
          <a:lstStyle/>
          <a:p>
            <a:r>
              <a:rPr lang="nl-NL" b="1" dirty="0" smtClean="0"/>
              <a:t>Maak opgave 2.46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42900" y="2024931"/>
            <a:ext cx="4926932" cy="474884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Lesstof van vandaag t/m 2.47</a:t>
            </a:r>
          </a:p>
          <a:p>
            <a:r>
              <a:rPr lang="nl-NL" sz="2500" dirty="0" smtClean="0"/>
              <a:t>10-12 minuten de tijd.</a:t>
            </a:r>
          </a:p>
          <a:p>
            <a:r>
              <a:rPr lang="nl-NL" sz="2500" dirty="0" smtClean="0"/>
              <a:t>Kom je er niet uit? Blader even terug naar de bijbehorende theorie.</a:t>
            </a:r>
          </a:p>
          <a:p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424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2" y="19975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2" y="1992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2" y="195045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767190" y="20249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36770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134600" cy="6854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6535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5648"/>
          <a:stretch/>
        </p:blipFill>
        <p:spPr>
          <a:xfrm>
            <a:off x="0" y="0"/>
            <a:ext cx="12192000" cy="9017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5137"/>
          <a:stretch/>
        </p:blipFill>
        <p:spPr>
          <a:xfrm>
            <a:off x="0" y="0"/>
            <a:ext cx="12192000" cy="15621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64423"/>
          <a:stretch/>
        </p:blipFill>
        <p:spPr>
          <a:xfrm>
            <a:off x="0" y="0"/>
            <a:ext cx="12192000" cy="22352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58763"/>
          <a:stretch/>
        </p:blipFill>
        <p:spPr>
          <a:xfrm>
            <a:off x="0" y="0"/>
            <a:ext cx="12192000" cy="25908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52497"/>
          <a:stretch/>
        </p:blipFill>
        <p:spPr>
          <a:xfrm>
            <a:off x="0" y="0"/>
            <a:ext cx="12192000" cy="298450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45826"/>
          <a:stretch/>
        </p:blipFill>
        <p:spPr>
          <a:xfrm>
            <a:off x="0" y="0"/>
            <a:ext cx="12192000" cy="3403600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40570"/>
          <a:stretch/>
        </p:blipFill>
        <p:spPr>
          <a:xfrm>
            <a:off x="0" y="0"/>
            <a:ext cx="12192000" cy="3733800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34708"/>
          <a:stretch/>
        </p:blipFill>
        <p:spPr>
          <a:xfrm>
            <a:off x="0" y="0"/>
            <a:ext cx="12192000" cy="4102100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b="29857"/>
          <a:stretch/>
        </p:blipFill>
        <p:spPr>
          <a:xfrm>
            <a:off x="0" y="0"/>
            <a:ext cx="12192000" cy="4406900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b="24803"/>
          <a:stretch/>
        </p:blipFill>
        <p:spPr>
          <a:xfrm>
            <a:off x="0" y="0"/>
            <a:ext cx="12192000" cy="4724400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2"/>
          <a:srcRect b="18132"/>
          <a:stretch/>
        </p:blipFill>
        <p:spPr>
          <a:xfrm>
            <a:off x="0" y="0"/>
            <a:ext cx="12192000" cy="5143500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 rotWithShape="1">
          <a:blip r:embed="rId2"/>
          <a:srcRect b="14292"/>
          <a:stretch/>
        </p:blipFill>
        <p:spPr>
          <a:xfrm>
            <a:off x="0" y="0"/>
            <a:ext cx="12192000" cy="5384800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 rotWithShape="1">
          <a:blip r:embed="rId2"/>
          <a:srcRect b="7419"/>
          <a:stretch/>
        </p:blipFill>
        <p:spPr>
          <a:xfrm>
            <a:off x="0" y="0"/>
            <a:ext cx="12192000" cy="5816600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282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0831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165100"/>
            <a:ext cx="8931102" cy="1777331"/>
          </a:xfrm>
        </p:spPr>
        <p:txBody>
          <a:bodyPr>
            <a:normAutofit/>
          </a:bodyPr>
          <a:lstStyle/>
          <a:p>
            <a:r>
              <a:rPr lang="nl-NL" b="1" dirty="0" smtClean="0"/>
              <a:t>Tot slot Maak opgave 2.47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42900" y="2024931"/>
            <a:ext cx="4926932" cy="474884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Lesstof van vandaag t/m 2.47</a:t>
            </a:r>
          </a:p>
          <a:p>
            <a:r>
              <a:rPr lang="nl-NL" sz="2500" dirty="0" smtClean="0"/>
              <a:t>10-12 minuten de tijd.</a:t>
            </a:r>
          </a:p>
          <a:p>
            <a:r>
              <a:rPr lang="nl-NL" sz="2500" dirty="0" smtClean="0"/>
              <a:t>Kom je er niet uit? Blader even terug naar de bijbehorende theorie.</a:t>
            </a:r>
          </a:p>
          <a:p>
            <a:r>
              <a:rPr lang="nl-NL" sz="2500" dirty="0" smtClean="0"/>
              <a:t>Formule benodigd:</a:t>
            </a:r>
          </a:p>
          <a:p>
            <a:r>
              <a:rPr lang="nl-NL" sz="2500" dirty="0" smtClean="0"/>
              <a:t>Reëel inkomen = nominaal inkomen / CPI * 100%</a:t>
            </a:r>
          </a:p>
          <a:p>
            <a:r>
              <a:rPr lang="nl-NL" sz="2500" dirty="0" smtClean="0"/>
              <a:t>Alles in indexcijfers </a:t>
            </a:r>
            <a:r>
              <a:rPr lang="nl-NL" sz="2500" dirty="0" err="1" smtClean="0"/>
              <a:t>ofc</a:t>
            </a:r>
            <a:r>
              <a:rPr lang="nl-NL" sz="2500" dirty="0" smtClean="0"/>
              <a:t>.</a:t>
            </a:r>
          </a:p>
          <a:p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424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2" y="19975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2" y="1992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2" y="195045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767190" y="20249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38092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7107"/>
          <a:stretch/>
        </p:blipFill>
        <p:spPr>
          <a:xfrm>
            <a:off x="0" y="1"/>
            <a:ext cx="12192000" cy="8382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82418"/>
          <a:stretch/>
        </p:blipFill>
        <p:spPr>
          <a:xfrm>
            <a:off x="0" y="1"/>
            <a:ext cx="12192000" cy="11430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76362"/>
          <a:stretch/>
        </p:blipFill>
        <p:spPr>
          <a:xfrm>
            <a:off x="0" y="1"/>
            <a:ext cx="12192000" cy="15367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71869"/>
          <a:stretch/>
        </p:blipFill>
        <p:spPr>
          <a:xfrm>
            <a:off x="0" y="1"/>
            <a:ext cx="12192000" cy="18288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56045"/>
          <a:stretch/>
        </p:blipFill>
        <p:spPr>
          <a:xfrm>
            <a:off x="0" y="1"/>
            <a:ext cx="12192000" cy="285750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35533"/>
          <a:stretch/>
        </p:blipFill>
        <p:spPr>
          <a:xfrm>
            <a:off x="0" y="1"/>
            <a:ext cx="12192000" cy="4191000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20296"/>
          <a:stretch/>
        </p:blipFill>
        <p:spPr>
          <a:xfrm>
            <a:off x="0" y="1"/>
            <a:ext cx="12192000" cy="5181600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501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0807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6908800" cy="6652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1563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165100"/>
            <a:ext cx="8931102" cy="1777331"/>
          </a:xfrm>
        </p:spPr>
        <p:txBody>
          <a:bodyPr>
            <a:normAutofit/>
          </a:bodyPr>
          <a:lstStyle/>
          <a:p>
            <a:r>
              <a:rPr lang="nl-NL" b="1" dirty="0" smtClean="0"/>
              <a:t>Maak vraag 2.19 en 2.20 en 2.21 (gedeelte was al begonnen met 2.19)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42900" y="2024931"/>
            <a:ext cx="4926932" cy="474884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12 </a:t>
            </a:r>
            <a:r>
              <a:rPr lang="nl-NL" sz="2500" dirty="0" smtClean="0"/>
              <a:t>minuten de tijd.</a:t>
            </a:r>
          </a:p>
          <a:p>
            <a:r>
              <a:rPr lang="nl-NL" sz="2500" dirty="0" smtClean="0"/>
              <a:t>Lees zelfstandig de stof, indien je vragen hebt, schroom deze niet te stellen.</a:t>
            </a:r>
          </a:p>
          <a:p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424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2" y="19975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2" y="1992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2" y="195045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767190" y="20249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6987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2110"/>
          <a:stretch/>
        </p:blipFill>
        <p:spPr>
          <a:xfrm>
            <a:off x="0" y="121445"/>
            <a:ext cx="8724900" cy="189785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9792"/>
          <a:stretch/>
        </p:blipFill>
        <p:spPr>
          <a:xfrm>
            <a:off x="0" y="121445"/>
            <a:ext cx="8724900" cy="273605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34223"/>
          <a:stretch/>
        </p:blipFill>
        <p:spPr>
          <a:xfrm>
            <a:off x="0" y="121445"/>
            <a:ext cx="8724900" cy="4475955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22652"/>
          <a:stretch/>
        </p:blipFill>
        <p:spPr>
          <a:xfrm>
            <a:off x="0" y="121445"/>
            <a:ext cx="8724900" cy="5263355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11267"/>
          <a:stretch/>
        </p:blipFill>
        <p:spPr>
          <a:xfrm>
            <a:off x="0" y="121445"/>
            <a:ext cx="8724900" cy="6038055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7534"/>
          <a:stretch/>
        </p:blipFill>
        <p:spPr>
          <a:xfrm>
            <a:off x="0" y="121445"/>
            <a:ext cx="8724900" cy="6292055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1445"/>
            <a:ext cx="8724900" cy="6804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0530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93929"/>
          <a:stretch/>
        </p:blipFill>
        <p:spPr>
          <a:xfrm>
            <a:off x="0" y="0"/>
            <a:ext cx="9753600" cy="4191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88043"/>
          <a:stretch/>
        </p:blipFill>
        <p:spPr>
          <a:xfrm>
            <a:off x="0" y="0"/>
            <a:ext cx="9753600" cy="8255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83444"/>
          <a:stretch/>
        </p:blipFill>
        <p:spPr>
          <a:xfrm>
            <a:off x="0" y="0"/>
            <a:ext cx="9753600" cy="11430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753600" cy="6903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7575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7319"/>
          <a:stretch/>
        </p:blipFill>
        <p:spPr>
          <a:xfrm>
            <a:off x="0" y="42863"/>
            <a:ext cx="12192000" cy="37623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9068"/>
          <a:stretch/>
        </p:blipFill>
        <p:spPr>
          <a:xfrm>
            <a:off x="0" y="42863"/>
            <a:ext cx="12192000" cy="121443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2862"/>
            <a:ext cx="12192000" cy="2966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202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economische kringloop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sz="2500" dirty="0" smtClean="0"/>
              <a:t>In figuur 2.9 is een economische kringloop weergegeven.</a:t>
            </a:r>
          </a:p>
          <a:p>
            <a:r>
              <a:rPr lang="nl-NL" sz="2500" dirty="0" smtClean="0"/>
              <a:t>Laat schematisch de interactie zien tussen:</a:t>
            </a:r>
            <a:endParaRPr lang="nl-NL" sz="2500" dirty="0"/>
          </a:p>
          <a:p>
            <a:r>
              <a:rPr lang="nl-NL" sz="2500" dirty="0" smtClean="0"/>
              <a:t>Gezinnen, bedrijven, banken, overheid en buitenland.</a:t>
            </a:r>
          </a:p>
          <a:p>
            <a:r>
              <a:rPr lang="nl-NL" sz="2500" dirty="0" smtClean="0"/>
              <a:t>Laten we even alle pijltjes langs gaan.</a:t>
            </a:r>
          </a:p>
          <a:p>
            <a:r>
              <a:rPr lang="nl-NL" sz="2500" dirty="0" smtClean="0"/>
              <a:t>Regel: er moet altijd net zoveel in een bepaalde sector gaan als eruit komen (gezinnen kunnen dus net zoveel uitgeven als dat ze verdienen).</a:t>
            </a:r>
          </a:p>
          <a:p>
            <a:endParaRPr lang="nl-NL" sz="2500" dirty="0"/>
          </a:p>
          <a:p>
            <a:r>
              <a:rPr lang="nl-NL" sz="2500" dirty="0" smtClean="0"/>
              <a:t>Let op (</a:t>
            </a:r>
            <a:r>
              <a:rPr lang="nl-NL" sz="2500" dirty="0" err="1" smtClean="0"/>
              <a:t>Danil</a:t>
            </a:r>
            <a:r>
              <a:rPr lang="nl-NL" sz="2500" dirty="0" smtClean="0"/>
              <a:t>) dit is een versimpeling van de werkelijkheid.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20524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2904</TotalTime>
  <Words>862</Words>
  <Application>Microsoft Office PowerPoint</Application>
  <PresentationFormat>Breedbeeld</PresentationFormat>
  <Paragraphs>217</Paragraphs>
  <Slides>34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34</vt:i4>
      </vt:variant>
    </vt:vector>
  </HeadingPairs>
  <TitlesOfParts>
    <vt:vector size="38" baseType="lpstr">
      <vt:lpstr>Arial</vt:lpstr>
      <vt:lpstr>Trebuchet MS</vt:lpstr>
      <vt:lpstr>Wingdings 3</vt:lpstr>
      <vt:lpstr>Facet</vt:lpstr>
      <vt:lpstr>Welkom VWO 5.</vt:lpstr>
      <vt:lpstr>Aankomende les </vt:lpstr>
      <vt:lpstr>PowerPoint-presentatie</vt:lpstr>
      <vt:lpstr>PowerPoint-presentatie</vt:lpstr>
      <vt:lpstr>Maak vraag 2.19 en 2.20 en 2.21 (gedeelte was al begonnen met 2.19)</vt:lpstr>
      <vt:lpstr>PowerPoint-presentatie</vt:lpstr>
      <vt:lpstr>PowerPoint-presentatie</vt:lpstr>
      <vt:lpstr>PowerPoint-presentatie</vt:lpstr>
      <vt:lpstr>De economische kringloop</vt:lpstr>
      <vt:lpstr>Oriëntatieopdracht </vt:lpstr>
      <vt:lpstr>Waarom boeiend?</vt:lpstr>
      <vt:lpstr>Maak opgaven 2.22 en lees verder tot 2.23 (hier starten we morgen, theorie hiervoor even gelezen hebben, vooral de 3 vergelijkingen)</vt:lpstr>
      <vt:lpstr>PowerPoint-presentatie</vt:lpstr>
      <vt:lpstr>Les 2:</vt:lpstr>
      <vt:lpstr>Startopdracht, maak opgave 2.23 en 2.24</vt:lpstr>
      <vt:lpstr>PowerPoint-presentatie</vt:lpstr>
      <vt:lpstr>Naast schematisch kunnen we het ook in tabelvorm weergeven.</vt:lpstr>
      <vt:lpstr>maak opgave 2.25 en 2.26</vt:lpstr>
      <vt:lpstr>PowerPoint-presentatie</vt:lpstr>
      <vt:lpstr>PowerPoint-presentatie</vt:lpstr>
      <vt:lpstr>3 manieren van BBP berekenen. (bruto = inclusief afschrijvingen)</vt:lpstr>
      <vt:lpstr>Maak opgave 2.27 t/m 2.29</vt:lpstr>
      <vt:lpstr>PowerPoint-presentatie</vt:lpstr>
      <vt:lpstr>Let op! Morgen begin ik met 2.29, zorg dat het af is, ik ga huiswerk controleren.</vt:lpstr>
      <vt:lpstr>Les 3:</vt:lpstr>
      <vt:lpstr>PowerPoint-presentatie</vt:lpstr>
      <vt:lpstr>PowerPoint-presentatie</vt:lpstr>
      <vt:lpstr>Maak opgave 2.44 en 2.45</vt:lpstr>
      <vt:lpstr>PowerPoint-presentatie</vt:lpstr>
      <vt:lpstr>Maak opgave 2.46</vt:lpstr>
      <vt:lpstr>PowerPoint-presentatie</vt:lpstr>
      <vt:lpstr>PowerPoint-presentatie</vt:lpstr>
      <vt:lpstr>Tot slot Maak opgave 2.47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VWO 5.</dc:title>
  <dc:creator>Jacobs, B (Bas)</dc:creator>
  <cp:lastModifiedBy>Bas Jacobs</cp:lastModifiedBy>
  <cp:revision>307</cp:revision>
  <dcterms:created xsi:type="dcterms:W3CDTF">2017-08-27T09:00:36Z</dcterms:created>
  <dcterms:modified xsi:type="dcterms:W3CDTF">2018-05-13T09:31:58Z</dcterms:modified>
</cp:coreProperties>
</file>