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50" r:id="rId4"/>
    <p:sldId id="351" r:id="rId5"/>
    <p:sldId id="337" r:id="rId6"/>
    <p:sldId id="352" r:id="rId7"/>
    <p:sldId id="353" r:id="rId8"/>
    <p:sldId id="354" r:id="rId9"/>
    <p:sldId id="355" r:id="rId10"/>
    <p:sldId id="356" r:id="rId11"/>
    <p:sldId id="357" r:id="rId12"/>
    <p:sldId id="358" r:id="rId13"/>
    <p:sldId id="359" r:id="rId14"/>
    <p:sldId id="360"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0" d="100"/>
          <a:sy n="80" d="100"/>
        </p:scale>
        <p:origin x="378"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9/25/2017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9/25/2017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9/25/2017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VWO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Nash-evenwicht</a:t>
            </a:r>
            <a:endParaRPr lang="nl-NL" dirty="0"/>
          </a:p>
        </p:txBody>
      </p:sp>
      <p:sp>
        <p:nvSpPr>
          <p:cNvPr id="3" name="Tijdelijke aanduiding voor inhoud 2"/>
          <p:cNvSpPr>
            <a:spLocks noGrp="1"/>
          </p:cNvSpPr>
          <p:nvPr>
            <p:ph idx="1"/>
          </p:nvPr>
        </p:nvSpPr>
        <p:spPr/>
        <p:txBody>
          <a:bodyPr>
            <a:normAutofit fontScale="92500"/>
          </a:bodyPr>
          <a:lstStyle/>
          <a:p>
            <a:r>
              <a:rPr lang="nl-NL" sz="2500" dirty="0" smtClean="0"/>
              <a:t>Het </a:t>
            </a:r>
            <a:r>
              <a:rPr lang="nl-NL" sz="2500" dirty="0" err="1" smtClean="0"/>
              <a:t>nash</a:t>
            </a:r>
            <a:r>
              <a:rPr lang="nl-NL" sz="2500" dirty="0" smtClean="0"/>
              <a:t>-evenwicht is de vorige som was Koffie voor Cool en T-shirt voor Hot.</a:t>
            </a:r>
          </a:p>
          <a:p>
            <a:r>
              <a:rPr lang="nl-NL" sz="2500" dirty="0" smtClean="0"/>
              <a:t>Namelijk geen van beide partijen kan zijn opbrengst verbeteren gegeven de keuze van de ander.</a:t>
            </a:r>
          </a:p>
          <a:p>
            <a:r>
              <a:rPr lang="nl-NL" sz="2500" dirty="0" smtClean="0"/>
              <a:t>Cool zijn de alternatieven, 3 voor </a:t>
            </a:r>
            <a:r>
              <a:rPr lang="nl-NL" sz="2500" dirty="0" err="1" smtClean="0"/>
              <a:t>t-shirts</a:t>
            </a:r>
            <a:r>
              <a:rPr lang="nl-NL" sz="2500" dirty="0" smtClean="0"/>
              <a:t>, 2 voor korting, dus blijven ze bij </a:t>
            </a:r>
            <a:r>
              <a:rPr lang="nl-NL" sz="2500" dirty="0" smtClean="0"/>
              <a:t>koffie (5) . </a:t>
            </a:r>
            <a:r>
              <a:rPr lang="nl-NL" sz="2500" dirty="0" smtClean="0"/>
              <a:t>(als Hot T-shirts kiest)</a:t>
            </a:r>
          </a:p>
          <a:p>
            <a:r>
              <a:rPr lang="nl-NL" sz="2500" dirty="0" smtClean="0"/>
              <a:t>Hot zijn de alternatieven, 3 voor korting en 2 voor koffie. Dus blijven ze </a:t>
            </a:r>
            <a:r>
              <a:rPr lang="nl-NL" sz="2500" smtClean="0"/>
              <a:t>bij </a:t>
            </a:r>
            <a:r>
              <a:rPr lang="nl-NL" sz="2500" smtClean="0"/>
              <a:t>T-shirts (4) </a:t>
            </a:r>
            <a:r>
              <a:rPr lang="nl-NL" sz="2500" dirty="0" smtClean="0"/>
              <a:t>(als Cool voor koffie kiest).</a:t>
            </a:r>
          </a:p>
          <a:p>
            <a:endParaRPr lang="nl-NL" sz="2500" dirty="0"/>
          </a:p>
        </p:txBody>
      </p:sp>
    </p:spTree>
    <p:extLst>
      <p:ext uri="{BB962C8B-B14F-4D97-AF65-F5344CB8AC3E}">
        <p14:creationId xmlns:p14="http://schemas.microsoft.com/office/powerpoint/2010/main" val="652889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Maak opgave 4.23 en 4.24</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a:t>8</a:t>
            </a:r>
            <a:r>
              <a:rPr lang="nl-NL" sz="2500" dirty="0" smtClean="0"/>
              <a:t> minuten de tijd.</a:t>
            </a:r>
          </a:p>
          <a:p>
            <a:r>
              <a:rPr lang="nl-NL" sz="2500" dirty="0" smtClean="0"/>
              <a:t>Eerder klaar maak opgave 4.23 en 4.24</a:t>
            </a:r>
          </a:p>
          <a:p>
            <a:r>
              <a:rPr lang="nl-NL" sz="2500" dirty="0" smtClean="0"/>
              <a:t>Eerste 4 minuten zelfstandig aan de slag.</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3368032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8" name="Tijdelijke aanduiding voor inhoud 7"/>
          <p:cNvPicPr>
            <a:picLocks noGrp="1" noChangeAspect="1"/>
          </p:cNvPicPr>
          <p:nvPr>
            <p:ph idx="1"/>
          </p:nvPr>
        </p:nvPicPr>
        <p:blipFill>
          <a:blip r:embed="rId2"/>
          <a:stretch>
            <a:fillRect/>
          </a:stretch>
        </p:blipFill>
        <p:spPr>
          <a:xfrm>
            <a:off x="2742406" y="3844131"/>
            <a:ext cx="4467225" cy="514350"/>
          </a:xfrm>
          <a:prstGeom prst="rect">
            <a:avLst/>
          </a:prstGeom>
        </p:spPr>
      </p:pic>
      <p:pic>
        <p:nvPicPr>
          <p:cNvPr id="4" name="Afbeelding 3"/>
          <p:cNvPicPr>
            <a:picLocks noChangeAspect="1"/>
          </p:cNvPicPr>
          <p:nvPr/>
        </p:nvPicPr>
        <p:blipFill rotWithShape="1">
          <a:blip r:embed="rId3"/>
          <a:srcRect b="81642"/>
          <a:stretch/>
        </p:blipFill>
        <p:spPr>
          <a:xfrm>
            <a:off x="0" y="0"/>
            <a:ext cx="12192000" cy="806116"/>
          </a:xfrm>
          <a:prstGeom prst="rect">
            <a:avLst/>
          </a:prstGeom>
        </p:spPr>
      </p:pic>
      <p:pic>
        <p:nvPicPr>
          <p:cNvPr id="5" name="Afbeelding 4"/>
          <p:cNvPicPr>
            <a:picLocks noChangeAspect="1"/>
          </p:cNvPicPr>
          <p:nvPr/>
        </p:nvPicPr>
        <p:blipFill rotWithShape="1">
          <a:blip r:embed="rId3"/>
          <a:srcRect b="62188"/>
          <a:stretch/>
        </p:blipFill>
        <p:spPr>
          <a:xfrm>
            <a:off x="0" y="0"/>
            <a:ext cx="12192000" cy="1660358"/>
          </a:xfrm>
          <a:prstGeom prst="rect">
            <a:avLst/>
          </a:prstGeom>
        </p:spPr>
      </p:pic>
      <p:pic>
        <p:nvPicPr>
          <p:cNvPr id="6" name="Afbeelding 5"/>
          <p:cNvPicPr>
            <a:picLocks noChangeAspect="1"/>
          </p:cNvPicPr>
          <p:nvPr/>
        </p:nvPicPr>
        <p:blipFill rotWithShape="1">
          <a:blip r:embed="rId3"/>
          <a:srcRect b="46570"/>
          <a:stretch/>
        </p:blipFill>
        <p:spPr>
          <a:xfrm>
            <a:off x="0" y="0"/>
            <a:ext cx="12192000" cy="2346158"/>
          </a:xfrm>
          <a:prstGeom prst="rect">
            <a:avLst/>
          </a:prstGeom>
        </p:spPr>
      </p:pic>
      <p:pic>
        <p:nvPicPr>
          <p:cNvPr id="7" name="Afbeelding 6"/>
          <p:cNvPicPr>
            <a:picLocks noChangeAspect="1"/>
          </p:cNvPicPr>
          <p:nvPr/>
        </p:nvPicPr>
        <p:blipFill>
          <a:blip r:embed="rId3"/>
          <a:stretch>
            <a:fillRect/>
          </a:stretch>
        </p:blipFill>
        <p:spPr>
          <a:xfrm>
            <a:off x="0" y="0"/>
            <a:ext cx="12192000" cy="4391082"/>
          </a:xfrm>
          <a:prstGeom prst="rect">
            <a:avLst/>
          </a:prstGeom>
        </p:spPr>
      </p:pic>
      <p:pic>
        <p:nvPicPr>
          <p:cNvPr id="9" name="Afbeelding 8"/>
          <p:cNvPicPr>
            <a:picLocks noChangeAspect="1"/>
          </p:cNvPicPr>
          <p:nvPr/>
        </p:nvPicPr>
        <p:blipFill>
          <a:blip r:embed="rId2"/>
          <a:stretch>
            <a:fillRect/>
          </a:stretch>
        </p:blipFill>
        <p:spPr>
          <a:xfrm>
            <a:off x="0" y="4150208"/>
            <a:ext cx="12192000" cy="1403770"/>
          </a:xfrm>
          <a:prstGeom prst="rect">
            <a:avLst/>
          </a:prstGeom>
        </p:spPr>
      </p:pic>
    </p:spTree>
    <p:extLst>
      <p:ext uri="{BB962C8B-B14F-4D97-AF65-F5344CB8AC3E}">
        <p14:creationId xmlns:p14="http://schemas.microsoft.com/office/powerpoint/2010/main" val="2907951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Maak opgave 4.56</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13 minuten de tijd.</a:t>
            </a:r>
          </a:p>
          <a:p>
            <a:r>
              <a:rPr lang="nl-NL" sz="2500" dirty="0" smtClean="0"/>
              <a:t>Eerste </a:t>
            </a:r>
            <a:r>
              <a:rPr lang="nl-NL" sz="2500" dirty="0"/>
              <a:t>6</a:t>
            </a:r>
            <a:r>
              <a:rPr lang="nl-NL" sz="2500" dirty="0" smtClean="0"/>
              <a:t> minuten zelfstandig aan de slag.</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3"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3" y="195922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2" y="195921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767192" y="195921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475647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2919"/>
          <a:stretch/>
        </p:blipFill>
        <p:spPr>
          <a:xfrm>
            <a:off x="0" y="0"/>
            <a:ext cx="12192000" cy="493296"/>
          </a:xfrm>
          <a:prstGeom prst="rect">
            <a:avLst/>
          </a:prstGeom>
        </p:spPr>
      </p:pic>
      <p:pic>
        <p:nvPicPr>
          <p:cNvPr id="5" name="Afbeelding 4"/>
          <p:cNvPicPr>
            <a:picLocks noChangeAspect="1"/>
          </p:cNvPicPr>
          <p:nvPr/>
        </p:nvPicPr>
        <p:blipFill rotWithShape="1">
          <a:blip r:embed="rId2"/>
          <a:srcRect b="87566"/>
          <a:stretch/>
        </p:blipFill>
        <p:spPr>
          <a:xfrm>
            <a:off x="0" y="-1"/>
            <a:ext cx="12192000" cy="866275"/>
          </a:xfrm>
          <a:prstGeom prst="rect">
            <a:avLst/>
          </a:prstGeom>
        </p:spPr>
      </p:pic>
      <p:pic>
        <p:nvPicPr>
          <p:cNvPr id="6" name="Afbeelding 5"/>
          <p:cNvPicPr>
            <a:picLocks noChangeAspect="1"/>
          </p:cNvPicPr>
          <p:nvPr/>
        </p:nvPicPr>
        <p:blipFill rotWithShape="1">
          <a:blip r:embed="rId2"/>
          <a:srcRect b="82558"/>
          <a:stretch/>
        </p:blipFill>
        <p:spPr>
          <a:xfrm>
            <a:off x="0" y="0"/>
            <a:ext cx="12192000" cy="1215190"/>
          </a:xfrm>
          <a:prstGeom prst="rect">
            <a:avLst/>
          </a:prstGeom>
        </p:spPr>
      </p:pic>
      <p:pic>
        <p:nvPicPr>
          <p:cNvPr id="7" name="Afbeelding 6"/>
          <p:cNvPicPr>
            <a:picLocks noChangeAspect="1"/>
          </p:cNvPicPr>
          <p:nvPr/>
        </p:nvPicPr>
        <p:blipFill rotWithShape="1">
          <a:blip r:embed="rId2"/>
          <a:srcRect b="62525"/>
          <a:stretch/>
        </p:blipFill>
        <p:spPr>
          <a:xfrm>
            <a:off x="0" y="0"/>
            <a:ext cx="12192000" cy="2610854"/>
          </a:xfrm>
          <a:prstGeom prst="rect">
            <a:avLst/>
          </a:prstGeom>
        </p:spPr>
      </p:pic>
      <p:pic>
        <p:nvPicPr>
          <p:cNvPr id="8" name="Afbeelding 7"/>
          <p:cNvPicPr>
            <a:picLocks noChangeAspect="1"/>
          </p:cNvPicPr>
          <p:nvPr/>
        </p:nvPicPr>
        <p:blipFill rotWithShape="1">
          <a:blip r:embed="rId2"/>
          <a:srcRect b="50436"/>
          <a:stretch/>
        </p:blipFill>
        <p:spPr>
          <a:xfrm>
            <a:off x="0" y="0"/>
            <a:ext cx="12192000" cy="3453064"/>
          </a:xfrm>
          <a:prstGeom prst="rect">
            <a:avLst/>
          </a:prstGeom>
        </p:spPr>
      </p:pic>
      <p:pic>
        <p:nvPicPr>
          <p:cNvPr id="9" name="Afbeelding 8"/>
          <p:cNvPicPr>
            <a:picLocks noChangeAspect="1"/>
          </p:cNvPicPr>
          <p:nvPr/>
        </p:nvPicPr>
        <p:blipFill>
          <a:blip r:embed="rId2"/>
          <a:stretch>
            <a:fillRect/>
          </a:stretch>
        </p:blipFill>
        <p:spPr>
          <a:xfrm>
            <a:off x="0" y="-1"/>
            <a:ext cx="12192000" cy="6966857"/>
          </a:xfrm>
          <a:prstGeom prst="rect">
            <a:avLst/>
          </a:prstGeom>
        </p:spPr>
      </p:pic>
    </p:spTree>
    <p:extLst>
      <p:ext uri="{BB962C8B-B14F-4D97-AF65-F5344CB8AC3E}">
        <p14:creationId xmlns:p14="http://schemas.microsoft.com/office/powerpoint/2010/main" val="1688904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Overzicht.</a:t>
            </a:r>
          </a:p>
          <a:p>
            <a:r>
              <a:rPr lang="nl-NL" sz="2500" dirty="0" smtClean="0"/>
              <a:t>Terugblik vorige les.</a:t>
            </a:r>
          </a:p>
          <a:p>
            <a:r>
              <a:rPr lang="nl-NL" sz="2500" dirty="0" smtClean="0"/>
              <a:t>Het Nash-evenwicht. Opgaves 4.21 t/m 4.24 + 4.56</a:t>
            </a:r>
          </a:p>
          <a:p>
            <a:endParaRPr lang="nl-NL" sz="2500" dirty="0" smtClean="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7042" y="0"/>
            <a:ext cx="8876960" cy="1930400"/>
          </a:xfrm>
        </p:spPr>
        <p:txBody>
          <a:bodyPr/>
          <a:lstStyle/>
          <a:p>
            <a:r>
              <a:rPr lang="nl-NL" dirty="0" smtClean="0"/>
              <a:t>Overzicht.</a:t>
            </a:r>
            <a:endParaRPr lang="nl-NL" dirty="0"/>
          </a:p>
        </p:txBody>
      </p:sp>
      <p:sp>
        <p:nvSpPr>
          <p:cNvPr id="3" name="Tijdelijke aanduiding voor inhoud 2"/>
          <p:cNvSpPr>
            <a:spLocks noGrp="1"/>
          </p:cNvSpPr>
          <p:nvPr>
            <p:ph idx="1"/>
          </p:nvPr>
        </p:nvSpPr>
        <p:spPr>
          <a:xfrm>
            <a:off x="397042" y="457201"/>
            <a:ext cx="8876960" cy="5584162"/>
          </a:xfrm>
        </p:spPr>
        <p:txBody>
          <a:bodyPr>
            <a:noAutofit/>
          </a:bodyPr>
          <a:lstStyle/>
          <a:p>
            <a:r>
              <a:rPr lang="nl-NL" sz="2500" dirty="0" smtClean="0"/>
              <a:t>Beperkte eigen verantwoordelijkheid.</a:t>
            </a:r>
          </a:p>
          <a:p>
            <a:r>
              <a:rPr lang="nl-NL" sz="2500" dirty="0" smtClean="0"/>
              <a:t>Scenario’s:</a:t>
            </a:r>
          </a:p>
          <a:p>
            <a:r>
              <a:rPr lang="nl-NL" sz="2500" dirty="0" smtClean="0"/>
              <a:t>1: Tijdens de les wordt er gewerkt </a:t>
            </a:r>
            <a:r>
              <a:rPr lang="nl-NL" sz="2500" dirty="0" smtClean="0">
                <a:sym typeface="Wingdings" panose="05000000000000000000" pitchFamily="2" charset="2"/>
              </a:rPr>
              <a:t> sommetjes worden nabesproken tijdens de les, geen tot vrijwel geen huiswerk. </a:t>
            </a:r>
          </a:p>
          <a:p>
            <a:r>
              <a:rPr lang="nl-NL" sz="2500" dirty="0" smtClean="0">
                <a:sym typeface="Wingdings" panose="05000000000000000000" pitchFamily="2" charset="2"/>
              </a:rPr>
              <a:t>2:Tijdens de les is het ‘’gezellig’’ en wordt beperkt gewerkt.  sommetjes worden niet nabesproken tijdens de les, maar de les erna. Er is huiswerk wat de les erna wordt nabesproken. </a:t>
            </a:r>
          </a:p>
          <a:p>
            <a:r>
              <a:rPr lang="nl-NL" sz="2500" dirty="0" smtClean="0">
                <a:sym typeface="Wingdings" panose="05000000000000000000" pitchFamily="2" charset="2"/>
              </a:rPr>
              <a:t>Tijdens de les is het ‘’gezellig’’  sommetjes worden niet nabesproken tijdens de les, maar de les erna. Er is huiswerk wat niet is gemaakt  Mevrouw Milder krijgt dat uur gezelschap  de gemiste uitleg en nabespreking van het huiswerk doen we op een ander uur.</a:t>
            </a:r>
          </a:p>
          <a:p>
            <a:r>
              <a:rPr lang="nl-NL" sz="2500" dirty="0" smtClean="0">
                <a:sym typeface="Wingdings" panose="05000000000000000000" pitchFamily="2" charset="2"/>
              </a:rPr>
              <a:t>Ongezonde mix tussen docent en politieagent. </a:t>
            </a:r>
            <a:endParaRPr lang="nl-NL" sz="2500" dirty="0" smtClean="0"/>
          </a:p>
        </p:txBody>
      </p:sp>
    </p:spTree>
    <p:extLst>
      <p:ext uri="{BB962C8B-B14F-4D97-AF65-F5344CB8AC3E}">
        <p14:creationId xmlns:p14="http://schemas.microsoft.com/office/powerpoint/2010/main" val="3681250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Telefoongebruik.</a:t>
            </a:r>
            <a:endParaRPr lang="nl-NL" dirty="0"/>
          </a:p>
        </p:txBody>
      </p:sp>
      <p:sp>
        <p:nvSpPr>
          <p:cNvPr id="3" name="Tijdelijke aanduiding voor inhoud 2"/>
          <p:cNvSpPr>
            <a:spLocks noGrp="1"/>
          </p:cNvSpPr>
          <p:nvPr>
            <p:ph idx="1"/>
          </p:nvPr>
        </p:nvSpPr>
        <p:spPr>
          <a:xfrm>
            <a:off x="300789" y="1287379"/>
            <a:ext cx="8973213" cy="4741951"/>
          </a:xfrm>
        </p:spPr>
        <p:txBody>
          <a:bodyPr>
            <a:noAutofit/>
          </a:bodyPr>
          <a:lstStyle/>
          <a:p>
            <a:r>
              <a:rPr lang="nl-NL" sz="2500" dirty="0"/>
              <a:t>Scenario’s:</a:t>
            </a:r>
          </a:p>
          <a:p>
            <a:r>
              <a:rPr lang="nl-NL" sz="2500" dirty="0" smtClean="0"/>
              <a:t>1: we gaan er verantwoord mee om: de telefoon wordt als rekenmachine of voor het luisteren van muziek gebruikt, er wordt goed gewerkt en de aanwezigheid is niet storend. </a:t>
            </a:r>
            <a:r>
              <a:rPr lang="nl-NL" sz="2500" dirty="0" smtClean="0">
                <a:sym typeface="Wingdings" panose="05000000000000000000" pitchFamily="2" charset="2"/>
              </a:rPr>
              <a:t> ik vind het prima dat de telefoon aanwezig is.</a:t>
            </a:r>
            <a:endParaRPr lang="nl-NL" sz="2500" dirty="0" smtClean="0"/>
          </a:p>
          <a:p>
            <a:r>
              <a:rPr lang="nl-NL" sz="2500" dirty="0" smtClean="0"/>
              <a:t>2: we gaan er onverantwoord mee om:  De telefoon wordt niet als rekenmachine of voor het luisteren van muziek gebruikt, er wordt niet goed gewerkt, telefoongebruik voor randzaken, aanwezigheid is voor mij storend </a:t>
            </a:r>
            <a:r>
              <a:rPr lang="nl-NL" sz="2500" dirty="0" smtClean="0">
                <a:sym typeface="Wingdings" panose="05000000000000000000" pitchFamily="2" charset="2"/>
              </a:rPr>
              <a:t> ik vind het niet prima dat de telefoon aanwezig is, telefoons blijven in de tas, wanneer ik de telefoon zie neem ik hem in tot einde les.</a:t>
            </a:r>
            <a:endParaRPr lang="nl-NL" sz="2500" dirty="0"/>
          </a:p>
        </p:txBody>
      </p:sp>
    </p:spTree>
    <p:extLst>
      <p:ext uri="{BB962C8B-B14F-4D97-AF65-F5344CB8AC3E}">
        <p14:creationId xmlns:p14="http://schemas.microsoft.com/office/powerpoint/2010/main" val="1515587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oligopolie:</a:t>
            </a:r>
            <a:endParaRPr lang="nl-NL" dirty="0"/>
          </a:p>
        </p:txBody>
      </p:sp>
      <p:sp>
        <p:nvSpPr>
          <p:cNvPr id="3" name="Tijdelijke aanduiding voor inhoud 2"/>
          <p:cNvSpPr>
            <a:spLocks noGrp="1"/>
          </p:cNvSpPr>
          <p:nvPr>
            <p:ph idx="1"/>
          </p:nvPr>
        </p:nvSpPr>
        <p:spPr>
          <a:xfrm>
            <a:off x="348915" y="1251285"/>
            <a:ext cx="10250905" cy="4790078"/>
          </a:xfrm>
        </p:spPr>
        <p:txBody>
          <a:bodyPr>
            <a:noAutofit/>
          </a:bodyPr>
          <a:lstStyle/>
          <a:p>
            <a:r>
              <a:rPr lang="nl-NL" sz="2500" dirty="0" smtClean="0"/>
              <a:t>Aantal aanbieders: een paar (of het overgrootste gedeelte van de markt is in handen van een klein aantal aanbieders)</a:t>
            </a:r>
          </a:p>
          <a:p>
            <a:r>
              <a:rPr lang="nl-NL" sz="2500" dirty="0" smtClean="0"/>
              <a:t>Type product: kan zowel homogeen als heterogeen).</a:t>
            </a:r>
          </a:p>
          <a:p>
            <a:r>
              <a:rPr lang="nl-NL" sz="2500" dirty="0" smtClean="0"/>
              <a:t>Geen vrije toe en uittreding: schaalvoordelen en verzonken kosten spelen een belangrijke rol. (minder sprake van octrooien/patenten alleen bij productdifferentiatie)</a:t>
            </a:r>
          </a:p>
          <a:p>
            <a:r>
              <a:rPr lang="nl-NL" sz="2500" dirty="0" smtClean="0"/>
              <a:t>Doorzichtigheid van de markt: afhankelijk of er heterogene of homogene producten worden aangeboden. Homogeen = doorzichtig, heterogeen = ondoorzichtig.</a:t>
            </a:r>
          </a:p>
          <a:p>
            <a:r>
              <a:rPr lang="nl-NL" sz="2500" dirty="0" smtClean="0"/>
              <a:t>Invloed op de prijs als individuele aanbieder: redelijk veel.</a:t>
            </a:r>
          </a:p>
          <a:p>
            <a:r>
              <a:rPr lang="nl-NL" sz="2500" dirty="0" smtClean="0"/>
              <a:t>Wat zie je vaak: of de partijen concurreren met elkaar functioneert als markt van  monopolistische concurrentie, of de partijen werken samen functioneert het als een markt van monopolie.</a:t>
            </a:r>
          </a:p>
          <a:p>
            <a:endParaRPr lang="nl-NL" sz="2500" dirty="0" smtClean="0"/>
          </a:p>
          <a:p>
            <a:endParaRPr lang="nl-NL" sz="2500" dirty="0"/>
          </a:p>
        </p:txBody>
      </p:sp>
    </p:spTree>
    <p:extLst>
      <p:ext uri="{BB962C8B-B14F-4D97-AF65-F5344CB8AC3E}">
        <p14:creationId xmlns:p14="http://schemas.microsoft.com/office/powerpoint/2010/main" val="3967674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168442"/>
            <a:ext cx="9045402" cy="1761958"/>
          </a:xfrm>
        </p:spPr>
        <p:txBody>
          <a:bodyPr/>
          <a:lstStyle/>
          <a:p>
            <a:r>
              <a:rPr lang="nl-NL" dirty="0" smtClean="0"/>
              <a:t>De tabel 4.2 (bladzijde 47)</a:t>
            </a:r>
            <a:endParaRPr lang="nl-NL" dirty="0"/>
          </a:p>
        </p:txBody>
      </p:sp>
      <p:sp>
        <p:nvSpPr>
          <p:cNvPr id="3" name="Tijdelijke aanduiding voor inhoud 2"/>
          <p:cNvSpPr>
            <a:spLocks noGrp="1"/>
          </p:cNvSpPr>
          <p:nvPr>
            <p:ph idx="1"/>
          </p:nvPr>
        </p:nvSpPr>
        <p:spPr>
          <a:xfrm>
            <a:off x="228600" y="685801"/>
            <a:ext cx="10238874" cy="5355562"/>
          </a:xfrm>
        </p:spPr>
        <p:txBody>
          <a:bodyPr>
            <a:noAutofit/>
          </a:bodyPr>
          <a:lstStyle/>
          <a:p>
            <a:r>
              <a:rPr lang="nl-NL" sz="2500" dirty="0" smtClean="0"/>
              <a:t>Wanneer Nike zich aan de afspraak houd en Adidas ook dan?</a:t>
            </a:r>
          </a:p>
          <a:p>
            <a:r>
              <a:rPr lang="nl-NL" sz="2500" dirty="0" smtClean="0"/>
              <a:t>Krijgen ze beide 13,2 miljoen</a:t>
            </a:r>
          </a:p>
          <a:p>
            <a:r>
              <a:rPr lang="nl-NL" sz="2500" dirty="0" smtClean="0"/>
              <a:t>Wanneer Nike zich aan de afspraak houd en Adidas niet?</a:t>
            </a:r>
          </a:p>
          <a:p>
            <a:r>
              <a:rPr lang="nl-NL" sz="2500" dirty="0" smtClean="0"/>
              <a:t>Adidas krijgt 14,8 en Nike krijgt 9,2</a:t>
            </a:r>
          </a:p>
          <a:p>
            <a:r>
              <a:rPr lang="nl-NL" sz="2500" dirty="0" smtClean="0"/>
              <a:t>Wanneer Adidas zich aan de afspraak houd en Nike niet?</a:t>
            </a:r>
          </a:p>
          <a:p>
            <a:r>
              <a:rPr lang="nl-NL" sz="2500" dirty="0" smtClean="0"/>
              <a:t>Adidas krijgt 9,2 en Nike krijgt 14,8</a:t>
            </a:r>
          </a:p>
          <a:p>
            <a:r>
              <a:rPr lang="nl-NL" sz="2500" dirty="0" smtClean="0"/>
              <a:t>Wanneer Adidas zich niet aan de afspraak houd en Nike ook niet?</a:t>
            </a:r>
          </a:p>
          <a:p>
            <a:r>
              <a:rPr lang="nl-NL" sz="2500" dirty="0" smtClean="0"/>
              <a:t>Beide krijgen 12 miljoen.</a:t>
            </a:r>
          </a:p>
          <a:p>
            <a:r>
              <a:rPr lang="nl-NL" sz="2500" dirty="0" smtClean="0"/>
              <a:t>Als Nike zich aan de afspraak houd, wat doet Adidas?</a:t>
            </a:r>
          </a:p>
          <a:p>
            <a:r>
              <a:rPr lang="nl-NL" sz="2500" dirty="0" smtClean="0"/>
              <a:t>Niet aan de afspraak houden (14,8 &gt; dan 13,2)</a:t>
            </a:r>
          </a:p>
          <a:p>
            <a:r>
              <a:rPr lang="nl-NL" sz="2500" dirty="0" smtClean="0"/>
              <a:t>Als Nike zich niet aan de afspraak houd, wat doet Adidas?</a:t>
            </a:r>
          </a:p>
          <a:p>
            <a:r>
              <a:rPr lang="nl-NL" sz="2500" dirty="0" smtClean="0"/>
              <a:t>Ook niet aan de afspraak houden (12 &gt; 9,2)</a:t>
            </a:r>
          </a:p>
          <a:p>
            <a:endParaRPr lang="nl-NL" sz="2500" dirty="0" smtClean="0"/>
          </a:p>
          <a:p>
            <a:endParaRPr lang="nl-NL" sz="2500" dirty="0"/>
          </a:p>
        </p:txBody>
      </p:sp>
    </p:spTree>
    <p:extLst>
      <p:ext uri="{BB962C8B-B14F-4D97-AF65-F5344CB8AC3E}">
        <p14:creationId xmlns:p14="http://schemas.microsoft.com/office/powerpoint/2010/main" val="1642106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6568" y="264695"/>
            <a:ext cx="9093529" cy="1665705"/>
          </a:xfrm>
        </p:spPr>
        <p:txBody>
          <a:bodyPr/>
          <a:lstStyle/>
          <a:p>
            <a:r>
              <a:rPr lang="nl-NL" dirty="0" smtClean="0"/>
              <a:t>Wat zien we:</a:t>
            </a:r>
            <a:endParaRPr lang="nl-NL" dirty="0"/>
          </a:p>
        </p:txBody>
      </p:sp>
      <p:sp>
        <p:nvSpPr>
          <p:cNvPr id="3" name="Tijdelijke aanduiding voor inhoud 2"/>
          <p:cNvSpPr>
            <a:spLocks noGrp="1"/>
          </p:cNvSpPr>
          <p:nvPr>
            <p:ph idx="1"/>
          </p:nvPr>
        </p:nvSpPr>
        <p:spPr>
          <a:xfrm>
            <a:off x="216568" y="890337"/>
            <a:ext cx="10274968" cy="5138994"/>
          </a:xfrm>
        </p:spPr>
        <p:txBody>
          <a:bodyPr>
            <a:noAutofit/>
          </a:bodyPr>
          <a:lstStyle/>
          <a:p>
            <a:r>
              <a:rPr lang="nl-NL" sz="2500" dirty="0" smtClean="0"/>
              <a:t>Ongeacht de keuze die de ander maakt, er 1 is strategie waarbij je altijd beter af bent, dit noemen we de </a:t>
            </a:r>
            <a:r>
              <a:rPr lang="nl-NL" sz="2500" b="1" i="1" dirty="0" smtClean="0"/>
              <a:t>dominante strategie </a:t>
            </a:r>
            <a:r>
              <a:rPr lang="nl-NL" sz="2500" dirty="0" smtClean="0"/>
              <a:t>(in dit geval is dat niet aan de afspraak houden).</a:t>
            </a:r>
          </a:p>
          <a:p>
            <a:r>
              <a:rPr lang="nl-NL" sz="2500" dirty="0" smtClean="0"/>
              <a:t>De andere speler zal dit ook volgen waardoor de situatie ontstaat waar beide partijen zich niet aan de afspraak houden. Beide spelers kunnen hun situatie niet verbeteren gegeven de keuze van de ander (als de ander zich niet aan de afspraak houd ga je erop achteruit wanneer je zelf wel kiest voor aan de afspraak houden)</a:t>
            </a:r>
          </a:p>
          <a:p>
            <a:r>
              <a:rPr lang="nl-NL" sz="2500" dirty="0" smtClean="0"/>
              <a:t>Dit noemen we een </a:t>
            </a:r>
            <a:r>
              <a:rPr lang="nl-NL" sz="2500" b="1" dirty="0" err="1" smtClean="0"/>
              <a:t>nash</a:t>
            </a:r>
            <a:r>
              <a:rPr lang="nl-NL" sz="2500" b="1" dirty="0" smtClean="0"/>
              <a:t>-evenwicht.</a:t>
            </a:r>
          </a:p>
          <a:p>
            <a:r>
              <a:rPr lang="nl-NL" sz="2500" dirty="0" smtClean="0"/>
              <a:t>Wanneer er een situatie is waar beide spelers beter af zouden zijn (in dit geval beide wel aan de afspraak houden), maar deze situatie niet ontstaat omdat het geen </a:t>
            </a:r>
            <a:r>
              <a:rPr lang="nl-NL" sz="2500" dirty="0" err="1" smtClean="0"/>
              <a:t>nash</a:t>
            </a:r>
            <a:r>
              <a:rPr lang="nl-NL" sz="2500" dirty="0" smtClean="0"/>
              <a:t>-evenwicht is/de dominante strategie ervoor zorgt dat het niet gekozen wordt. Is er sprake van een gevangenne-dillema.</a:t>
            </a:r>
          </a:p>
          <a:p>
            <a:endParaRPr lang="nl-NL" sz="2500" dirty="0"/>
          </a:p>
        </p:txBody>
      </p:sp>
    </p:spTree>
    <p:extLst>
      <p:ext uri="{BB962C8B-B14F-4D97-AF65-F5344CB8AC3E}">
        <p14:creationId xmlns:p14="http://schemas.microsoft.com/office/powerpoint/2010/main" val="1371009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Maak opgave 4.21 en 4.22</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a:t>8</a:t>
            </a:r>
            <a:r>
              <a:rPr lang="nl-NL" sz="2500" dirty="0" smtClean="0"/>
              <a:t> minuten de tijd.</a:t>
            </a:r>
          </a:p>
          <a:p>
            <a:r>
              <a:rPr lang="nl-NL" sz="2500" dirty="0" smtClean="0"/>
              <a:t>Eerder klaar maak opgave 4.23 en 4.24</a:t>
            </a:r>
          </a:p>
          <a:p>
            <a:r>
              <a:rPr lang="nl-NL" sz="2500" dirty="0" smtClean="0"/>
              <a:t>Eerste 4 minuten zelfstandig aan de slag.</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249786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1575"/>
          <a:stretch/>
        </p:blipFill>
        <p:spPr>
          <a:xfrm>
            <a:off x="0" y="1"/>
            <a:ext cx="8831179" cy="1949116"/>
          </a:xfrm>
          <a:prstGeom prst="rect">
            <a:avLst/>
          </a:prstGeom>
        </p:spPr>
      </p:pic>
      <p:pic>
        <p:nvPicPr>
          <p:cNvPr id="5" name="Afbeelding 4"/>
          <p:cNvPicPr>
            <a:picLocks noChangeAspect="1"/>
          </p:cNvPicPr>
          <p:nvPr/>
        </p:nvPicPr>
        <p:blipFill rotWithShape="1">
          <a:blip r:embed="rId2"/>
          <a:srcRect b="17706"/>
          <a:stretch/>
        </p:blipFill>
        <p:spPr>
          <a:xfrm>
            <a:off x="0" y="0"/>
            <a:ext cx="8831179" cy="5642811"/>
          </a:xfrm>
          <a:prstGeom prst="rect">
            <a:avLst/>
          </a:prstGeom>
        </p:spPr>
      </p:pic>
      <p:pic>
        <p:nvPicPr>
          <p:cNvPr id="6" name="Afbeelding 5"/>
          <p:cNvPicPr>
            <a:picLocks noChangeAspect="1"/>
          </p:cNvPicPr>
          <p:nvPr/>
        </p:nvPicPr>
        <p:blipFill rotWithShape="1">
          <a:blip r:embed="rId2"/>
          <a:srcRect b="9635"/>
          <a:stretch/>
        </p:blipFill>
        <p:spPr>
          <a:xfrm>
            <a:off x="0" y="0"/>
            <a:ext cx="8831179" cy="6196263"/>
          </a:xfrm>
          <a:prstGeom prst="rect">
            <a:avLst/>
          </a:prstGeom>
        </p:spPr>
      </p:pic>
      <p:pic>
        <p:nvPicPr>
          <p:cNvPr id="7" name="Afbeelding 6"/>
          <p:cNvPicPr>
            <a:picLocks noChangeAspect="1"/>
          </p:cNvPicPr>
          <p:nvPr/>
        </p:nvPicPr>
        <p:blipFill>
          <a:blip r:embed="rId2"/>
          <a:stretch>
            <a:fillRect/>
          </a:stretch>
        </p:blipFill>
        <p:spPr>
          <a:xfrm>
            <a:off x="0" y="0"/>
            <a:ext cx="8831179" cy="6856943"/>
          </a:xfrm>
          <a:prstGeom prst="rect">
            <a:avLst/>
          </a:prstGeom>
        </p:spPr>
      </p:pic>
    </p:spTree>
    <p:extLst>
      <p:ext uri="{BB962C8B-B14F-4D97-AF65-F5344CB8AC3E}">
        <p14:creationId xmlns:p14="http://schemas.microsoft.com/office/powerpoint/2010/main" val="1436618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523</TotalTime>
  <Words>851</Words>
  <Application>Microsoft Office PowerPoint</Application>
  <PresentationFormat>Breedbeeld</PresentationFormat>
  <Paragraphs>86</Paragraphs>
  <Slides>14</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14</vt:i4>
      </vt:variant>
    </vt:vector>
  </HeadingPairs>
  <TitlesOfParts>
    <vt:vector size="19" baseType="lpstr">
      <vt:lpstr>Arial</vt:lpstr>
      <vt:lpstr>Trebuchet MS</vt:lpstr>
      <vt:lpstr>Wingdings</vt:lpstr>
      <vt:lpstr>Wingdings 3</vt:lpstr>
      <vt:lpstr>Facet</vt:lpstr>
      <vt:lpstr>Welkom VWO 5.</vt:lpstr>
      <vt:lpstr>Agenda:</vt:lpstr>
      <vt:lpstr>Overzicht.</vt:lpstr>
      <vt:lpstr>Telefoongebruik.</vt:lpstr>
      <vt:lpstr>Het oligopolie:</vt:lpstr>
      <vt:lpstr>De tabel 4.2 (bladzijde 47)</vt:lpstr>
      <vt:lpstr>Wat zien we:</vt:lpstr>
      <vt:lpstr>Maak opgave 4.21 en 4.22</vt:lpstr>
      <vt:lpstr>PowerPoint-presentatie</vt:lpstr>
      <vt:lpstr>Nash-evenwicht</vt:lpstr>
      <vt:lpstr>Maak opgave 4.23 en 4.24</vt:lpstr>
      <vt:lpstr>PowerPoint-presentatie</vt:lpstr>
      <vt:lpstr>Maak opgave 4.56</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82</cp:revision>
  <dcterms:created xsi:type="dcterms:W3CDTF">2017-08-27T09:00:36Z</dcterms:created>
  <dcterms:modified xsi:type="dcterms:W3CDTF">2017-09-25T08:20:45Z</dcterms:modified>
</cp:coreProperties>
</file>