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427" r:id="rId3"/>
    <p:sldId id="411" r:id="rId4"/>
    <p:sldId id="412" r:id="rId5"/>
    <p:sldId id="418" r:id="rId6"/>
    <p:sldId id="419" r:id="rId7"/>
    <p:sldId id="420" r:id="rId8"/>
    <p:sldId id="421" r:id="rId9"/>
    <p:sldId id="422" r:id="rId10"/>
    <p:sldId id="424" r:id="rId11"/>
    <p:sldId id="426" r:id="rId12"/>
    <p:sldId id="428" r:id="rId13"/>
    <p:sldId id="429" r:id="rId14"/>
    <p:sldId id="431" r:id="rId15"/>
    <p:sldId id="432" r:id="rId16"/>
    <p:sldId id="433" r:id="rId17"/>
    <p:sldId id="430" r:id="rId18"/>
    <p:sldId id="435" r:id="rId19"/>
    <p:sldId id="436" r:id="rId20"/>
    <p:sldId id="434" r:id="rId21"/>
    <p:sldId id="437" r:id="rId22"/>
    <p:sldId id="438" r:id="rId23"/>
    <p:sldId id="440" r:id="rId24"/>
    <p:sldId id="441" r:id="rId25"/>
    <p:sldId id="442" r:id="rId26"/>
    <p:sldId id="443" r:id="rId27"/>
    <p:sldId id="444" r:id="rId28"/>
    <p:sldId id="445" r:id="rId29"/>
    <p:sldId id="446" r:id="rId30"/>
    <p:sldId id="447" r:id="rId31"/>
    <p:sldId id="448" r:id="rId32"/>
    <p:sldId id="449" r:id="rId33"/>
    <p:sldId id="450" r:id="rId34"/>
    <p:sldId id="451" r:id="rId35"/>
    <p:sldId id="452" r:id="rId36"/>
    <p:sldId id="454" r:id="rId37"/>
    <p:sldId id="455" r:id="rId38"/>
    <p:sldId id="453" r:id="rId39"/>
    <p:sldId id="456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1" autoAdjust="0"/>
    <p:restoredTop sz="94660"/>
  </p:normalViewPr>
  <p:slideViewPr>
    <p:cSldViewPr snapToGrid="0">
      <p:cViewPr varScale="1">
        <p:scale>
          <a:sx n="80" d="100"/>
          <a:sy n="80" d="100"/>
        </p:scale>
        <p:origin x="42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86"/>
            <a:ext cx="7026442" cy="680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60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opkopen van het overschot levert de product een groter producenten surplus op, maar kost de samenleving een hele hoop belastinggeld.</a:t>
            </a:r>
          </a:p>
          <a:p>
            <a:r>
              <a:rPr lang="nl-NL" sz="2500" dirty="0" smtClean="0"/>
              <a:t>De overheid kan de opgekochte producten mogelijk goedkoper verkopen om de wereldmarkt om een gedeelte terug te verdienen, maar dat blijft maar een gedeelte.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2216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 en subsidies.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Beinvloeden van de markt kan ook via belasting en subsidies.</a:t>
            </a:r>
          </a:p>
          <a:p>
            <a:r>
              <a:rPr lang="nl-NL" sz="2500" dirty="0" smtClean="0"/>
              <a:t>Directe belasting (van personen/bedrijven naar overheid)</a:t>
            </a:r>
          </a:p>
          <a:p>
            <a:r>
              <a:rPr lang="nl-NL" sz="2500" dirty="0" smtClean="0"/>
              <a:t>Denk aan: inkomstenbelasting, vennootschapsbelasting of studiebeurs.</a:t>
            </a:r>
          </a:p>
          <a:p>
            <a:r>
              <a:rPr lang="nl-NL" sz="2500" dirty="0" smtClean="0"/>
              <a:t>Wij gaan ons vooral richtingen op indirecte belasting.</a:t>
            </a:r>
          </a:p>
          <a:p>
            <a:r>
              <a:rPr lang="nl-NL" sz="2500" dirty="0" smtClean="0"/>
              <a:t>Denk aan: btw, accijns, invoerrechten.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6771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2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Ter introductie, Maak </a:t>
            </a:r>
            <a:r>
              <a:rPr lang="nl-NL" dirty="0" smtClean="0"/>
              <a:t>opgave </a:t>
            </a:r>
            <a:r>
              <a:rPr lang="nl-NL" dirty="0" smtClean="0"/>
              <a:t>3.6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5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Eerste 4 minuten zelfstandig aan de slag.</a:t>
            </a:r>
          </a:p>
          <a:p>
            <a:r>
              <a:rPr lang="nl-NL" sz="2500" dirty="0" smtClean="0"/>
              <a:t>Eerder klaar? Lees paragraaf </a:t>
            </a:r>
            <a:r>
              <a:rPr lang="nl-NL" sz="2500" dirty="0" smtClean="0"/>
              <a:t>3.2.1 indirecte belasting.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96752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45339"/>
          <a:stretch/>
        </p:blipFill>
        <p:spPr>
          <a:xfrm>
            <a:off x="0" y="18716"/>
            <a:ext cx="12192000" cy="2062747"/>
          </a:xfrm>
          <a:prstGeom prst="rect">
            <a:avLst/>
          </a:prstGeom>
        </p:spPr>
      </p:pic>
      <p:pic>
        <p:nvPicPr>
          <p:cNvPr id="5" name="Tijdelijke aanduiding voor inhou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716"/>
            <a:ext cx="12192000" cy="377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15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toepassen van indirecte belastingen/subsidies.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Door een indirecte belasting/heffing/accijns, neemt het aanbod van een goed af, tenslotte de kosten voor het aanbieden van het goed nemen toe.</a:t>
            </a:r>
          </a:p>
          <a:p>
            <a:r>
              <a:rPr lang="nl-NL" sz="2500" dirty="0" smtClean="0"/>
              <a:t>Door indirecte subsidies, neemt het aanbod van een goed toe, tenslotte de kosten voor het aanbieden van het goed nemen af.</a:t>
            </a:r>
          </a:p>
          <a:p>
            <a:r>
              <a:rPr lang="nl-NL" sz="2500" dirty="0" smtClean="0"/>
              <a:t>Bij belasting/heffing/accijns verschuift de aanbodlijn naar links, hierdoor ontstaat er een hogere evenwichtsprijs, en een lagere evenwichtshoeveelheid (figuur 3.8)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71726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 heeft er last van de belasting/heffing/accijns.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Zowel de producent, tenslotte ze kosten stijgen, dus hij moet meer gaan betalen.</a:t>
            </a:r>
          </a:p>
          <a:p>
            <a:r>
              <a:rPr lang="nl-NL" sz="2500" dirty="0" smtClean="0"/>
              <a:t>Maar ook de consument, gedeelte van het accijns wordt doorberekend aan de consument in de vorm van een prijsverhoging.</a:t>
            </a:r>
          </a:p>
          <a:p>
            <a:r>
              <a:rPr lang="nl-NL" sz="2500" dirty="0" smtClean="0"/>
              <a:t>Zowel het </a:t>
            </a:r>
            <a:r>
              <a:rPr lang="nl-NL" sz="2500" dirty="0" err="1" smtClean="0"/>
              <a:t>producentensurplus</a:t>
            </a:r>
            <a:r>
              <a:rPr lang="nl-NL" sz="2500" dirty="0" smtClean="0"/>
              <a:t> neemt af</a:t>
            </a:r>
          </a:p>
          <a:p>
            <a:r>
              <a:rPr lang="nl-NL" sz="2500" dirty="0" smtClean="0"/>
              <a:t>Als het consumenten surplus afneemt.</a:t>
            </a:r>
          </a:p>
          <a:p>
            <a:r>
              <a:rPr lang="nl-NL" sz="2500" dirty="0" smtClean="0"/>
              <a:t>Daarentegen de overheid genereert wel wat inkomsten, maar dat is minder dan de totale surplus afname </a:t>
            </a:r>
            <a:r>
              <a:rPr lang="nl-NL" sz="2500" dirty="0" smtClean="0">
                <a:sym typeface="Wingdings" panose="05000000000000000000" pitchFamily="2" charset="2"/>
              </a:rPr>
              <a:t> dus welvaartsverlies.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79716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3.7 en 3.8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15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Blijf niet te langen hangen bij 3.7</a:t>
            </a:r>
            <a:endParaRPr lang="nl-NL" sz="2500" dirty="0" smtClean="0"/>
          </a:p>
          <a:p>
            <a:r>
              <a:rPr lang="nl-NL" sz="2500" dirty="0" smtClean="0"/>
              <a:t>Eerste 4 minuten zelfstandig aan de slag.</a:t>
            </a:r>
          </a:p>
          <a:p>
            <a:r>
              <a:rPr lang="nl-NL" sz="2500" dirty="0" smtClean="0"/>
              <a:t>Eerder klaar? Lees paragraaf </a:t>
            </a:r>
            <a:r>
              <a:rPr lang="nl-NL" sz="2500" dirty="0" smtClean="0"/>
              <a:t>3.2.1 indirecte belasting.</a:t>
            </a:r>
          </a:p>
          <a:p>
            <a:r>
              <a:rPr lang="nl-NL" sz="2500" dirty="0" smtClean="0"/>
              <a:t>Bij 3.8 a mag je er vanuit gaan dat P = MK, omdat hij anders niet aanbied.</a:t>
            </a:r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8920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04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340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340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1" y="1917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764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2138"/>
          <a:stretch/>
        </p:blipFill>
        <p:spPr>
          <a:xfrm>
            <a:off x="0" y="0"/>
            <a:ext cx="12192000" cy="13114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7648"/>
          <a:stretch/>
        </p:blipFill>
        <p:spPr>
          <a:xfrm>
            <a:off x="0" y="0"/>
            <a:ext cx="12192000" cy="17084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4475"/>
          <a:stretch/>
        </p:blipFill>
        <p:spPr>
          <a:xfrm>
            <a:off x="0" y="0"/>
            <a:ext cx="12192000" cy="20694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74005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81396"/>
          <a:stretch/>
        </p:blipFill>
        <p:spPr>
          <a:xfrm>
            <a:off x="0" y="2540000"/>
            <a:ext cx="11020926" cy="80477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66376"/>
          <a:stretch/>
        </p:blipFill>
        <p:spPr>
          <a:xfrm>
            <a:off x="0" y="2540000"/>
            <a:ext cx="11020926" cy="145448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49410"/>
          <a:stretch/>
        </p:blipFill>
        <p:spPr>
          <a:xfrm>
            <a:off x="0" y="2540000"/>
            <a:ext cx="11020926" cy="218841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/>
          <a:srcRect b="33556"/>
          <a:stretch/>
        </p:blipFill>
        <p:spPr>
          <a:xfrm>
            <a:off x="0" y="2540000"/>
            <a:ext cx="11020926" cy="287421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3"/>
          <a:srcRect b="18258"/>
          <a:stretch/>
        </p:blipFill>
        <p:spPr>
          <a:xfrm>
            <a:off x="0" y="2540000"/>
            <a:ext cx="11020926" cy="3535947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3"/>
          <a:srcRect b="9915"/>
          <a:stretch/>
        </p:blipFill>
        <p:spPr>
          <a:xfrm>
            <a:off x="0" y="2540000"/>
            <a:ext cx="11020926" cy="3896895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0000"/>
            <a:ext cx="11020926" cy="432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156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27109"/>
          <a:stretch/>
        </p:blipFill>
        <p:spPr>
          <a:xfrm>
            <a:off x="0" y="0"/>
            <a:ext cx="8398042" cy="50292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18564"/>
          <a:stretch/>
        </p:blipFill>
        <p:spPr>
          <a:xfrm>
            <a:off x="0" y="0"/>
            <a:ext cx="8398042" cy="56187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0543"/>
          <a:stretch/>
        </p:blipFill>
        <p:spPr>
          <a:xfrm>
            <a:off x="0" y="0"/>
            <a:ext cx="8398042" cy="61722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398042" cy="689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75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vandaag: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Indirect belastingen</a:t>
            </a:r>
          </a:p>
          <a:p>
            <a:r>
              <a:rPr lang="nl-NL" sz="2500" dirty="0" smtClean="0"/>
              <a:t>Opgaves 3.6 t/m 3.10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844553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3.9 en 3.10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Eerste 4 minuten zelfstandig aan de slag.</a:t>
            </a:r>
          </a:p>
          <a:p>
            <a:r>
              <a:rPr lang="nl-NL" sz="2500" dirty="0" smtClean="0"/>
              <a:t>Eerder klaar? Lees paragraaf </a:t>
            </a:r>
            <a:r>
              <a:rPr lang="nl-NL" sz="2500" dirty="0" smtClean="0"/>
              <a:t>3.2.1 indirecte belasting.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7267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0417"/>
          <a:stretch/>
        </p:blipFill>
        <p:spPr>
          <a:xfrm>
            <a:off x="0" y="0"/>
            <a:ext cx="12192000" cy="16002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3640"/>
          <a:stretch/>
        </p:blipFill>
        <p:spPr>
          <a:xfrm>
            <a:off x="0" y="0"/>
            <a:ext cx="12192000" cy="21416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4627"/>
          <a:stretch/>
        </p:blipFill>
        <p:spPr>
          <a:xfrm>
            <a:off x="0" y="0"/>
            <a:ext cx="12192000" cy="27552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22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55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24463"/>
          <a:stretch/>
        </p:blipFill>
        <p:spPr>
          <a:xfrm>
            <a:off x="0" y="0"/>
            <a:ext cx="7038474" cy="51856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0433"/>
          <a:stretch/>
        </p:blipFill>
        <p:spPr>
          <a:xfrm>
            <a:off x="0" y="0"/>
            <a:ext cx="7038474" cy="54623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6927"/>
          <a:stretch/>
        </p:blipFill>
        <p:spPr>
          <a:xfrm>
            <a:off x="0" y="1"/>
            <a:ext cx="7038474" cy="57029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0093"/>
          <a:stretch/>
        </p:blipFill>
        <p:spPr>
          <a:xfrm>
            <a:off x="0" y="1"/>
            <a:ext cx="7038474" cy="61722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762"/>
          <a:stretch/>
        </p:blipFill>
        <p:spPr>
          <a:xfrm>
            <a:off x="0" y="1"/>
            <a:ext cx="7038474" cy="64008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257"/>
          <a:stretch/>
        </p:blipFill>
        <p:spPr>
          <a:xfrm>
            <a:off x="0" y="1"/>
            <a:ext cx="7038474" cy="664143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38474" cy="686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72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 Loonbelasting.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Naast heffingen/accijns op de goederen/diensten markt kan de overheid ook ingrijpen op de arbeidsmarkt.</a:t>
            </a:r>
          </a:p>
          <a:p>
            <a:r>
              <a:rPr lang="nl-NL" sz="2500" dirty="0" smtClean="0"/>
              <a:t>Door de loonbelasting te verhogen kunnen ze het arbeidsaanbod verminderen.</a:t>
            </a:r>
          </a:p>
          <a:p>
            <a:r>
              <a:rPr lang="nl-NL" sz="2500" dirty="0" smtClean="0"/>
              <a:t>Door de loonbelasting te lagen kunnen ze het arbeidsaanbod laten toenemen.</a:t>
            </a:r>
          </a:p>
          <a:p>
            <a:r>
              <a:rPr lang="nl-NL" sz="2500" dirty="0" smtClean="0"/>
              <a:t>Wat wordt gezien als de optimale belastingheffing?</a:t>
            </a:r>
          </a:p>
          <a:p>
            <a:r>
              <a:rPr lang="nl-NL" sz="2500" dirty="0" smtClean="0"/>
              <a:t>Zo min mogelijk verstoring, voldoende ontvangsten overheid, de inkomsten worden herverdeeld (van rijk naar arm) en andere politieke doelen worden bereikt.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41272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3.11 en 3.12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Eerste 4 minuten zelfstandig aan de slag.</a:t>
            </a:r>
          </a:p>
          <a:p>
            <a:r>
              <a:rPr lang="nl-NL" sz="2500" dirty="0" smtClean="0"/>
              <a:t>Eerder klaar? Lees paragraaf </a:t>
            </a:r>
            <a:r>
              <a:rPr lang="nl-NL" sz="2500" dirty="0" smtClean="0"/>
              <a:t>3.2.3 indirecte subsidie.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5325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74002" cy="687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36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9878"/>
          <a:stretch/>
        </p:blipFill>
        <p:spPr>
          <a:xfrm>
            <a:off x="0" y="0"/>
            <a:ext cx="12192000" cy="13355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1810"/>
          <a:stretch/>
        </p:blipFill>
        <p:spPr>
          <a:xfrm>
            <a:off x="0" y="0"/>
            <a:ext cx="12192000" cy="386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06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Indirecte subsidie.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overheid kan ook indirecte subsidie geven.</a:t>
            </a:r>
          </a:p>
          <a:p>
            <a:r>
              <a:rPr lang="nl-NL" sz="2500" dirty="0" smtClean="0"/>
              <a:t>Waarom?</a:t>
            </a:r>
            <a:endParaRPr lang="nl-NL" sz="2500" dirty="0"/>
          </a:p>
          <a:p>
            <a:r>
              <a:rPr lang="nl-NL" sz="2500" dirty="0" smtClean="0"/>
              <a:t>om het gebruik van bepaalde producten te stimuleren.</a:t>
            </a:r>
          </a:p>
          <a:p>
            <a:r>
              <a:rPr lang="nl-NL" sz="2500" dirty="0" smtClean="0"/>
              <a:t>Ze geven de producent een subsidie, zo nemen de productiekosten af, stijgt het aanbod en daalt de prijs.</a:t>
            </a:r>
          </a:p>
          <a:p>
            <a:r>
              <a:rPr lang="nl-NL" sz="2500" dirty="0" smtClean="0"/>
              <a:t>Voorbeelden: zonne-energie, duurzaam landbouw/vissen.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0514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3.13 en 3.14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Blijf niet te lang hangen bij 3.13</a:t>
            </a:r>
            <a:endParaRPr lang="nl-NL" sz="2500" dirty="0" smtClean="0"/>
          </a:p>
          <a:p>
            <a:r>
              <a:rPr lang="nl-NL" sz="2500" dirty="0" smtClean="0"/>
              <a:t>Eerste 4 minuten zelfstandig aan de slag.</a:t>
            </a:r>
          </a:p>
          <a:p>
            <a:r>
              <a:rPr lang="nl-NL" sz="2500" dirty="0" smtClean="0"/>
              <a:t>Eerder klaar? </a:t>
            </a:r>
            <a:r>
              <a:rPr lang="nl-NL" sz="2500" dirty="0" smtClean="0"/>
              <a:t>Maak opgave 3.16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0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191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9059"/>
          <a:stretch/>
        </p:blipFill>
        <p:spPr>
          <a:xfrm>
            <a:off x="0" y="0"/>
            <a:ext cx="12192000" cy="117909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4856"/>
          <a:stretch/>
        </p:blipFill>
        <p:spPr>
          <a:xfrm>
            <a:off x="0" y="0"/>
            <a:ext cx="12192000" cy="15881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2740"/>
          <a:stretch/>
        </p:blipFill>
        <p:spPr>
          <a:xfrm>
            <a:off x="0" y="0"/>
            <a:ext cx="12192000" cy="19370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880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64918"/>
          <a:stretch/>
        </p:blipFill>
        <p:spPr>
          <a:xfrm>
            <a:off x="-1" y="2632350"/>
            <a:ext cx="11742821" cy="148245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29072"/>
          <a:stretch/>
        </p:blipFill>
        <p:spPr>
          <a:xfrm>
            <a:off x="-1" y="2632350"/>
            <a:ext cx="11742821" cy="299842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2603"/>
          <a:stretch/>
        </p:blipFill>
        <p:spPr>
          <a:xfrm>
            <a:off x="-1" y="2632350"/>
            <a:ext cx="11742821" cy="411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58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3. machtsverstoringen door overheidsingrijpen.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Zodra de overheid ingrijpt, gaat dat altijd ten koste van de welvaart.</a:t>
            </a:r>
          </a:p>
          <a:p>
            <a:r>
              <a:rPr lang="nl-NL" sz="2500" dirty="0" smtClean="0"/>
              <a:t>Soms van de welvaart van de producent</a:t>
            </a:r>
          </a:p>
          <a:p>
            <a:r>
              <a:rPr lang="nl-NL" sz="2500" dirty="0" smtClean="0"/>
              <a:t>Soms van de welvaart van de consument.</a:t>
            </a:r>
          </a:p>
          <a:p>
            <a:r>
              <a:rPr lang="nl-NL" sz="2500" dirty="0" smtClean="0"/>
              <a:t>Maar ten alle tijden is overheidsingrijpen een welvaartsverstoring (in economische zin).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8485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267074" cy="683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61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3.16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Blijf niet te lang hangen bij </a:t>
            </a:r>
            <a:r>
              <a:rPr lang="nl-NL" sz="2500" dirty="0" smtClean="0"/>
              <a:t>Eerste </a:t>
            </a:r>
            <a:r>
              <a:rPr lang="nl-NL" sz="2500" dirty="0" smtClean="0"/>
              <a:t>4 minuten zelfstandig aan de slag.</a:t>
            </a:r>
          </a:p>
          <a:p>
            <a:r>
              <a:rPr lang="nl-NL" sz="2500" dirty="0" smtClean="0"/>
              <a:t>Eerder klaar? </a:t>
            </a:r>
            <a:r>
              <a:rPr lang="nl-NL" sz="2500" dirty="0" smtClean="0"/>
              <a:t>Lekker!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0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8140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6161"/>
          <a:stretch/>
        </p:blipFill>
        <p:spPr>
          <a:xfrm>
            <a:off x="-1" y="0"/>
            <a:ext cx="5979695" cy="26469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17624"/>
          <a:stretch/>
        </p:blipFill>
        <p:spPr>
          <a:xfrm>
            <a:off x="-1" y="1215188"/>
            <a:ext cx="5979695" cy="568005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9705"/>
          <a:stretch/>
        </p:blipFill>
        <p:spPr>
          <a:xfrm>
            <a:off x="-1" y="0"/>
            <a:ext cx="5979695" cy="7098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979695" cy="689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1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3: herhalen en oefenen.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Vandaag geen uitleg, vandaag alleen wat sommetjes uit de zelftest oefenen.</a:t>
            </a:r>
          </a:p>
          <a:p>
            <a:r>
              <a:rPr lang="nl-NL" sz="2500" dirty="0" smtClean="0"/>
              <a:t>Begin 2 gemakkelijkere opgaves.</a:t>
            </a:r>
          </a:p>
          <a:p>
            <a:r>
              <a:rPr lang="nl-NL" sz="2500" dirty="0" smtClean="0"/>
              <a:t>Vervolgens 1 oude examen opgave om te toetsen of je de stof volledig beheerst.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6933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3.24 en 3.25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Eerder </a:t>
            </a:r>
            <a:r>
              <a:rPr lang="nl-NL" sz="2500" dirty="0" smtClean="0"/>
              <a:t>klaar? </a:t>
            </a:r>
            <a:r>
              <a:rPr lang="nl-NL" sz="2500" dirty="0" smtClean="0"/>
              <a:t>Opgave 3.26 oude examenopgave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0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0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8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5570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752"/>
          <a:stretch/>
        </p:blipFill>
        <p:spPr>
          <a:xfrm>
            <a:off x="-1" y="-1"/>
            <a:ext cx="10539663" cy="56548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12434"/>
          <a:stretch/>
        </p:blipFill>
        <p:spPr>
          <a:xfrm>
            <a:off x="-1" y="-1"/>
            <a:ext cx="10539663" cy="600375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0539663" cy="685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826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89168" cy="688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01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1926"/>
          <a:stretch/>
        </p:blipFill>
        <p:spPr>
          <a:xfrm>
            <a:off x="0" y="0"/>
            <a:ext cx="12192000" cy="5173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0490"/>
          <a:stretch/>
        </p:blipFill>
        <p:spPr>
          <a:xfrm>
            <a:off x="0" y="0"/>
            <a:ext cx="12192000" cy="11309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4850"/>
          <a:stretch/>
        </p:blipFill>
        <p:spPr>
          <a:xfrm>
            <a:off x="0" y="0"/>
            <a:ext cx="12192000" cy="18648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86247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72635"/>
          <a:stretch/>
        </p:blipFill>
        <p:spPr>
          <a:xfrm>
            <a:off x="0" y="2497078"/>
            <a:ext cx="11682663" cy="119661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50624"/>
          <a:stretch/>
        </p:blipFill>
        <p:spPr>
          <a:xfrm>
            <a:off x="0" y="2497078"/>
            <a:ext cx="11682663" cy="215914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/>
          <a:srcRect b="33014"/>
          <a:stretch/>
        </p:blipFill>
        <p:spPr>
          <a:xfrm>
            <a:off x="0" y="2497078"/>
            <a:ext cx="11682663" cy="292916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3"/>
          <a:srcRect b="25585"/>
          <a:stretch/>
        </p:blipFill>
        <p:spPr>
          <a:xfrm>
            <a:off x="0" y="2497078"/>
            <a:ext cx="11682663" cy="3254017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97078"/>
            <a:ext cx="11682663" cy="437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468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3.26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20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Oude examenopgave.</a:t>
            </a:r>
          </a:p>
          <a:p>
            <a:r>
              <a:rPr lang="nl-NL" sz="2500" dirty="0" smtClean="0"/>
              <a:t>Behandel hem als een toetsvraag.</a:t>
            </a:r>
          </a:p>
          <a:p>
            <a:r>
              <a:rPr lang="nl-NL" sz="2500" dirty="0" smtClean="0"/>
              <a:t>Kom je niet uit een vraag, sla deze over.</a:t>
            </a:r>
          </a:p>
          <a:p>
            <a:r>
              <a:rPr lang="nl-NL" sz="2500" dirty="0" smtClean="0"/>
              <a:t>Controleer of je je tijd goed verdeeld.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0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0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88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8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86" y="19760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767178" y="19424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5764821" y="193402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5762450" y="19760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5757714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109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963"/>
          <a:stretch/>
        </p:blipFill>
        <p:spPr>
          <a:xfrm>
            <a:off x="0" y="0"/>
            <a:ext cx="11911263" cy="144378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4062"/>
          <a:stretch/>
        </p:blipFill>
        <p:spPr>
          <a:xfrm>
            <a:off x="0" y="1"/>
            <a:ext cx="11911263" cy="24664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9679"/>
          <a:stretch/>
        </p:blipFill>
        <p:spPr>
          <a:xfrm>
            <a:off x="0" y="0"/>
            <a:ext cx="11911263" cy="27672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1096"/>
          <a:stretch/>
        </p:blipFill>
        <p:spPr>
          <a:xfrm>
            <a:off x="0" y="0"/>
            <a:ext cx="11911263" cy="404261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5844"/>
          <a:stretch/>
        </p:blipFill>
        <p:spPr>
          <a:xfrm>
            <a:off x="0" y="1"/>
            <a:ext cx="11911263" cy="508935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911263" cy="686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19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Maximumprijzen.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overheid vind soms de prijzen te hoog.</a:t>
            </a:r>
          </a:p>
          <a:p>
            <a:r>
              <a:rPr lang="nl-NL" sz="2500" dirty="0" smtClean="0"/>
              <a:t>Ze kunnen dan ingrijpen door maximumprijzen in te stellen.</a:t>
            </a:r>
          </a:p>
          <a:p>
            <a:r>
              <a:rPr lang="nl-NL" sz="2500" dirty="0" smtClean="0"/>
              <a:t>De producenten mogen dan niet hun product duurder maken dan de gestelde maximumprijs.</a:t>
            </a:r>
          </a:p>
          <a:p>
            <a:r>
              <a:rPr lang="nl-NL" sz="2500" dirty="0" smtClean="0"/>
              <a:t>Denk aan treinvervoer maar ook op de telefoniemarkt is zo’n interventie geweest.</a:t>
            </a:r>
          </a:p>
          <a:p>
            <a:r>
              <a:rPr lang="nl-NL" sz="2500" dirty="0" smtClean="0"/>
              <a:t>We gaan hiermee oefenen.</a:t>
            </a:r>
          </a:p>
        </p:txBody>
      </p:sp>
    </p:spTree>
    <p:extLst>
      <p:ext uri="{BB962C8B-B14F-4D97-AF65-F5344CB8AC3E}">
        <p14:creationId xmlns:p14="http://schemas.microsoft.com/office/powerpoint/2010/main" val="260384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ontstaat er door maximumprijzen.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Een vraagoverschot/een aanbod tekort.</a:t>
            </a:r>
          </a:p>
          <a:p>
            <a:r>
              <a:rPr lang="nl-NL" sz="2500" dirty="0" smtClean="0"/>
              <a:t>Economische gezien niet eens heel erg drama.</a:t>
            </a:r>
          </a:p>
          <a:p>
            <a:r>
              <a:rPr lang="nl-NL" sz="2500" dirty="0" smtClean="0"/>
              <a:t>Wat kan wel als negatief worden ervaren:</a:t>
            </a:r>
          </a:p>
          <a:p>
            <a:r>
              <a:rPr lang="nl-NL" sz="2500" dirty="0" smtClean="0"/>
              <a:t>Ontstaan zwarte markt. Tenslotte er is veel meer vraag dan aanbod. Het beperkte aanbod wordt soms opgekocht en veel duurder weer verkocht.</a:t>
            </a:r>
          </a:p>
          <a:p>
            <a:r>
              <a:rPr lang="nl-NL" sz="2500" dirty="0" smtClean="0"/>
              <a:t>Denk aan: opkopen kaartjes voor concerten of voetbalwedstrijden.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82392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Vandaag: minimumprijzen.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79885"/>
            <a:ext cx="8596668" cy="4561478"/>
          </a:xfrm>
        </p:spPr>
        <p:txBody>
          <a:bodyPr>
            <a:noAutofit/>
          </a:bodyPr>
          <a:lstStyle/>
          <a:p>
            <a:r>
              <a:rPr lang="nl-NL" sz="2500" dirty="0" smtClean="0"/>
              <a:t>Soms vind de overheid dat de producent te weinig krijgt voor zijn product.</a:t>
            </a:r>
          </a:p>
          <a:p>
            <a:r>
              <a:rPr lang="nl-NL" sz="2500" dirty="0" smtClean="0"/>
              <a:t>De overheid vreest dat de producent zal stoppen.</a:t>
            </a:r>
          </a:p>
          <a:p>
            <a:r>
              <a:rPr lang="nl-NL" sz="2500" dirty="0" smtClean="0"/>
              <a:t>Waarom maakt dat uit? Kunnen we de goederen niet importeren?</a:t>
            </a:r>
          </a:p>
          <a:p>
            <a:r>
              <a:rPr lang="nl-NL" sz="2500" dirty="0" smtClean="0"/>
              <a:t>Vooral wanneer de overheid graag heeft dat een gedeelte van de goederen wordt binnenlands wordt geproduceerd.</a:t>
            </a:r>
          </a:p>
          <a:p>
            <a:r>
              <a:rPr lang="nl-NL" sz="2500" dirty="0" smtClean="0"/>
              <a:t>Denk aan: noodzakelijke goederen als voedsel, of fossiele brandstof.</a:t>
            </a:r>
          </a:p>
          <a:p>
            <a:r>
              <a:rPr lang="nl-NL" sz="2500" dirty="0" smtClean="0"/>
              <a:t>De overheid biedt dan een minimumprijs aan.</a:t>
            </a:r>
          </a:p>
        </p:txBody>
      </p:sp>
    </p:spTree>
    <p:extLst>
      <p:ext uri="{BB962C8B-B14F-4D97-AF65-F5344CB8AC3E}">
        <p14:creationId xmlns:p14="http://schemas.microsoft.com/office/powerpoint/2010/main" val="156480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ontstaat er door minimumprijzen.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Een vraagtekort/een aanbodoverschot.</a:t>
            </a:r>
          </a:p>
          <a:p>
            <a:r>
              <a:rPr lang="nl-NL" sz="2500" dirty="0" smtClean="0"/>
              <a:t>Economische gezien is dit vervelend.</a:t>
            </a:r>
          </a:p>
          <a:p>
            <a:r>
              <a:rPr lang="nl-NL" sz="2500" dirty="0" smtClean="0"/>
              <a:t>Denk aan: melk wat wordt weggespoeld.</a:t>
            </a:r>
          </a:p>
          <a:p>
            <a:r>
              <a:rPr lang="nl-NL" sz="2500" dirty="0" smtClean="0"/>
              <a:t>Wat kan de overheid doen: 2 opties.</a:t>
            </a:r>
          </a:p>
          <a:p>
            <a:r>
              <a:rPr lang="nl-NL" sz="2500" dirty="0" smtClean="0"/>
              <a:t>Het opkopen van het aanbodoverschot (kost de belastingbetaler een hele hoop centjes).</a:t>
            </a:r>
          </a:p>
          <a:p>
            <a:r>
              <a:rPr lang="nl-NL" sz="2500" dirty="0" smtClean="0"/>
              <a:t>Het instellen van een productiequotum, bedrijven mogen dan maar een maximaal aantal spullen maken.</a:t>
            </a:r>
          </a:p>
        </p:txBody>
      </p:sp>
    </p:spTree>
    <p:extLst>
      <p:ext uri="{BB962C8B-B14F-4D97-AF65-F5344CB8AC3E}">
        <p14:creationId xmlns:p14="http://schemas.microsoft.com/office/powerpoint/2010/main" val="240688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978316" cy="683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9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086600" cy="676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96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996</TotalTime>
  <Words>1085</Words>
  <Application>Microsoft Office PowerPoint</Application>
  <PresentationFormat>Breedbeeld</PresentationFormat>
  <Paragraphs>205</Paragraphs>
  <Slides>39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39</vt:i4>
      </vt:variant>
    </vt:vector>
  </HeadingPairs>
  <TitlesOfParts>
    <vt:vector size="44" baseType="lpstr">
      <vt:lpstr>Arial</vt:lpstr>
      <vt:lpstr>Trebuchet MS</vt:lpstr>
      <vt:lpstr>Wingdings</vt:lpstr>
      <vt:lpstr>Wingdings 3</vt:lpstr>
      <vt:lpstr>Facet</vt:lpstr>
      <vt:lpstr>Welkom VWO 5.</vt:lpstr>
      <vt:lpstr>Les vandaag:</vt:lpstr>
      <vt:lpstr>Hoofdstuk 3. machtsverstoringen door overheidsingrijpen.</vt:lpstr>
      <vt:lpstr>Maximumprijzen.</vt:lpstr>
      <vt:lpstr>Wat ontstaat er door maximumprijzen.</vt:lpstr>
      <vt:lpstr>Vandaag: minimumprijzen.</vt:lpstr>
      <vt:lpstr>Wat ontstaat er door minimumprijzen.</vt:lpstr>
      <vt:lpstr>PowerPoint-presentatie</vt:lpstr>
      <vt:lpstr>PowerPoint-presentatie</vt:lpstr>
      <vt:lpstr>PowerPoint-presentatie</vt:lpstr>
      <vt:lpstr>Wat hebben we gezien</vt:lpstr>
      <vt:lpstr>Belasting en subsidies.</vt:lpstr>
      <vt:lpstr>Ter introductie, Maak opgave 3.6</vt:lpstr>
      <vt:lpstr>PowerPoint-presentatie</vt:lpstr>
      <vt:lpstr>Het toepassen van indirecte belastingen/subsidies.</vt:lpstr>
      <vt:lpstr>Wie heeft er last van de belasting/heffing/accijns.</vt:lpstr>
      <vt:lpstr>Maak opgave 3.7 en 3.8</vt:lpstr>
      <vt:lpstr>PowerPoint-presentatie</vt:lpstr>
      <vt:lpstr>PowerPoint-presentatie</vt:lpstr>
      <vt:lpstr>Maak opgave 3.9 en 3.10</vt:lpstr>
      <vt:lpstr>PowerPoint-presentatie</vt:lpstr>
      <vt:lpstr>PowerPoint-presentatie</vt:lpstr>
      <vt:lpstr>Les 2 Loonbelasting.</vt:lpstr>
      <vt:lpstr>Maak opgave 3.11 en 3.12</vt:lpstr>
      <vt:lpstr>PowerPoint-presentatie</vt:lpstr>
      <vt:lpstr>PowerPoint-presentatie</vt:lpstr>
      <vt:lpstr>Indirecte subsidie.</vt:lpstr>
      <vt:lpstr>Maak opgave 3.13 en 3.14</vt:lpstr>
      <vt:lpstr>PowerPoint-presentatie</vt:lpstr>
      <vt:lpstr>PowerPoint-presentatie</vt:lpstr>
      <vt:lpstr>Maak opgave 3.16</vt:lpstr>
      <vt:lpstr>PowerPoint-presentatie</vt:lpstr>
      <vt:lpstr>Les 3: herhalen en oefenen.</vt:lpstr>
      <vt:lpstr>Maak opgave 3.24 en 3.25</vt:lpstr>
      <vt:lpstr>PowerPoint-presentatie</vt:lpstr>
      <vt:lpstr>PowerPoint-presentatie</vt:lpstr>
      <vt:lpstr>PowerPoint-presentatie</vt:lpstr>
      <vt:lpstr>Maak opgave 3.26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136</cp:revision>
  <dcterms:created xsi:type="dcterms:W3CDTF">2017-08-27T09:00:36Z</dcterms:created>
  <dcterms:modified xsi:type="dcterms:W3CDTF">2017-11-13T11:13:50Z</dcterms:modified>
</cp:coreProperties>
</file>