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68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</a:t>
            </a:r>
            <a:r>
              <a:rPr lang="nl-NL" dirty="0"/>
              <a:t>4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942221" cy="678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Heffingen en subsidies.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Naast minimum een maximum prijzen kan de overheid op andere manieren de markt beïnvloeden.</a:t>
            </a:r>
          </a:p>
          <a:p>
            <a:r>
              <a:rPr lang="nl-NL" sz="2500" dirty="0" smtClean="0"/>
              <a:t>Heffing verlagen het aanbod, tenslotte de aanbieders moet een gedeelte van de ontvangen prijs afstaan aan de overheid.</a:t>
            </a:r>
          </a:p>
          <a:p>
            <a:r>
              <a:rPr lang="nl-NL" sz="2500" dirty="0" smtClean="0"/>
              <a:t>Subsidies verhogen het aanbod, tenslotte naast de prijs van het product ontvangt de producent ook nog een subsidie (vaak wordt deze subsidie in de prijs meegerekend).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027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heffingen en subsidies en maak opgave 4.7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8 minuten de tijd</a:t>
            </a:r>
          </a:p>
          <a:p>
            <a:r>
              <a:rPr lang="nl-NL" sz="2500" dirty="0" smtClean="0"/>
              <a:t>De eerste </a:t>
            </a:r>
            <a:r>
              <a:rPr lang="nl-NL" sz="2500" dirty="0"/>
              <a:t>4</a:t>
            </a:r>
            <a:r>
              <a:rPr lang="nl-NL" sz="2500" dirty="0" smtClean="0"/>
              <a:t> minuten zonder overleg.</a:t>
            </a:r>
          </a:p>
          <a:p>
            <a:r>
              <a:rPr lang="nl-NL" sz="2500" dirty="0" smtClean="0"/>
              <a:t>Eerder klaar, lees loonvorming en maak 4.8 t/m 4.10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6990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279105" cy="685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9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114"/>
          <a:stretch/>
        </p:blipFill>
        <p:spPr>
          <a:xfrm>
            <a:off x="0" y="0"/>
            <a:ext cx="12192000" cy="4331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114"/>
          <a:stretch/>
        </p:blipFill>
        <p:spPr>
          <a:xfrm>
            <a:off x="0" y="0"/>
            <a:ext cx="12192000" cy="12753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7543"/>
          <a:stretch/>
        </p:blipFill>
        <p:spPr>
          <a:xfrm>
            <a:off x="0" y="0"/>
            <a:ext cx="12192000" cy="16362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5200"/>
          <a:stretch/>
        </p:blipFill>
        <p:spPr>
          <a:xfrm>
            <a:off x="0" y="0"/>
            <a:ext cx="12192000" cy="20213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0929"/>
          <a:stretch/>
        </p:blipFill>
        <p:spPr>
          <a:xfrm>
            <a:off x="0" y="0"/>
            <a:ext cx="12192000" cy="24664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11929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07576"/>
            <a:ext cx="12192000" cy="10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12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Loonvorming.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64105"/>
            <a:ext cx="8596668" cy="4477257"/>
          </a:xfrm>
        </p:spPr>
        <p:txBody>
          <a:bodyPr>
            <a:noAutofit/>
          </a:bodyPr>
          <a:lstStyle/>
          <a:p>
            <a:r>
              <a:rPr lang="nl-NL" sz="2500" dirty="0" smtClean="0"/>
              <a:t>Hoeveel je gaat verdienen wordt als je gaat werken wordt voor een groot gedeelte bepaald door vraag en aanbod.</a:t>
            </a:r>
          </a:p>
          <a:p>
            <a:r>
              <a:rPr lang="nl-NL" sz="2500" dirty="0" smtClean="0"/>
              <a:t>Laag opgeleid werk is vaak veel meer aanbod dan vraag, dus een lage prijs.</a:t>
            </a:r>
          </a:p>
          <a:p>
            <a:r>
              <a:rPr lang="nl-NL" sz="2500" dirty="0" smtClean="0"/>
              <a:t>Hoog opgeleid werk is vaak meer vraag dan aanbod, dus een hogere prijs.</a:t>
            </a:r>
          </a:p>
          <a:p>
            <a:r>
              <a:rPr lang="nl-NL" sz="2500" dirty="0" smtClean="0"/>
              <a:t>Om de werknemer te beschermen is er vaak sprake van een minimumloon, dit is het bedrag wat je minimaal verdiend zodra je gaat werken. (vergelijkbaar met een minimumprijs)</a:t>
            </a:r>
          </a:p>
          <a:p>
            <a:r>
              <a:rPr lang="nl-NL" sz="2500" dirty="0" smtClean="0"/>
              <a:t>Hierdoor ontstaat mogelijk </a:t>
            </a:r>
            <a:r>
              <a:rPr lang="nl-NL" sz="2500" smtClean="0"/>
              <a:t>wel werkloosheid.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6260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minimumloon en maak opgaves 4.8 t/m 4.10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5 minuten zonder overleg.</a:t>
            </a:r>
          </a:p>
          <a:p>
            <a:r>
              <a:rPr lang="nl-NL" sz="2500" dirty="0" smtClean="0"/>
              <a:t>Eerder klaar, zelfstandig aan de slag met opgave 4.11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55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3278"/>
          <a:stretch/>
        </p:blipFill>
        <p:spPr>
          <a:xfrm>
            <a:off x="0" y="1"/>
            <a:ext cx="12192000" cy="13114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655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67822"/>
          <a:stretch/>
        </p:blipFill>
        <p:spPr>
          <a:xfrm>
            <a:off x="0" y="1825039"/>
            <a:ext cx="12192000" cy="171224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47699"/>
          <a:stretch/>
        </p:blipFill>
        <p:spPr>
          <a:xfrm>
            <a:off x="0" y="1825039"/>
            <a:ext cx="12192000" cy="278305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41368"/>
          <a:stretch/>
        </p:blipFill>
        <p:spPr>
          <a:xfrm>
            <a:off x="0" y="1825039"/>
            <a:ext cx="12192000" cy="311994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34133"/>
          <a:stretch/>
        </p:blipFill>
        <p:spPr>
          <a:xfrm>
            <a:off x="0" y="1825039"/>
            <a:ext cx="12192000" cy="350495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20341"/>
          <a:stretch/>
        </p:blipFill>
        <p:spPr>
          <a:xfrm>
            <a:off x="0" y="1825039"/>
            <a:ext cx="12192000" cy="423887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13558"/>
          <a:stretch/>
        </p:blipFill>
        <p:spPr>
          <a:xfrm>
            <a:off x="0" y="1825039"/>
            <a:ext cx="12192000" cy="459982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5039"/>
            <a:ext cx="12192000" cy="532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12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9052" y="2160589"/>
            <a:ext cx="8596668" cy="3880773"/>
          </a:xfrm>
        </p:spPr>
        <p:txBody>
          <a:bodyPr>
            <a:noAutofit/>
          </a:bodyPr>
          <a:lstStyle/>
          <a:p>
            <a:r>
              <a:rPr lang="nl-NL" sz="2500" dirty="0" smtClean="0"/>
              <a:t>Minimumprijzen beschermen de producent.</a:t>
            </a:r>
          </a:p>
          <a:p>
            <a:r>
              <a:rPr lang="nl-NL" sz="2500" dirty="0" smtClean="0"/>
              <a:t>Zorgen wel voor aanbodoverschotten of invoering van quotums.</a:t>
            </a:r>
          </a:p>
          <a:p>
            <a:r>
              <a:rPr lang="nl-NL" sz="2500" dirty="0" smtClean="0"/>
              <a:t>Het opkopen van het aanbodoverschot kost de overheid een hoop geld (en daarmee de belastingbetaler).</a:t>
            </a:r>
          </a:p>
          <a:p>
            <a:r>
              <a:rPr lang="nl-NL" sz="2500" dirty="0" smtClean="0"/>
              <a:t>Andere manieren om de markt te beïnvloeden zijn heffingen en subsidies.</a:t>
            </a:r>
          </a:p>
          <a:p>
            <a:r>
              <a:rPr lang="nl-NL" sz="2500" dirty="0" smtClean="0"/>
              <a:t>Op de arbeidsmarkt wordt de werknemer beschermt door een minimumloon, hierdoor kan er wel werkloosheid ontstaan.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3674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lessen</a:t>
            </a:r>
          </a:p>
          <a:p>
            <a:r>
              <a:rPr lang="nl-NL" sz="2500" dirty="0" smtClean="0"/>
              <a:t>Hoofdstuk 4 markt en overheid opgave:4.11 t/m 4.14</a:t>
            </a:r>
          </a:p>
          <a:p>
            <a:r>
              <a:rPr lang="nl-NL" sz="2500" dirty="0" smtClean="0"/>
              <a:t>De markt levert niet altijd de juiste prijs.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0541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</a:t>
            </a:r>
          </a:p>
          <a:p>
            <a:r>
              <a:rPr lang="nl-NL" sz="2500" dirty="0" smtClean="0"/>
              <a:t>Hoofdstuk 4 markt en overheid opgave:4.6 t/m 4.10 </a:t>
            </a:r>
          </a:p>
          <a:p>
            <a:r>
              <a:rPr lang="nl-NL" sz="2500" dirty="0" smtClean="0"/>
              <a:t>De markt levert niet altijd de juiste prijs.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8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9865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758" y="216568"/>
            <a:ext cx="8985244" cy="1713832"/>
          </a:xfrm>
        </p:spPr>
        <p:txBody>
          <a:bodyPr/>
          <a:lstStyle/>
          <a:p>
            <a:r>
              <a:rPr lang="nl-NL" dirty="0" smtClean="0"/>
              <a:t>Terugblik: 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9014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Grafisch en rekenkundig het overschot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708485"/>
            <a:ext cx="8744613" cy="4332878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figuur 4.1 zien we dat er een tekort/overschot ontstaat</a:t>
            </a:r>
          </a:p>
          <a:p>
            <a:r>
              <a:rPr lang="nl-NL" sz="2500" dirty="0" smtClean="0"/>
              <a:t>Aanbodtekort/vraagoverschot.</a:t>
            </a:r>
          </a:p>
          <a:p>
            <a:r>
              <a:rPr lang="nl-NL" sz="2500" dirty="0" smtClean="0"/>
              <a:t>Berekenen door de maximumprijs in te vullen in vraag en aanbodfuncties.</a:t>
            </a:r>
          </a:p>
          <a:p>
            <a:r>
              <a:rPr lang="nl-NL" sz="2500" dirty="0" smtClean="0"/>
              <a:t>Het verschil tussen de gevraagde en aangeboden hoeveelheid is het aanbodtekort/vraagoverschot).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6519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577137" cy="1930400"/>
          </a:xfrm>
        </p:spPr>
        <p:txBody>
          <a:bodyPr/>
          <a:lstStyle/>
          <a:p>
            <a:r>
              <a:rPr lang="nl-NL" dirty="0" smtClean="0"/>
              <a:t>Soms vind de overheid de prijs die ontstaat te laag.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998621"/>
            <a:ext cx="9253504" cy="5666873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overheid vind dat de producent geen redelijk inkomen kan verdienen, maar vind de productie van het goed dusdanig belangrijk dat hij het inkomen van de product wilt beschermen (bijvoorbeeld voedsel).</a:t>
            </a:r>
          </a:p>
          <a:p>
            <a:r>
              <a:rPr lang="nl-NL" sz="2500" dirty="0" smtClean="0"/>
              <a:t>De overheid vind het product dusdanig belangrijk, dat het de kwaliteit wilt waarborgen door een prijs aan te bieden waardoor voldoende kwalitatief goede producten worden gemaakt.</a:t>
            </a:r>
          </a:p>
          <a:p>
            <a:r>
              <a:rPr lang="nl-NL" sz="2500" dirty="0" smtClean="0"/>
              <a:t>Oplossing: minimumprijzen.</a:t>
            </a:r>
          </a:p>
          <a:p>
            <a:r>
              <a:rPr lang="nl-NL" sz="2500" dirty="0" smtClean="0"/>
              <a:t>Gevolg: een aanbodsoverschot, vraagtekort, ten slotte aanbieders gaan bij deze verhoogde prijs meer produceren, en door de verhoogde prijs neemt de vraag af.</a:t>
            </a:r>
          </a:p>
          <a:p>
            <a:r>
              <a:rPr lang="nl-NL" sz="2500" dirty="0" smtClean="0"/>
              <a:t>Oplossing van de overheid: of het opkopen van dit aanbodoverschot, of een quotum stellen (de producent mag maximaal aantal producten maken.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477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Heffingen en subsidies.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Naast minimum een maximum prijzen kan de overheid op andere manieren de markt beïnvloeden.</a:t>
            </a:r>
          </a:p>
          <a:p>
            <a:r>
              <a:rPr lang="nl-NL" sz="2500" dirty="0" smtClean="0"/>
              <a:t>Heffing verlagen het aanbod, tenslotte de aanbieders moet een gedeelte van de ontvangen prijs afstaan aan de overheid.</a:t>
            </a:r>
          </a:p>
          <a:p>
            <a:r>
              <a:rPr lang="nl-NL" sz="2500" dirty="0" smtClean="0"/>
              <a:t>Subsidies verhogen het aanbod, tenslotte naast de prijs van het product ontvangt de producent ook nog een subsidie (vaak wordt deze subsidie in de prijs meegerekend).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7352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Loonvorming.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64105"/>
            <a:ext cx="8596668" cy="4477257"/>
          </a:xfrm>
        </p:spPr>
        <p:txBody>
          <a:bodyPr>
            <a:noAutofit/>
          </a:bodyPr>
          <a:lstStyle/>
          <a:p>
            <a:r>
              <a:rPr lang="nl-NL" sz="2500" dirty="0" smtClean="0"/>
              <a:t>Hoeveel je gaat verdienen wordt als je gaat werken wordt voor een groot gedeelte bepaald door vraag en aanbod.</a:t>
            </a:r>
          </a:p>
          <a:p>
            <a:r>
              <a:rPr lang="nl-NL" sz="2500" dirty="0" smtClean="0"/>
              <a:t>Laag opgeleid werk is vaak veel meer aanbod dan vraag, dus een lage prijs.</a:t>
            </a:r>
          </a:p>
          <a:p>
            <a:r>
              <a:rPr lang="nl-NL" sz="2500" dirty="0" smtClean="0"/>
              <a:t>Hoog opgeleid werk is vaak meer vraag dan aanbod, dus een hogere prijs.</a:t>
            </a:r>
          </a:p>
          <a:p>
            <a:r>
              <a:rPr lang="nl-NL" sz="2500" dirty="0" smtClean="0"/>
              <a:t>Om de werknemer te beschermen is er vaak sprake van een minimumloon, dit is het bedrag wat je minimaal verdiend zodra je gaat werken. (vergelijkbaar met een minimumprijs)</a:t>
            </a:r>
          </a:p>
          <a:p>
            <a:r>
              <a:rPr lang="nl-NL" sz="2500" dirty="0" smtClean="0"/>
              <a:t>Hierdoor ontstaat mogelijk wel werkloosheid.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3148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4.11 (goede controle opgave of je de arbeidsmarkt beheerst).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De eerste 5 minuten zonder overleg.</a:t>
            </a:r>
          </a:p>
          <a:p>
            <a:r>
              <a:rPr lang="nl-NL" sz="2500" dirty="0" smtClean="0"/>
              <a:t>Eerder klaar, zelfstandig aan de slag met opgave 4.12 t/m 4.14 lees hiervoor het hoofdstuk de cao.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302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6138"/>
          <a:stretch/>
        </p:blipFill>
        <p:spPr>
          <a:xfrm>
            <a:off x="0" y="0"/>
            <a:ext cx="8145379" cy="2646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2452"/>
          <a:stretch/>
        </p:blipFill>
        <p:spPr>
          <a:xfrm>
            <a:off x="0" y="0"/>
            <a:ext cx="8145379" cy="5173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39671"/>
          <a:stretch/>
        </p:blipFill>
        <p:spPr>
          <a:xfrm>
            <a:off x="0" y="2719136"/>
            <a:ext cx="8145379" cy="41350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84026"/>
          <a:stretch/>
        </p:blipFill>
        <p:spPr>
          <a:xfrm>
            <a:off x="0" y="0"/>
            <a:ext cx="8145379" cy="10948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80867"/>
          <a:stretch/>
        </p:blipFill>
        <p:spPr>
          <a:xfrm>
            <a:off x="0" y="0"/>
            <a:ext cx="8145379" cy="13114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3845"/>
          <a:stretch/>
        </p:blipFill>
        <p:spPr>
          <a:xfrm>
            <a:off x="0" y="0"/>
            <a:ext cx="8145379" cy="17927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69281"/>
          <a:stretch/>
        </p:blipFill>
        <p:spPr>
          <a:xfrm>
            <a:off x="0" y="0"/>
            <a:ext cx="8145379" cy="21055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5244"/>
          <a:stretch/>
        </p:blipFill>
        <p:spPr>
          <a:xfrm>
            <a:off x="0" y="0"/>
            <a:ext cx="8145379" cy="238225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45379" cy="685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5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cao. (collectieve arbeidsovereenkomst).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20517"/>
            <a:ext cx="8596668" cy="4320846"/>
          </a:xfrm>
        </p:spPr>
        <p:txBody>
          <a:bodyPr>
            <a:noAutofit/>
          </a:bodyPr>
          <a:lstStyle/>
          <a:p>
            <a:r>
              <a:rPr lang="nl-NL" sz="2500" dirty="0" smtClean="0"/>
              <a:t>Wanneer je gaat werken teken je met je werkgever een arbeidsovereenkomst</a:t>
            </a:r>
          </a:p>
          <a:p>
            <a:r>
              <a:rPr lang="nl-NL" sz="2500" dirty="0" smtClean="0"/>
              <a:t>Primaire arbeidsvoorwaarde: Loon, werktijden.</a:t>
            </a:r>
          </a:p>
          <a:p>
            <a:r>
              <a:rPr lang="nl-NL" sz="2500" dirty="0" smtClean="0"/>
              <a:t>Secundaire arbeidsvoorwaarde: reiskostenvergoeding, vakantie, kinderopvang</a:t>
            </a:r>
          </a:p>
          <a:p>
            <a:r>
              <a:rPr lang="nl-NL" sz="2500" dirty="0" smtClean="0"/>
              <a:t>Individuele arbeidsovereenkomst = tussen jou en je werkgever. </a:t>
            </a:r>
          </a:p>
          <a:p>
            <a:r>
              <a:rPr lang="nl-NL" sz="2500" dirty="0" smtClean="0"/>
              <a:t>Collectieve arbeidsovereenkomst = voor iedereen die werkt in een bepaalde bedrijfstak.</a:t>
            </a:r>
          </a:p>
          <a:p>
            <a:r>
              <a:rPr lang="nl-NL" sz="2500" dirty="0" smtClean="0"/>
              <a:t>Daarin staan de minimale arbeidsvoorwaarde (minimumloon, minimaal aantal dagen vakantie ect).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6852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collectieve arbeidsovereenkomst.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Voor iedereen die dus werkt in een bepaalde bedrijfstak gelden deze arbeidsvoorwaarden.</a:t>
            </a:r>
          </a:p>
          <a:p>
            <a:pPr marL="0" indent="0">
              <a:buNone/>
            </a:pPr>
            <a:r>
              <a:rPr lang="nl-NL" sz="2500" dirty="0" smtClean="0"/>
              <a:t>Hoe komen de voorwaarden tot stand?</a:t>
            </a:r>
          </a:p>
          <a:p>
            <a:pPr marL="0" indent="0">
              <a:buNone/>
            </a:pPr>
            <a:r>
              <a:rPr lang="nl-NL" sz="2500" dirty="0" smtClean="0"/>
              <a:t>De werkgevers en werknemersvakbonden overleggen met elkaar.</a:t>
            </a:r>
          </a:p>
          <a:p>
            <a:pPr marL="0" indent="0">
              <a:buNone/>
            </a:pPr>
            <a:r>
              <a:rPr lang="nl-NL" sz="2500" dirty="0" smtClean="0"/>
              <a:t>Je kan als werknemer je aansluiten bij een vakbond, hoe meer mensen zich aansluiten bij een vakbond, hoe sterker de onderhandelingspositie van de vakbond is. </a:t>
            </a:r>
          </a:p>
          <a:p>
            <a:pPr marL="0" indent="0">
              <a:buNone/>
            </a:pPr>
            <a:r>
              <a:rPr lang="nl-NL" sz="2500" dirty="0" smtClean="0"/>
              <a:t>Het percentage van het aantal werknemers in een bedrijfstak die lid is van een vakbond noemen we de organisatiegraad.</a:t>
            </a:r>
          </a:p>
        </p:txBody>
      </p:sp>
    </p:spTree>
    <p:extLst>
      <p:ext uri="{BB962C8B-B14F-4D97-AF65-F5344CB8AC3E}">
        <p14:creationId xmlns:p14="http://schemas.microsoft.com/office/powerpoint/2010/main" val="199793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4.12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4 minuten de tijd</a:t>
            </a:r>
          </a:p>
          <a:p>
            <a:r>
              <a:rPr lang="nl-NL" sz="2500" dirty="0" smtClean="0"/>
              <a:t>De eerste 2 minuten zonder overleg.</a:t>
            </a:r>
          </a:p>
          <a:p>
            <a:r>
              <a:rPr lang="nl-NL" sz="2500" dirty="0" smtClean="0"/>
              <a:t>Eerder klaar, zelfstandig aan de slag met opgave 4.12 t/m 4.14 lees hiervoor het hoofdstuk de cao.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191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122"/>
          <a:stretch/>
        </p:blipFill>
        <p:spPr>
          <a:xfrm>
            <a:off x="0" y="0"/>
            <a:ext cx="12192000" cy="3609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42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9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08284"/>
            <a:ext cx="8596668" cy="1822116"/>
          </a:xfrm>
        </p:spPr>
        <p:txBody>
          <a:bodyPr/>
          <a:lstStyle/>
          <a:p>
            <a:r>
              <a:rPr lang="nl-NL" dirty="0" smtClean="0"/>
              <a:t>De onderhandelingen.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818147"/>
            <a:ext cx="8596668" cy="5835316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onderhandelingen gaat soms hard tegen hard.</a:t>
            </a:r>
          </a:p>
          <a:p>
            <a:r>
              <a:rPr lang="nl-NL" sz="2500" dirty="0" smtClean="0"/>
              <a:t>Werknemersvakbonden willen vaak meer loon.</a:t>
            </a:r>
          </a:p>
          <a:p>
            <a:r>
              <a:rPr lang="nl-NL" sz="2500" dirty="0" smtClean="0"/>
              <a:t>Werkgeversbonden willen dit niet, ter bescherming van hun winst.</a:t>
            </a:r>
          </a:p>
          <a:p>
            <a:r>
              <a:rPr lang="nl-NL" sz="2500" dirty="0" smtClean="0"/>
              <a:t>Werknemersvakbonden roepen soms hun leden op om te gaan staken om werkgeversvakbonden te overtuigen hun eisen te accepteren.</a:t>
            </a:r>
          </a:p>
          <a:p>
            <a:r>
              <a:rPr lang="nl-NL" sz="2500" dirty="0" smtClean="0"/>
              <a:t>Wanneer de leden ervoor kiezen om te gaan staken is er sprake van </a:t>
            </a:r>
            <a:r>
              <a:rPr lang="nl-NL" sz="2500" b="1" dirty="0" smtClean="0"/>
              <a:t>zelfbinding</a:t>
            </a:r>
            <a:r>
              <a:rPr lang="nl-NL" sz="2500" dirty="0" smtClean="0"/>
              <a:t>: vrijwillig jezelf binden aan een bepaalde keuze om de keuze van de ander te beïnvloeden.</a:t>
            </a:r>
          </a:p>
          <a:p>
            <a:r>
              <a:rPr lang="nl-NL" sz="2500" dirty="0" smtClean="0"/>
              <a:t>Waar zien we dit super veel?</a:t>
            </a:r>
          </a:p>
          <a:p>
            <a:r>
              <a:rPr lang="nl-NL" sz="2500" dirty="0" smtClean="0"/>
              <a:t>Relaties.</a:t>
            </a:r>
          </a:p>
          <a:p>
            <a:r>
              <a:rPr lang="nl-NL" sz="2500" dirty="0" smtClean="0"/>
              <a:t>Als je iets anders wilt dan patat eten kook je het maar lekker zelf.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7738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4.13 en 4.14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minuten de tijd</a:t>
            </a:r>
          </a:p>
          <a:p>
            <a:r>
              <a:rPr lang="nl-NL" sz="2500" dirty="0" smtClean="0"/>
              <a:t>De eerste 4 minuten zonder overleg.</a:t>
            </a:r>
          </a:p>
          <a:p>
            <a:r>
              <a:rPr lang="nl-NL" sz="2500" dirty="0" smtClean="0"/>
              <a:t>Eerder klaar, lees paragraaf 4.4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3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3" name="Ovaal 12"/>
          <p:cNvSpPr/>
          <p:nvPr/>
        </p:nvSpPr>
        <p:spPr>
          <a:xfrm>
            <a:off x="5764847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4" name="Ovaal 13"/>
          <p:cNvSpPr/>
          <p:nvPr/>
        </p:nvSpPr>
        <p:spPr>
          <a:xfrm>
            <a:off x="5762501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1839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8" grpId="0" animBg="1"/>
      <p:bldP spid="13" grpId="0" animBg="1"/>
      <p:bldP spid="1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473"/>
          <a:stretch/>
        </p:blipFill>
        <p:spPr>
          <a:xfrm>
            <a:off x="0" y="0"/>
            <a:ext cx="10106526" cy="7098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768"/>
          <a:stretch/>
        </p:blipFill>
        <p:spPr>
          <a:xfrm>
            <a:off x="0" y="0"/>
            <a:ext cx="10106526" cy="14317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669"/>
          <a:stretch/>
        </p:blipFill>
        <p:spPr>
          <a:xfrm>
            <a:off x="0" y="0"/>
            <a:ext cx="10106526" cy="2045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4673"/>
          <a:stretch/>
        </p:blipFill>
        <p:spPr>
          <a:xfrm>
            <a:off x="0" y="0"/>
            <a:ext cx="10106526" cy="23822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5395"/>
          <a:stretch/>
        </p:blipFill>
        <p:spPr>
          <a:xfrm>
            <a:off x="0" y="0"/>
            <a:ext cx="10106526" cy="30078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7919"/>
          <a:stretch/>
        </p:blipFill>
        <p:spPr>
          <a:xfrm>
            <a:off x="0" y="0"/>
            <a:ext cx="10106526" cy="48607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6857"/>
          <a:stretch/>
        </p:blipFill>
        <p:spPr>
          <a:xfrm>
            <a:off x="0" y="0"/>
            <a:ext cx="10106526" cy="560671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06526" cy="6743404"/>
          </a:xfrm>
          <a:prstGeom prst="rect">
            <a:avLst/>
          </a:prstGeom>
        </p:spPr>
      </p:pic>
      <p:sp>
        <p:nvSpPr>
          <p:cNvPr id="12" name="Tekstvak 11"/>
          <p:cNvSpPr txBox="1"/>
          <p:nvPr/>
        </p:nvSpPr>
        <p:spPr>
          <a:xfrm>
            <a:off x="3862137" y="2497474"/>
            <a:ext cx="377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/>
              <a:t>1</a:t>
            </a:r>
            <a:endParaRPr lang="nl-NL" sz="4000" b="1" dirty="0"/>
          </a:p>
        </p:txBody>
      </p:sp>
    </p:spTree>
    <p:extLst>
      <p:ext uri="{BB962C8B-B14F-4D97-AF65-F5344CB8AC3E}">
        <p14:creationId xmlns:p14="http://schemas.microsoft.com/office/powerpoint/2010/main" val="83947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Samengevat: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31759"/>
            <a:ext cx="8596668" cy="46096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Tussen een werkgever en werknemer is een individuele arbeidsovereenkomst afgesloten, hierin staan de afspraken over loon/werktijden/vakantie ect.</a:t>
            </a:r>
          </a:p>
          <a:p>
            <a:pPr marL="0" indent="0">
              <a:buNone/>
            </a:pPr>
            <a:r>
              <a:rPr lang="nl-NL" sz="2500" dirty="0" smtClean="0"/>
              <a:t>Soms gelden hier minimale afspraken over die zijn dan samengesteld in een collectieve arbeidsovereenkomst. </a:t>
            </a:r>
          </a:p>
          <a:p>
            <a:pPr marL="0" indent="0">
              <a:buNone/>
            </a:pPr>
            <a:r>
              <a:rPr lang="nl-NL" sz="2500" dirty="0" smtClean="0"/>
              <a:t>Wanneer de collectieve arbeidsovereenkomst algemeen bindend is verklaard gelden deze voor een volledige bedrijfstak.</a:t>
            </a:r>
          </a:p>
          <a:p>
            <a:pPr marL="0" indent="0">
              <a:buNone/>
            </a:pPr>
            <a:r>
              <a:rPr lang="nl-NL" sz="2500" dirty="0" smtClean="0"/>
              <a:t>Bij de onderhandelingen gaat het er soms hard aan toe, zelfbinding is een manier om de keuze van de ander te </a:t>
            </a:r>
            <a:r>
              <a:rPr lang="nl-NL" sz="2500" dirty="0" err="1" smtClean="0"/>
              <a:t>beinvloeden</a:t>
            </a:r>
            <a:r>
              <a:rPr lang="nl-NL" sz="2500" dirty="0" smtClean="0"/>
              <a:t>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39132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8532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758" y="216568"/>
            <a:ext cx="8985244" cy="1713832"/>
          </a:xfrm>
        </p:spPr>
        <p:txBody>
          <a:bodyPr/>
          <a:lstStyle/>
          <a:p>
            <a:r>
              <a:rPr lang="nl-NL" dirty="0" smtClean="0"/>
              <a:t>Terugblik: Marktfalen gezien vanuit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1467853"/>
            <a:ext cx="8985244" cy="457350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De overheid is niet tevreden met de prijs/het product wat tot stand komt op de markt.</a:t>
            </a:r>
          </a:p>
          <a:p>
            <a:r>
              <a:rPr lang="nl-NL" sz="2500" dirty="0" smtClean="0"/>
              <a:t>de overheid vind het product te duur waardoor niet iedereen van het product gebruik kan maken.</a:t>
            </a:r>
          </a:p>
          <a:p>
            <a:r>
              <a:rPr lang="nl-NL" sz="2500" dirty="0" smtClean="0"/>
              <a:t>Of de overheid vind dat er te weinig concurrentie is waardoor de bedrijven te hoge winsten maken ten koste van de consument die te weinig keus heeft.</a:t>
            </a:r>
          </a:p>
          <a:p>
            <a:r>
              <a:rPr lang="nl-NL" sz="2500" dirty="0" smtClean="0"/>
              <a:t>Oplossing: maximumprijzen.</a:t>
            </a:r>
          </a:p>
          <a:p>
            <a:r>
              <a:rPr lang="nl-NL" sz="2500" dirty="0" smtClean="0"/>
              <a:t>Gevolg van deze maximumprijzen voor de markt.</a:t>
            </a:r>
          </a:p>
          <a:p>
            <a:r>
              <a:rPr lang="nl-NL" sz="2500" dirty="0" smtClean="0"/>
              <a:t>Er ontstaat een vraagoverschot, voor de gestelde maximumprijs is er meer vraag naar een product dan aanbod van het product.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4170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Grafisch en rekenkundig het overschot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389" y="1708485"/>
            <a:ext cx="8744613" cy="4332878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figuur 4.1 zien we dat er een tekort/overschot ontstaat</a:t>
            </a:r>
          </a:p>
          <a:p>
            <a:r>
              <a:rPr lang="nl-NL" sz="2500" dirty="0" smtClean="0"/>
              <a:t>Aanbodtekort/vraagoverschot.</a:t>
            </a:r>
          </a:p>
          <a:p>
            <a:r>
              <a:rPr lang="nl-NL" sz="2500" dirty="0" smtClean="0"/>
              <a:t>Berekenen door de maximumprijs in te vullen in vraag en aanbodfuncties.</a:t>
            </a:r>
          </a:p>
          <a:p>
            <a:r>
              <a:rPr lang="nl-NL" sz="2500" dirty="0" smtClean="0"/>
              <a:t>Het verschil tussen de gevraagde en aangeboden hoeveelheid is het aanbodtekort/vraagoverschot).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1762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189781" cy="1930400"/>
          </a:xfrm>
        </p:spPr>
        <p:txBody>
          <a:bodyPr/>
          <a:lstStyle/>
          <a:p>
            <a:r>
              <a:rPr lang="nl-NL" dirty="0" smtClean="0"/>
              <a:t>Soms vind de overheid de prijs die ontstaat te laag.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106905"/>
            <a:ext cx="9253504" cy="5558589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overheid vind dat de producent geen redelijk inkomen kan verdienen, maar vind de productie van het goed dusdanig belangrijk dat hij het inkomen van de product wilt beschermen (bijvoorbeeld voedsel).</a:t>
            </a:r>
          </a:p>
          <a:p>
            <a:r>
              <a:rPr lang="nl-NL" sz="2500" dirty="0" smtClean="0"/>
              <a:t>De overheid vind het product dusdanig belangrijk, dat het de kwaliteit wilt waarborgen door een prijs aan te bieden waardoor voldoende kwalitatief goede producten worden gemaakt.</a:t>
            </a:r>
          </a:p>
          <a:p>
            <a:r>
              <a:rPr lang="nl-NL" sz="2500" dirty="0" smtClean="0"/>
              <a:t>Oplossing: minimumprijzen.</a:t>
            </a:r>
          </a:p>
          <a:p>
            <a:r>
              <a:rPr lang="nl-NL" sz="2500" dirty="0" smtClean="0"/>
              <a:t>Gevolg: een aanbodsoverschot, vraagtekort, ten slotte aanbieders gaan bij deze verhoogde prijs meer produceren, en door de verhoogde prijs neemt de vraag af.</a:t>
            </a:r>
          </a:p>
          <a:p>
            <a:r>
              <a:rPr lang="nl-NL" sz="2500" dirty="0" smtClean="0"/>
              <a:t>Oplossing van de overheid: of het opkopen van dit aanbodoverschot, of een quotum stellen (de producent mag maximaal aantal producten maken.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9389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minimumprijzen en maak opgave 4.6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28801"/>
            <a:ext cx="4776537" cy="4212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De eerste 6 minuten zonder overleg.</a:t>
            </a:r>
          </a:p>
          <a:p>
            <a:r>
              <a:rPr lang="nl-NL" sz="2500" dirty="0" smtClean="0"/>
              <a:t>Eerder klaar, lees heffingen en subsidies en maak opgave 4.7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373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896"/>
          <a:stretch/>
        </p:blipFill>
        <p:spPr>
          <a:xfrm>
            <a:off x="0" y="0"/>
            <a:ext cx="11478126" cy="110690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993"/>
          <a:stretch/>
        </p:blipFill>
        <p:spPr>
          <a:xfrm>
            <a:off x="0" y="0"/>
            <a:ext cx="11478126" cy="19250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765"/>
          <a:stretch/>
        </p:blipFill>
        <p:spPr>
          <a:xfrm>
            <a:off x="0" y="-1"/>
            <a:ext cx="11478126" cy="29718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6437"/>
          <a:stretch/>
        </p:blipFill>
        <p:spPr>
          <a:xfrm>
            <a:off x="0" y="0"/>
            <a:ext cx="11478126" cy="368166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5410"/>
          <a:stretch/>
        </p:blipFill>
        <p:spPr>
          <a:xfrm>
            <a:off x="0" y="0"/>
            <a:ext cx="11478126" cy="44396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9831"/>
          <a:stretch/>
        </p:blipFill>
        <p:spPr>
          <a:xfrm>
            <a:off x="0" y="0"/>
            <a:ext cx="11478126" cy="551046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4054"/>
          <a:stretch/>
        </p:blipFill>
        <p:spPr>
          <a:xfrm>
            <a:off x="0" y="0"/>
            <a:ext cx="11478126" cy="590750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063"/>
            <a:ext cx="11478126" cy="687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05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250</TotalTime>
  <Words>1748</Words>
  <Application>Microsoft Office PowerPoint</Application>
  <PresentationFormat>Breedbeeld</PresentationFormat>
  <Paragraphs>188</Paragraphs>
  <Slides>36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40" baseType="lpstr">
      <vt:lpstr>Arial</vt:lpstr>
      <vt:lpstr>Trebuchet MS</vt:lpstr>
      <vt:lpstr>Wingdings 3</vt:lpstr>
      <vt:lpstr>Facet</vt:lpstr>
      <vt:lpstr>Welkom Havo 4.</vt:lpstr>
      <vt:lpstr>Agenda:</vt:lpstr>
      <vt:lpstr>PowerPoint-presentatie</vt:lpstr>
      <vt:lpstr>Marktfalen gezien vanuit de overheid:</vt:lpstr>
      <vt:lpstr>Terugblik: Marktfalen gezien vanuit de overheid:</vt:lpstr>
      <vt:lpstr>Grafisch en rekenkundig het overschot berekenen.</vt:lpstr>
      <vt:lpstr>Soms vind de overheid de prijs die ontstaat te laag. </vt:lpstr>
      <vt:lpstr>Lees minimumprijzen en maak opgave 4.6</vt:lpstr>
      <vt:lpstr>PowerPoint-presentatie</vt:lpstr>
      <vt:lpstr>PowerPoint-presentatie</vt:lpstr>
      <vt:lpstr>Heffingen en subsidies.</vt:lpstr>
      <vt:lpstr>Lees heffingen en subsidies en maak opgave 4.7</vt:lpstr>
      <vt:lpstr>PowerPoint-presentatie</vt:lpstr>
      <vt:lpstr>PowerPoint-presentatie</vt:lpstr>
      <vt:lpstr>Loonvorming.</vt:lpstr>
      <vt:lpstr>Lees minimumloon en maak opgaves 4.8 t/m 4.10</vt:lpstr>
      <vt:lpstr>PowerPoint-presentatie</vt:lpstr>
      <vt:lpstr>Terugblik:</vt:lpstr>
      <vt:lpstr>Agenda:</vt:lpstr>
      <vt:lpstr>PowerPoint-presentatie</vt:lpstr>
      <vt:lpstr>Marktfalen gezien vanuit de overheid:</vt:lpstr>
      <vt:lpstr>Terugblik: Marktfalen gezien vanuit de overheid:</vt:lpstr>
      <vt:lpstr>Grafisch en rekenkundig het overschot berekenen.</vt:lpstr>
      <vt:lpstr>Soms vind de overheid de prijs die ontstaat te laag. </vt:lpstr>
      <vt:lpstr>Heffingen en subsidies.</vt:lpstr>
      <vt:lpstr>Loonvorming.</vt:lpstr>
      <vt:lpstr>Maak opgave 4.11 (goede controle opgave of je de arbeidsmarkt beheerst).</vt:lpstr>
      <vt:lpstr>PowerPoint-presentatie</vt:lpstr>
      <vt:lpstr>De cao. (collectieve arbeidsovereenkomst).</vt:lpstr>
      <vt:lpstr>De collectieve arbeidsovereenkomst.</vt:lpstr>
      <vt:lpstr>Maak opgave 4.12 </vt:lpstr>
      <vt:lpstr>PowerPoint-presentatie</vt:lpstr>
      <vt:lpstr>De onderhandelingen.</vt:lpstr>
      <vt:lpstr>Maak opgave 4.13 en 4.14 </vt:lpstr>
      <vt:lpstr>PowerPoint-presentatie</vt:lpstr>
      <vt:lpstr>Samengevat: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34</cp:revision>
  <dcterms:created xsi:type="dcterms:W3CDTF">2017-08-27T09:00:36Z</dcterms:created>
  <dcterms:modified xsi:type="dcterms:W3CDTF">2018-06-05T07:40:42Z</dcterms:modified>
</cp:coreProperties>
</file>