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1" r:id="rId2"/>
    <p:sldId id="262" r:id="rId3"/>
    <p:sldId id="270" r:id="rId4"/>
    <p:sldId id="275" r:id="rId5"/>
    <p:sldId id="288" r:id="rId6"/>
    <p:sldId id="289" r:id="rId7"/>
    <p:sldId id="290" r:id="rId8"/>
    <p:sldId id="291" r:id="rId9"/>
    <p:sldId id="293" r:id="rId10"/>
    <p:sldId id="294" r:id="rId11"/>
    <p:sldId id="292" r:id="rId12"/>
    <p:sldId id="295" r:id="rId13"/>
    <p:sldId id="296" r:id="rId14"/>
    <p:sldId id="297" r:id="rId15"/>
    <p:sldId id="298" r:id="rId16"/>
    <p:sldId id="299" r:id="rId17"/>
    <p:sldId id="300" r:id="rId18"/>
    <p:sldId id="301" r:id="rId19"/>
    <p:sldId id="302" r:id="rId20"/>
    <p:sldId id="303"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3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9/5/2017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9/5/2017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4.</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077502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0307"/>
          <a:stretch/>
        </p:blipFill>
        <p:spPr>
          <a:xfrm>
            <a:off x="0" y="0"/>
            <a:ext cx="12192000" cy="481263"/>
          </a:xfrm>
          <a:prstGeom prst="rect">
            <a:avLst/>
          </a:prstGeom>
        </p:spPr>
      </p:pic>
      <p:pic>
        <p:nvPicPr>
          <p:cNvPr id="5" name="Afbeelding 4"/>
          <p:cNvPicPr>
            <a:picLocks noChangeAspect="1"/>
          </p:cNvPicPr>
          <p:nvPr/>
        </p:nvPicPr>
        <p:blipFill rotWithShape="1">
          <a:blip r:embed="rId2"/>
          <a:srcRect b="83765"/>
          <a:stretch/>
        </p:blipFill>
        <p:spPr>
          <a:xfrm>
            <a:off x="0" y="0"/>
            <a:ext cx="12192000" cy="806116"/>
          </a:xfrm>
          <a:prstGeom prst="rect">
            <a:avLst/>
          </a:prstGeom>
        </p:spPr>
      </p:pic>
      <p:pic>
        <p:nvPicPr>
          <p:cNvPr id="6" name="Afbeelding 5"/>
          <p:cNvPicPr>
            <a:picLocks noChangeAspect="1"/>
          </p:cNvPicPr>
          <p:nvPr/>
        </p:nvPicPr>
        <p:blipFill rotWithShape="1">
          <a:blip r:embed="rId2"/>
          <a:srcRect b="74557"/>
          <a:stretch/>
        </p:blipFill>
        <p:spPr>
          <a:xfrm>
            <a:off x="0" y="0"/>
            <a:ext cx="12192000" cy="1263316"/>
          </a:xfrm>
          <a:prstGeom prst="rect">
            <a:avLst/>
          </a:prstGeom>
        </p:spPr>
      </p:pic>
      <p:pic>
        <p:nvPicPr>
          <p:cNvPr id="7" name="Afbeelding 6"/>
          <p:cNvPicPr>
            <a:picLocks noChangeAspect="1"/>
          </p:cNvPicPr>
          <p:nvPr/>
        </p:nvPicPr>
        <p:blipFill rotWithShape="1">
          <a:blip r:embed="rId2"/>
          <a:srcRect b="63895"/>
          <a:stretch/>
        </p:blipFill>
        <p:spPr>
          <a:xfrm>
            <a:off x="0" y="0"/>
            <a:ext cx="12192000" cy="1792705"/>
          </a:xfrm>
          <a:prstGeom prst="rect">
            <a:avLst/>
          </a:prstGeom>
        </p:spPr>
      </p:pic>
      <p:pic>
        <p:nvPicPr>
          <p:cNvPr id="8" name="Afbeelding 7"/>
          <p:cNvPicPr>
            <a:picLocks noChangeAspect="1"/>
          </p:cNvPicPr>
          <p:nvPr/>
        </p:nvPicPr>
        <p:blipFill rotWithShape="1">
          <a:blip r:embed="rId2"/>
          <a:srcRect r="74342" b="52264"/>
          <a:stretch/>
        </p:blipFill>
        <p:spPr>
          <a:xfrm>
            <a:off x="0" y="0"/>
            <a:ext cx="3128211" cy="2370221"/>
          </a:xfrm>
          <a:prstGeom prst="rect">
            <a:avLst/>
          </a:prstGeom>
        </p:spPr>
      </p:pic>
      <p:pic>
        <p:nvPicPr>
          <p:cNvPr id="9" name="Afbeelding 8"/>
          <p:cNvPicPr>
            <a:picLocks noChangeAspect="1"/>
          </p:cNvPicPr>
          <p:nvPr/>
        </p:nvPicPr>
        <p:blipFill rotWithShape="1">
          <a:blip r:embed="rId2"/>
          <a:srcRect r="50263" b="51537"/>
          <a:stretch/>
        </p:blipFill>
        <p:spPr>
          <a:xfrm>
            <a:off x="0" y="0"/>
            <a:ext cx="6063916" cy="2406316"/>
          </a:xfrm>
          <a:prstGeom prst="rect">
            <a:avLst/>
          </a:prstGeom>
        </p:spPr>
      </p:pic>
      <p:pic>
        <p:nvPicPr>
          <p:cNvPr id="10" name="Afbeelding 9"/>
          <p:cNvPicPr>
            <a:picLocks noChangeAspect="1"/>
          </p:cNvPicPr>
          <p:nvPr/>
        </p:nvPicPr>
        <p:blipFill rotWithShape="1">
          <a:blip r:embed="rId2"/>
          <a:srcRect l="1" r="32" b="51537"/>
          <a:stretch/>
        </p:blipFill>
        <p:spPr>
          <a:xfrm>
            <a:off x="0" y="0"/>
            <a:ext cx="12187989" cy="2406316"/>
          </a:xfrm>
          <a:prstGeom prst="rect">
            <a:avLst/>
          </a:prstGeom>
        </p:spPr>
      </p:pic>
      <p:pic>
        <p:nvPicPr>
          <p:cNvPr id="11" name="Afbeelding 10"/>
          <p:cNvPicPr>
            <a:picLocks noChangeAspect="1"/>
          </p:cNvPicPr>
          <p:nvPr/>
        </p:nvPicPr>
        <p:blipFill rotWithShape="1">
          <a:blip r:embed="rId2"/>
          <a:srcRect b="23187"/>
          <a:stretch/>
        </p:blipFill>
        <p:spPr>
          <a:xfrm>
            <a:off x="0" y="0"/>
            <a:ext cx="12192000" cy="3814011"/>
          </a:xfrm>
          <a:prstGeom prst="rect">
            <a:avLst/>
          </a:prstGeom>
        </p:spPr>
      </p:pic>
      <p:pic>
        <p:nvPicPr>
          <p:cNvPr id="12" name="Afbeelding 11"/>
          <p:cNvPicPr>
            <a:picLocks noChangeAspect="1"/>
          </p:cNvPicPr>
          <p:nvPr/>
        </p:nvPicPr>
        <p:blipFill>
          <a:blip r:embed="rId2"/>
          <a:stretch>
            <a:fillRect/>
          </a:stretch>
        </p:blipFill>
        <p:spPr>
          <a:xfrm>
            <a:off x="0" y="0"/>
            <a:ext cx="12192000" cy="4965290"/>
          </a:xfrm>
          <a:prstGeom prst="rect">
            <a:avLst/>
          </a:prstGeom>
        </p:spPr>
      </p:pic>
    </p:spTree>
    <p:extLst>
      <p:ext uri="{BB962C8B-B14F-4D97-AF65-F5344CB8AC3E}">
        <p14:creationId xmlns:p14="http://schemas.microsoft.com/office/powerpoint/2010/main" val="2711428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Korte terugblik</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sz="2500" dirty="0" smtClean="0"/>
              <a:t>Wanneer de consument producten koopt om zichzelf in zijn behoefte te voorzien noemen we dit consumeren.</a:t>
            </a:r>
          </a:p>
          <a:p>
            <a:pPr marL="0" indent="0">
              <a:buNone/>
            </a:pPr>
            <a:r>
              <a:rPr lang="nl-NL" sz="2500" dirty="0" smtClean="0"/>
              <a:t>Ik koop de MC Donalds een hamburger.</a:t>
            </a:r>
          </a:p>
          <a:p>
            <a:pPr marL="0" indent="0">
              <a:buNone/>
            </a:pPr>
            <a:r>
              <a:rPr lang="nl-NL" sz="2500" dirty="0" smtClean="0"/>
              <a:t>Wanneer een bedrijf een aankoop doet waarmee het produceren versnelt/versimpeld/verbeterd en dus meer/betere producten kan maken voor de consument noemen we dit investeren.</a:t>
            </a:r>
          </a:p>
          <a:p>
            <a:pPr marL="0" indent="0">
              <a:buNone/>
            </a:pPr>
            <a:r>
              <a:rPr lang="nl-NL" sz="2500" dirty="0" smtClean="0"/>
              <a:t>Ik koop een pointer waarmee ik op school mijn slides kan doorklikken zonder dat ik naar de computer hoef te lopen.</a:t>
            </a:r>
          </a:p>
          <a:p>
            <a:pPr marL="0" indent="0">
              <a:buNone/>
            </a:pPr>
            <a:r>
              <a:rPr lang="nl-NL" sz="2500" dirty="0" smtClean="0"/>
              <a:t>Of een bedrijf schaft een machine aan waarmee ze 2x zo snel kunnen produceren.</a:t>
            </a:r>
            <a:endParaRPr lang="nl-NL" sz="2500" dirty="0"/>
          </a:p>
        </p:txBody>
      </p:sp>
    </p:spTree>
    <p:extLst>
      <p:ext uri="{BB962C8B-B14F-4D97-AF65-F5344CB8AC3E}">
        <p14:creationId xmlns:p14="http://schemas.microsoft.com/office/powerpoint/2010/main" val="133514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Opofferingskosten.</a:t>
            </a:r>
            <a:endParaRPr lang="nl-NL" dirty="0"/>
          </a:p>
        </p:txBody>
      </p:sp>
      <p:sp>
        <p:nvSpPr>
          <p:cNvPr id="3" name="Tijdelijke aanduiding voor inhoud 2"/>
          <p:cNvSpPr>
            <a:spLocks noGrp="1"/>
          </p:cNvSpPr>
          <p:nvPr>
            <p:ph idx="1"/>
          </p:nvPr>
        </p:nvSpPr>
        <p:spPr>
          <a:xfrm>
            <a:off x="677334" y="1407695"/>
            <a:ext cx="8596668" cy="4633667"/>
          </a:xfrm>
        </p:spPr>
        <p:txBody>
          <a:bodyPr>
            <a:noAutofit/>
          </a:bodyPr>
          <a:lstStyle/>
          <a:p>
            <a:r>
              <a:rPr lang="nl-NL" sz="2500" dirty="0" smtClean="0"/>
              <a:t>Een avond stappen is jou 25 euro waard.</a:t>
            </a:r>
          </a:p>
          <a:p>
            <a:r>
              <a:rPr lang="nl-NL" sz="2500" dirty="0" smtClean="0"/>
              <a:t>Een avond thuis op de bank is jou 15 euro waard.</a:t>
            </a:r>
          </a:p>
          <a:p>
            <a:r>
              <a:rPr lang="nl-NL" sz="2500" dirty="0" smtClean="0"/>
              <a:t>Wat kies je?</a:t>
            </a:r>
          </a:p>
          <a:p>
            <a:r>
              <a:rPr lang="nl-NL" sz="2500" dirty="0" smtClean="0"/>
              <a:t>Hoeveel ben je maximaal bereid uit te geven op je avondje </a:t>
            </a:r>
            <a:r>
              <a:rPr lang="nl-NL" sz="2500" dirty="0" err="1" smtClean="0"/>
              <a:t>stapen</a:t>
            </a:r>
            <a:r>
              <a:rPr lang="nl-NL" sz="2500" dirty="0" smtClean="0"/>
              <a:t>?</a:t>
            </a:r>
          </a:p>
          <a:p>
            <a:r>
              <a:rPr lang="nl-NL" sz="2500" dirty="0" smtClean="0"/>
              <a:t>10 euro</a:t>
            </a:r>
          </a:p>
          <a:p>
            <a:r>
              <a:rPr lang="nl-NL" sz="2500" dirty="0" smtClean="0"/>
              <a:t>Namelijk dan worden de opofferingskosten van een avond thuis groter dan van de avond stappen.</a:t>
            </a:r>
          </a:p>
          <a:p>
            <a:r>
              <a:rPr lang="nl-NL" sz="2500" dirty="0" smtClean="0"/>
              <a:t>Bij een goed gemaakte keuze zijn de opofferingskosten van het een na beste alternatief lager dan de opbrengst van de gemaakte keuze.</a:t>
            </a:r>
          </a:p>
        </p:txBody>
      </p:sp>
    </p:spTree>
    <p:extLst>
      <p:ext uri="{BB962C8B-B14F-4D97-AF65-F5344CB8AC3E}">
        <p14:creationId xmlns:p14="http://schemas.microsoft.com/office/powerpoint/2010/main" val="2668235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0608" y="116305"/>
            <a:ext cx="8596668" cy="1320800"/>
          </a:xfrm>
        </p:spPr>
        <p:txBody>
          <a:bodyPr/>
          <a:lstStyle/>
          <a:p>
            <a:r>
              <a:rPr lang="nl-NL" dirty="0" smtClean="0"/>
              <a:t>Maak opgaves 1.21 en 1.22</a:t>
            </a:r>
            <a:endParaRPr lang="nl-NL" dirty="0"/>
          </a:p>
        </p:txBody>
      </p:sp>
      <p:sp>
        <p:nvSpPr>
          <p:cNvPr id="3" name="Tijdelijke aanduiding voor inhoud 2"/>
          <p:cNvSpPr>
            <a:spLocks noGrp="1"/>
          </p:cNvSpPr>
          <p:nvPr>
            <p:ph idx="1"/>
          </p:nvPr>
        </p:nvSpPr>
        <p:spPr>
          <a:xfrm>
            <a:off x="677334" y="2160589"/>
            <a:ext cx="4785003" cy="3880773"/>
          </a:xfrm>
        </p:spPr>
        <p:txBody>
          <a:bodyPr>
            <a:normAutofit/>
          </a:bodyPr>
          <a:lstStyle/>
          <a:p>
            <a:r>
              <a:rPr lang="nl-NL" sz="2500" dirty="0"/>
              <a:t>5</a:t>
            </a:r>
            <a:r>
              <a:rPr lang="nl-NL" sz="2500" dirty="0" smtClean="0"/>
              <a:t> minuten de tijd, de eerste 2 minuten werk je zelfstandig.</a:t>
            </a:r>
          </a:p>
          <a:p>
            <a:r>
              <a:rPr lang="nl-NL" sz="2500" dirty="0" smtClean="0"/>
              <a:t>Eerder klaar? Kan je verder met opgave 1.23</a:t>
            </a:r>
          </a:p>
          <a:p>
            <a:r>
              <a:rPr lang="nl-NL" sz="2500" dirty="0" smtClean="0"/>
              <a:t>Kom je er niet uit, lees de tussengelegen stukken theorie of stel een vraag.</a:t>
            </a:r>
            <a:endParaRPr lang="nl-NL" sz="2500" dirty="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4066063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7231"/>
          <a:stretch/>
        </p:blipFill>
        <p:spPr>
          <a:xfrm>
            <a:off x="0" y="0"/>
            <a:ext cx="12192000" cy="529389"/>
          </a:xfrm>
          <a:prstGeom prst="rect">
            <a:avLst/>
          </a:prstGeom>
        </p:spPr>
      </p:pic>
      <p:pic>
        <p:nvPicPr>
          <p:cNvPr id="5" name="Afbeelding 4"/>
          <p:cNvPicPr>
            <a:picLocks noChangeAspect="1"/>
          </p:cNvPicPr>
          <p:nvPr/>
        </p:nvPicPr>
        <p:blipFill rotWithShape="1">
          <a:blip r:embed="rId2"/>
          <a:srcRect b="79105"/>
          <a:stretch/>
        </p:blipFill>
        <p:spPr>
          <a:xfrm>
            <a:off x="0" y="1"/>
            <a:ext cx="12192000" cy="866274"/>
          </a:xfrm>
          <a:prstGeom prst="rect">
            <a:avLst/>
          </a:prstGeom>
        </p:spPr>
      </p:pic>
      <p:pic>
        <p:nvPicPr>
          <p:cNvPr id="6" name="Afbeelding 5"/>
          <p:cNvPicPr>
            <a:picLocks noChangeAspect="1"/>
          </p:cNvPicPr>
          <p:nvPr/>
        </p:nvPicPr>
        <p:blipFill rotWithShape="1">
          <a:blip r:embed="rId2"/>
          <a:srcRect b="65755"/>
          <a:stretch/>
        </p:blipFill>
        <p:spPr>
          <a:xfrm>
            <a:off x="0" y="1"/>
            <a:ext cx="12192000" cy="1419726"/>
          </a:xfrm>
          <a:prstGeom prst="rect">
            <a:avLst/>
          </a:prstGeom>
        </p:spPr>
      </p:pic>
      <p:pic>
        <p:nvPicPr>
          <p:cNvPr id="7" name="Afbeelding 6"/>
          <p:cNvPicPr>
            <a:picLocks noChangeAspect="1"/>
          </p:cNvPicPr>
          <p:nvPr/>
        </p:nvPicPr>
        <p:blipFill rotWithShape="1">
          <a:blip r:embed="rId2"/>
          <a:srcRect b="49503"/>
          <a:stretch/>
        </p:blipFill>
        <p:spPr>
          <a:xfrm>
            <a:off x="0" y="0"/>
            <a:ext cx="12192000" cy="2093495"/>
          </a:xfrm>
          <a:prstGeom prst="rect">
            <a:avLst/>
          </a:prstGeom>
        </p:spPr>
      </p:pic>
      <p:pic>
        <p:nvPicPr>
          <p:cNvPr id="8" name="Afbeelding 7"/>
          <p:cNvPicPr>
            <a:picLocks noChangeAspect="1"/>
          </p:cNvPicPr>
          <p:nvPr/>
        </p:nvPicPr>
        <p:blipFill rotWithShape="1">
          <a:blip r:embed="rId2"/>
          <a:srcRect b="21642"/>
          <a:stretch/>
        </p:blipFill>
        <p:spPr>
          <a:xfrm>
            <a:off x="0" y="1"/>
            <a:ext cx="12192000" cy="3248526"/>
          </a:xfrm>
          <a:prstGeom prst="rect">
            <a:avLst/>
          </a:prstGeom>
        </p:spPr>
      </p:pic>
      <p:pic>
        <p:nvPicPr>
          <p:cNvPr id="9" name="Afbeelding 8"/>
          <p:cNvPicPr>
            <a:picLocks noChangeAspect="1"/>
          </p:cNvPicPr>
          <p:nvPr/>
        </p:nvPicPr>
        <p:blipFill rotWithShape="1">
          <a:blip r:embed="rId2"/>
          <a:srcRect b="12065"/>
          <a:stretch/>
        </p:blipFill>
        <p:spPr>
          <a:xfrm>
            <a:off x="0" y="1"/>
            <a:ext cx="12192000" cy="3645568"/>
          </a:xfrm>
          <a:prstGeom prst="rect">
            <a:avLst/>
          </a:prstGeom>
        </p:spPr>
      </p:pic>
      <p:pic>
        <p:nvPicPr>
          <p:cNvPr id="10" name="Afbeelding 9"/>
          <p:cNvPicPr>
            <a:picLocks noChangeAspect="1"/>
          </p:cNvPicPr>
          <p:nvPr/>
        </p:nvPicPr>
        <p:blipFill>
          <a:blip r:embed="rId2"/>
          <a:stretch>
            <a:fillRect/>
          </a:stretch>
        </p:blipFill>
        <p:spPr>
          <a:xfrm>
            <a:off x="0" y="0"/>
            <a:ext cx="12192000" cy="4145771"/>
          </a:xfrm>
          <a:prstGeom prst="rect">
            <a:avLst/>
          </a:prstGeom>
        </p:spPr>
      </p:pic>
    </p:spTree>
    <p:extLst>
      <p:ext uri="{BB962C8B-B14F-4D97-AF65-F5344CB8AC3E}">
        <p14:creationId xmlns:p14="http://schemas.microsoft.com/office/powerpoint/2010/main" val="1613158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budgetlijn.</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2500" dirty="0" smtClean="0"/>
              <a:t>Om keuzemogelijkheden weer te geven maken we gebruik van een budgetlijn.</a:t>
            </a:r>
          </a:p>
          <a:p>
            <a:pPr marL="0" indent="0">
              <a:buNone/>
            </a:pPr>
            <a:r>
              <a:rPr lang="nl-NL" sz="2500" dirty="0" smtClean="0"/>
              <a:t>In figuur 1.2 is zichtbaar dat een persoon een bepaald budget heeft waarmee hij of 80 broden kan kopen of 100 zakken chips of een combinatie tussen deze 2 in.</a:t>
            </a:r>
          </a:p>
          <a:p>
            <a:pPr marL="0" indent="0">
              <a:buNone/>
            </a:pPr>
            <a:r>
              <a:rPr lang="nl-NL" sz="2500" dirty="0" smtClean="0"/>
              <a:t>Deze budget lijn geeft welke keuzes deze persoon kan maken gegeven haar budget.</a:t>
            </a:r>
          </a:p>
          <a:p>
            <a:pPr marL="0" indent="0">
              <a:buNone/>
            </a:pPr>
            <a:endParaRPr lang="nl-NL" sz="2500" dirty="0"/>
          </a:p>
        </p:txBody>
      </p:sp>
    </p:spTree>
    <p:extLst>
      <p:ext uri="{BB962C8B-B14F-4D97-AF65-F5344CB8AC3E}">
        <p14:creationId xmlns:p14="http://schemas.microsoft.com/office/powerpoint/2010/main" val="25098145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0608" y="116305"/>
            <a:ext cx="8596668" cy="1320800"/>
          </a:xfrm>
        </p:spPr>
        <p:txBody>
          <a:bodyPr/>
          <a:lstStyle/>
          <a:p>
            <a:r>
              <a:rPr lang="nl-NL" dirty="0" smtClean="0"/>
              <a:t>Maak opgave 1.23 en 1.26 (wat niet afkomt wordt HW)</a:t>
            </a:r>
            <a:endParaRPr lang="nl-NL" dirty="0"/>
          </a:p>
        </p:txBody>
      </p:sp>
      <p:sp>
        <p:nvSpPr>
          <p:cNvPr id="3" name="Tijdelijke aanduiding voor inhoud 2"/>
          <p:cNvSpPr>
            <a:spLocks noGrp="1"/>
          </p:cNvSpPr>
          <p:nvPr>
            <p:ph idx="1"/>
          </p:nvPr>
        </p:nvSpPr>
        <p:spPr>
          <a:xfrm>
            <a:off x="677334" y="2160589"/>
            <a:ext cx="4785003" cy="3880773"/>
          </a:xfrm>
        </p:spPr>
        <p:txBody>
          <a:bodyPr>
            <a:normAutofit/>
          </a:bodyPr>
          <a:lstStyle/>
          <a:p>
            <a:r>
              <a:rPr lang="nl-NL" sz="2500" dirty="0" smtClean="0"/>
              <a:t>10 minuten de tijd, de eerste 5 minuten werk je zelfstandig.</a:t>
            </a:r>
          </a:p>
          <a:p>
            <a:r>
              <a:rPr lang="nl-NL" sz="2500" dirty="0" smtClean="0"/>
              <a:t>Eerder klaar? Kan je verder met opgave 1.26</a:t>
            </a:r>
          </a:p>
          <a:p>
            <a:r>
              <a:rPr lang="nl-NL" sz="2500" dirty="0" smtClean="0"/>
              <a:t>Kom je er niet uit, lees de tussengelegen stukken theorie of stel een vraag.</a:t>
            </a:r>
            <a:endParaRPr lang="nl-NL" sz="2500" dirty="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767194"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767193"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767193"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7" name="Ovaal 16"/>
          <p:cNvSpPr/>
          <p:nvPr/>
        </p:nvSpPr>
        <p:spPr>
          <a:xfrm>
            <a:off x="5767193"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8" name="Ovaal 17"/>
          <p:cNvSpPr/>
          <p:nvPr/>
        </p:nvSpPr>
        <p:spPr>
          <a:xfrm>
            <a:off x="5767192" y="195921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19763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heel(1)">
                                      <p:cBhvr>
                                        <p:cTn id="39" dur="59000"/>
                                        <p:tgtEl>
                                          <p:spTgt spid="17"/>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1)">
                                      <p:cBhvr>
                                        <p:cTn id="4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0311"/>
          <a:stretch/>
        </p:blipFill>
        <p:spPr>
          <a:xfrm>
            <a:off x="0" y="7936"/>
            <a:ext cx="12192000" cy="750053"/>
          </a:xfrm>
          <a:prstGeom prst="rect">
            <a:avLst/>
          </a:prstGeom>
        </p:spPr>
      </p:pic>
      <p:pic>
        <p:nvPicPr>
          <p:cNvPr id="5" name="Afbeelding 4"/>
          <p:cNvPicPr>
            <a:picLocks noChangeAspect="1"/>
          </p:cNvPicPr>
          <p:nvPr/>
        </p:nvPicPr>
        <p:blipFill>
          <a:blip r:embed="rId2"/>
          <a:stretch>
            <a:fillRect/>
          </a:stretch>
        </p:blipFill>
        <p:spPr>
          <a:xfrm>
            <a:off x="0" y="7936"/>
            <a:ext cx="12192000" cy="1509486"/>
          </a:xfrm>
          <a:prstGeom prst="rect">
            <a:avLst/>
          </a:prstGeom>
        </p:spPr>
      </p:pic>
      <p:pic>
        <p:nvPicPr>
          <p:cNvPr id="6" name="Afbeelding 5"/>
          <p:cNvPicPr>
            <a:picLocks noChangeAspect="1"/>
          </p:cNvPicPr>
          <p:nvPr/>
        </p:nvPicPr>
        <p:blipFill>
          <a:blip r:embed="rId3"/>
          <a:stretch>
            <a:fillRect/>
          </a:stretch>
        </p:blipFill>
        <p:spPr>
          <a:xfrm>
            <a:off x="0" y="1269999"/>
            <a:ext cx="6689558" cy="5567875"/>
          </a:xfrm>
          <a:prstGeom prst="rect">
            <a:avLst/>
          </a:prstGeom>
        </p:spPr>
      </p:pic>
    </p:spTree>
    <p:extLst>
      <p:ext uri="{BB962C8B-B14F-4D97-AF65-F5344CB8AC3E}">
        <p14:creationId xmlns:p14="http://schemas.microsoft.com/office/powerpoint/2010/main" val="698401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rotWithShape="1">
          <a:blip r:embed="rId2"/>
          <a:srcRect b="61244"/>
          <a:stretch/>
        </p:blipFill>
        <p:spPr>
          <a:xfrm>
            <a:off x="0" y="9526"/>
            <a:ext cx="12192000" cy="640180"/>
          </a:xfrm>
          <a:prstGeom prst="rect">
            <a:avLst/>
          </a:prstGeom>
        </p:spPr>
      </p:pic>
      <p:pic>
        <p:nvPicPr>
          <p:cNvPr id="5" name="Tijdelijke aanduiding voor inhoud 3"/>
          <p:cNvPicPr>
            <a:picLocks noChangeAspect="1"/>
          </p:cNvPicPr>
          <p:nvPr/>
        </p:nvPicPr>
        <p:blipFill rotWithShape="1">
          <a:blip r:embed="rId2"/>
          <a:srcRect b="37935"/>
          <a:stretch/>
        </p:blipFill>
        <p:spPr>
          <a:xfrm>
            <a:off x="0" y="9525"/>
            <a:ext cx="12192000" cy="1025191"/>
          </a:xfrm>
          <a:prstGeom prst="rect">
            <a:avLst/>
          </a:prstGeom>
        </p:spPr>
      </p:pic>
      <p:pic>
        <p:nvPicPr>
          <p:cNvPr id="6" name="Tijdelijke aanduiding voor inhoud 3"/>
          <p:cNvPicPr>
            <a:picLocks noChangeAspect="1"/>
          </p:cNvPicPr>
          <p:nvPr/>
        </p:nvPicPr>
        <p:blipFill>
          <a:blip r:embed="rId2"/>
          <a:stretch>
            <a:fillRect/>
          </a:stretch>
        </p:blipFill>
        <p:spPr>
          <a:xfrm>
            <a:off x="0" y="9525"/>
            <a:ext cx="12192000" cy="1651819"/>
          </a:xfrm>
          <a:prstGeom prst="rect">
            <a:avLst/>
          </a:prstGeom>
        </p:spPr>
      </p:pic>
    </p:spTree>
    <p:extLst>
      <p:ext uri="{BB962C8B-B14F-4D97-AF65-F5344CB8AC3E}">
        <p14:creationId xmlns:p14="http://schemas.microsoft.com/office/powerpoint/2010/main" val="3397593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1074" y="117566"/>
            <a:ext cx="8842928" cy="1812834"/>
          </a:xfrm>
        </p:spPr>
        <p:txBody>
          <a:bodyPr/>
          <a:lstStyle/>
          <a:p>
            <a:r>
              <a:rPr lang="nl-NL" dirty="0" smtClean="0"/>
              <a:t>Terugblik afgelopen les.</a:t>
            </a:r>
            <a:endParaRPr lang="nl-NL" dirty="0"/>
          </a:p>
        </p:txBody>
      </p:sp>
      <p:sp>
        <p:nvSpPr>
          <p:cNvPr id="3" name="Tijdelijke aanduiding voor inhoud 2"/>
          <p:cNvSpPr>
            <a:spLocks noGrp="1"/>
          </p:cNvSpPr>
          <p:nvPr>
            <p:ph idx="1"/>
          </p:nvPr>
        </p:nvSpPr>
        <p:spPr>
          <a:xfrm>
            <a:off x="431074" y="679269"/>
            <a:ext cx="8842928" cy="5362094"/>
          </a:xfrm>
        </p:spPr>
        <p:txBody>
          <a:bodyPr>
            <a:noAutofit/>
          </a:bodyPr>
          <a:lstStyle/>
          <a:p>
            <a:r>
              <a:rPr lang="nl-NL" sz="2500" dirty="0" smtClean="0"/>
              <a:t>We hebben eerst gekeken naar schaarste.</a:t>
            </a:r>
          </a:p>
          <a:p>
            <a:r>
              <a:rPr lang="nl-NL" sz="2500" dirty="0" smtClean="0"/>
              <a:t>Absolute schaarste was als er een gebrek was aan spullen: hongersnood.</a:t>
            </a:r>
          </a:p>
          <a:p>
            <a:r>
              <a:rPr lang="nl-NL" sz="2500" dirty="0" smtClean="0"/>
              <a:t>Bij economie hebben we het over schaarste als er inspanning voor de productie moet worden geleverd.</a:t>
            </a:r>
          </a:p>
          <a:p>
            <a:r>
              <a:rPr lang="nl-NL" sz="2500" dirty="0" smtClean="0"/>
              <a:t>Tijd is ook schaars, tenslotte zit maar 24 uur in een dag.</a:t>
            </a:r>
          </a:p>
          <a:p>
            <a:r>
              <a:rPr lang="nl-NL" sz="2500" dirty="0" smtClean="0"/>
              <a:t>De keuzes die we maken gaan altijd ten koste van alternatieven (uur tv kijken gaat ten koste van uur </a:t>
            </a:r>
            <a:r>
              <a:rPr lang="nl-NL" sz="2500" dirty="0" err="1" smtClean="0"/>
              <a:t>hw</a:t>
            </a:r>
            <a:r>
              <a:rPr lang="nl-NL" sz="2500" dirty="0" smtClean="0"/>
              <a:t> maken).</a:t>
            </a:r>
          </a:p>
          <a:p>
            <a:r>
              <a:rPr lang="nl-NL" sz="2500" dirty="0" smtClean="0"/>
              <a:t>De kosten van de alternatieve die we niet kiezen noemen we opoffering kosten.</a:t>
            </a:r>
          </a:p>
          <a:p>
            <a:r>
              <a:rPr lang="nl-NL" sz="2500" dirty="0" smtClean="0"/>
              <a:t>Als het goed is zijn de opofferingskosten van het een na beste alternatief lager dan de opbrengst van de gemaakte keuze.</a:t>
            </a:r>
            <a:endParaRPr lang="nl-NL" sz="2500" dirty="0"/>
          </a:p>
        </p:txBody>
      </p:sp>
    </p:spTree>
    <p:extLst>
      <p:ext uri="{BB962C8B-B14F-4D97-AF65-F5344CB8AC3E}">
        <p14:creationId xmlns:p14="http://schemas.microsoft.com/office/powerpoint/2010/main" val="794114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Korte terugblik vorige lessen.</a:t>
            </a:r>
          </a:p>
          <a:p>
            <a:r>
              <a:rPr lang="nl-NL" sz="2500" dirty="0" smtClean="0"/>
              <a:t>Opgave 1.16 t/m 1.23 en 1.26</a:t>
            </a:r>
          </a:p>
          <a:p>
            <a:r>
              <a:rPr lang="nl-NL" sz="2500" dirty="0" smtClean="0"/>
              <a:t>Schaarste, opofferingskosten en budgetlijn.</a:t>
            </a:r>
            <a:endParaRPr lang="nl-NL" sz="2500" dirty="0"/>
          </a:p>
        </p:txBody>
      </p:sp>
    </p:spTree>
    <p:extLst>
      <p:ext uri="{BB962C8B-B14F-4D97-AF65-F5344CB8AC3E}">
        <p14:creationId xmlns:p14="http://schemas.microsoft.com/office/powerpoint/2010/main" val="25983422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Part 2:</a:t>
            </a:r>
            <a:endParaRPr lang="nl-NL" dirty="0"/>
          </a:p>
        </p:txBody>
      </p:sp>
      <p:sp>
        <p:nvSpPr>
          <p:cNvPr id="3" name="Tijdelijke aanduiding voor inhoud 2"/>
          <p:cNvSpPr>
            <a:spLocks noGrp="1"/>
          </p:cNvSpPr>
          <p:nvPr>
            <p:ph idx="1"/>
          </p:nvPr>
        </p:nvSpPr>
        <p:spPr/>
        <p:txBody>
          <a:bodyPr>
            <a:normAutofit fontScale="92500"/>
          </a:bodyPr>
          <a:lstStyle/>
          <a:p>
            <a:r>
              <a:rPr lang="nl-NL" sz="2500" dirty="0" smtClean="0"/>
              <a:t>Iedereen heeft een bepaald budget waarmee hij een aantal producten kan kopen.</a:t>
            </a:r>
          </a:p>
          <a:p>
            <a:r>
              <a:rPr lang="nl-NL" sz="2500" dirty="0" smtClean="0"/>
              <a:t>Wanneer we grafisch weergeven welke keuze hij kan maken tussen twee producten met zijn budget noemen we dat een budget lijn.</a:t>
            </a:r>
          </a:p>
          <a:p>
            <a:r>
              <a:rPr lang="nl-NL" sz="2500" dirty="0" smtClean="0"/>
              <a:t>Wanneer ze budget groter wordt gaat de budgetlijn omhoog, wanneer ze budget kleiner wordt gaat de budgetlijn omlaag.</a:t>
            </a:r>
          </a:p>
          <a:p>
            <a:r>
              <a:rPr lang="nl-NL" sz="2500" dirty="0" smtClean="0"/>
              <a:t>Door verandering van de prijs van de producten kan de budgetlijn veranderen.</a:t>
            </a:r>
            <a:endParaRPr lang="nl-NL" sz="2500" dirty="0"/>
          </a:p>
        </p:txBody>
      </p:sp>
    </p:spTree>
    <p:extLst>
      <p:ext uri="{BB962C8B-B14F-4D97-AF65-F5344CB8AC3E}">
        <p14:creationId xmlns:p14="http://schemas.microsoft.com/office/powerpoint/2010/main" val="26412186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Korte terugblik: (stukje theorie).</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sz="2500" dirty="0" smtClean="0"/>
              <a:t>Er zijn al een aantal belangrijke economische begrippen de revue gepasseerd.</a:t>
            </a:r>
          </a:p>
          <a:p>
            <a:r>
              <a:rPr lang="nl-NL" sz="2500" dirty="0" smtClean="0"/>
              <a:t>Denk aan: consumentenvertrouwen, bestedingen, productie en werkgelegenheid.</a:t>
            </a:r>
          </a:p>
          <a:p>
            <a:r>
              <a:rPr lang="nl-NL" sz="2500" dirty="0" smtClean="0"/>
              <a:t>De relatie die ze tot nu toe hebben gelegd is</a:t>
            </a:r>
          </a:p>
          <a:p>
            <a:r>
              <a:rPr lang="nl-NL" sz="2500" dirty="0" smtClean="0"/>
              <a:t>Consumentenvertrouwen daalt, dalen de bestedingen, daardoor daalt de productie en daalt de werkgelegenheid.</a:t>
            </a:r>
          </a:p>
          <a:p>
            <a:r>
              <a:rPr lang="nl-NL" sz="2500" dirty="0" smtClean="0"/>
              <a:t>Dit betekend ook: consumentenvertrouwen stijgt, bestedingen stijgen, daardoor stijgt de productie en stijgt de werkgelegenheid.</a:t>
            </a:r>
          </a:p>
          <a:p>
            <a:endParaRPr lang="nl-NL" sz="2500" dirty="0"/>
          </a:p>
        </p:txBody>
      </p:sp>
    </p:spTree>
    <p:extLst>
      <p:ext uri="{BB962C8B-B14F-4D97-AF65-F5344CB8AC3E}">
        <p14:creationId xmlns:p14="http://schemas.microsoft.com/office/powerpoint/2010/main" val="865847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Stukje rekenwerk:</a:t>
            </a:r>
            <a:endParaRPr lang="nl-NL" dirty="0"/>
          </a:p>
        </p:txBody>
      </p:sp>
      <p:sp>
        <p:nvSpPr>
          <p:cNvPr id="3" name="Tijdelijke aanduiding voor inhoud 2"/>
          <p:cNvSpPr>
            <a:spLocks noGrp="1"/>
          </p:cNvSpPr>
          <p:nvPr>
            <p:ph idx="1"/>
          </p:nvPr>
        </p:nvSpPr>
        <p:spPr/>
        <p:txBody>
          <a:bodyPr>
            <a:normAutofit/>
          </a:bodyPr>
          <a:lstStyle/>
          <a:p>
            <a:r>
              <a:rPr lang="nl-NL" sz="2500" dirty="0" smtClean="0"/>
              <a:t>Als we een procentuele verandering willen berekenen gebruiken we de formule</a:t>
            </a:r>
          </a:p>
          <a:p>
            <a:r>
              <a:rPr lang="nl-NL" sz="2500" dirty="0" smtClean="0"/>
              <a:t>(nieuw – oud ) / oud * 100 %</a:t>
            </a:r>
          </a:p>
          <a:p>
            <a:r>
              <a:rPr lang="nl-NL" sz="2500" dirty="0" smtClean="0"/>
              <a:t>Cq: ik had 5 knikkers, nu heb ik 7 knikkers, dan is het aantal knikkers toegenomen met</a:t>
            </a:r>
          </a:p>
          <a:p>
            <a:r>
              <a:rPr lang="nl-NL" sz="2500" dirty="0" smtClean="0"/>
              <a:t>(7 -5 ) / 5 * 100% = 40%.</a:t>
            </a:r>
            <a:endParaRPr lang="nl-NL" sz="2500" dirty="0"/>
          </a:p>
        </p:txBody>
      </p:sp>
    </p:spTree>
    <p:extLst>
      <p:ext uri="{BB962C8B-B14F-4D97-AF65-F5344CB8AC3E}">
        <p14:creationId xmlns:p14="http://schemas.microsoft.com/office/powerpoint/2010/main" val="3951485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7516" y="0"/>
            <a:ext cx="8696486" cy="1930400"/>
          </a:xfrm>
        </p:spPr>
        <p:txBody>
          <a:bodyPr/>
          <a:lstStyle/>
          <a:p>
            <a:r>
              <a:rPr lang="nl-NL" dirty="0" smtClean="0"/>
              <a:t>Terugblik vorige les:</a:t>
            </a:r>
            <a:endParaRPr lang="nl-NL" dirty="0"/>
          </a:p>
        </p:txBody>
      </p:sp>
      <p:sp>
        <p:nvSpPr>
          <p:cNvPr id="3" name="Tijdelijke aanduiding voor inhoud 2"/>
          <p:cNvSpPr>
            <a:spLocks noGrp="1"/>
          </p:cNvSpPr>
          <p:nvPr>
            <p:ph idx="1"/>
          </p:nvPr>
        </p:nvSpPr>
        <p:spPr>
          <a:xfrm>
            <a:off x="168442" y="553453"/>
            <a:ext cx="9781674" cy="5487909"/>
          </a:xfrm>
        </p:spPr>
        <p:txBody>
          <a:bodyPr>
            <a:noAutofit/>
          </a:bodyPr>
          <a:lstStyle/>
          <a:p>
            <a:r>
              <a:rPr lang="nl-NL" sz="2000" dirty="0"/>
              <a:t>Het ECB kan de economie beïnvloeden door de rente te verlagen/verhogen.</a:t>
            </a:r>
          </a:p>
          <a:p>
            <a:r>
              <a:rPr lang="nl-NL" sz="2000" dirty="0"/>
              <a:t>Dit heeft gevolgen voor de bestedingen, maar mogelijk ook voor het prijspeil (inflatie/deflatie).</a:t>
            </a:r>
          </a:p>
          <a:p>
            <a:r>
              <a:rPr lang="nl-NL" sz="2000" dirty="0"/>
              <a:t>De overheid kan de economie beïnvloeden door overheidssalarissen/belastingen te verhogen/verlagen.</a:t>
            </a:r>
          </a:p>
          <a:p>
            <a:r>
              <a:rPr lang="nl-NL" sz="2000" dirty="0"/>
              <a:t>Dit heeft invloed op het overheidstekort/overschot, wat weer invloed heeft op de overheidsschuld</a:t>
            </a:r>
            <a:r>
              <a:rPr lang="nl-NL" sz="2000" dirty="0" smtClean="0"/>
              <a:t>.</a:t>
            </a:r>
          </a:p>
          <a:p>
            <a:r>
              <a:rPr lang="nl-NL" sz="2000" dirty="0" smtClean="0"/>
              <a:t>De prijs van goederen wordt bepaald door de vraag en aanbod van het goed.</a:t>
            </a:r>
          </a:p>
          <a:p>
            <a:r>
              <a:rPr lang="nl-NL" sz="2000" dirty="0" smtClean="0"/>
              <a:t>Hoe meer vraag er naar een goed is (hoe meer mensen het dus willen kopen) hoe hoger de prijs wordt.</a:t>
            </a:r>
          </a:p>
          <a:p>
            <a:r>
              <a:rPr lang="nl-NL" sz="2000" dirty="0" smtClean="0"/>
              <a:t>Hoe lager de vraag naar een goed is (hoe minder mensen het dus willen kopen) hoe lager de prijs wordt.</a:t>
            </a:r>
          </a:p>
          <a:p>
            <a:r>
              <a:rPr lang="nl-NL" sz="2000" dirty="0" smtClean="0"/>
              <a:t>Hoe hoger het aanbod naar een goed is (hoe meer mensen het willen verkopen) hoe lager de prijs wordt (tenslotte, meer aanbod zorgt voor meer concurrentie).</a:t>
            </a:r>
          </a:p>
          <a:p>
            <a:r>
              <a:rPr lang="nl-NL" sz="2000" dirty="0" smtClean="0"/>
              <a:t>Hoe lager het aanbod naar een goed is (hoe minder mensen het willen verkopen) hoe hoger de prijs wordt (tenslotte, minder aanbod zorgt voor minder concurrentie).</a:t>
            </a:r>
            <a:endParaRPr lang="nl-NL" sz="2000" dirty="0"/>
          </a:p>
          <a:p>
            <a:endParaRPr lang="nl-NL" sz="2000" dirty="0"/>
          </a:p>
          <a:p>
            <a:endParaRPr lang="nl-NL" sz="2000" dirty="0"/>
          </a:p>
        </p:txBody>
      </p:sp>
    </p:spTree>
    <p:extLst>
      <p:ext uri="{BB962C8B-B14F-4D97-AF65-F5344CB8AC3E}">
        <p14:creationId xmlns:p14="http://schemas.microsoft.com/office/powerpoint/2010/main" val="2254150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Schaarste.</a:t>
            </a:r>
            <a:endParaRPr lang="nl-NL" dirty="0"/>
          </a:p>
        </p:txBody>
      </p:sp>
      <p:sp>
        <p:nvSpPr>
          <p:cNvPr id="3" name="Tijdelijke aanduiding voor inhoud 2"/>
          <p:cNvSpPr>
            <a:spLocks noGrp="1"/>
          </p:cNvSpPr>
          <p:nvPr>
            <p:ph idx="1"/>
          </p:nvPr>
        </p:nvSpPr>
        <p:spPr>
          <a:xfrm>
            <a:off x="522514" y="1214847"/>
            <a:ext cx="8751488" cy="4826516"/>
          </a:xfrm>
        </p:spPr>
        <p:txBody>
          <a:bodyPr>
            <a:noAutofit/>
          </a:bodyPr>
          <a:lstStyle/>
          <a:p>
            <a:r>
              <a:rPr lang="nl-NL" sz="2500" dirty="0" smtClean="0"/>
              <a:t>De meeste van ons kunnen niet alles kopen, tenslotte hebben we gelimiteerde middelen.</a:t>
            </a:r>
          </a:p>
          <a:p>
            <a:r>
              <a:rPr lang="nl-NL" sz="2500" dirty="0" smtClean="0"/>
              <a:t>De spanning tussen oneindige behoefte en beperkte middelen noemen we schaarste.</a:t>
            </a:r>
          </a:p>
          <a:p>
            <a:r>
              <a:rPr lang="nl-NL" sz="2500" dirty="0" smtClean="0"/>
              <a:t>Wanneer er sprake is van een tekort aan producten (denk aan hongersnood </a:t>
            </a:r>
            <a:r>
              <a:rPr lang="nl-NL" sz="2500" dirty="0" err="1" smtClean="0"/>
              <a:t>e.d</a:t>
            </a:r>
            <a:r>
              <a:rPr lang="nl-NL" sz="2500" dirty="0" smtClean="0"/>
              <a:t>) is er sprake van absolute schaarste.</a:t>
            </a:r>
          </a:p>
          <a:p>
            <a:r>
              <a:rPr lang="nl-NL" sz="2500" dirty="0" smtClean="0"/>
              <a:t>In de economie spreken we over </a:t>
            </a:r>
            <a:r>
              <a:rPr lang="nl-NL" sz="2500" b="1" dirty="0" smtClean="0"/>
              <a:t>schaarste</a:t>
            </a:r>
            <a:r>
              <a:rPr lang="nl-NL" sz="2500" dirty="0" smtClean="0"/>
              <a:t> wanneer er inspanning geleverd moet worden voor de productie.</a:t>
            </a:r>
          </a:p>
          <a:p>
            <a:r>
              <a:rPr lang="nl-NL" sz="2500" dirty="0" smtClean="0"/>
              <a:t> Brood is overal verkrijgbaar, we hebben soms zelfs genoeg geld om heel veel brood te kopen, maar omdat er inspanning geleverd moet worden voor de productie is het toch een schaars goed.</a:t>
            </a:r>
          </a:p>
          <a:p>
            <a:endParaRPr lang="nl-NL" sz="2500" dirty="0"/>
          </a:p>
        </p:txBody>
      </p:sp>
    </p:spTree>
    <p:extLst>
      <p:ext uri="{BB962C8B-B14F-4D97-AF65-F5344CB8AC3E}">
        <p14:creationId xmlns:p14="http://schemas.microsoft.com/office/powerpoint/2010/main" val="2933078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Schaarste en opofferingskosten</a:t>
            </a:r>
            <a:endParaRPr lang="nl-NL" dirty="0"/>
          </a:p>
        </p:txBody>
      </p:sp>
      <p:sp>
        <p:nvSpPr>
          <p:cNvPr id="3" name="Tijdelijke aanduiding voor inhoud 2"/>
          <p:cNvSpPr>
            <a:spLocks noGrp="1"/>
          </p:cNvSpPr>
          <p:nvPr>
            <p:ph idx="1"/>
          </p:nvPr>
        </p:nvSpPr>
        <p:spPr>
          <a:xfrm>
            <a:off x="677334" y="1600201"/>
            <a:ext cx="8596668" cy="4441162"/>
          </a:xfrm>
        </p:spPr>
        <p:txBody>
          <a:bodyPr>
            <a:noAutofit/>
          </a:bodyPr>
          <a:lstStyle/>
          <a:p>
            <a:r>
              <a:rPr lang="nl-NL" sz="2500" dirty="0" smtClean="0"/>
              <a:t>Er zitten 24 uur in een dag. Elk uur wat je aan school zit kan je niet gebruiken om te dansen, elk uur wat je danst kan je niet gebruiken om aan school te zitten.</a:t>
            </a:r>
          </a:p>
          <a:p>
            <a:r>
              <a:rPr lang="nl-NL" sz="2500" dirty="0" smtClean="0"/>
              <a:t>Je moet dus </a:t>
            </a:r>
            <a:r>
              <a:rPr lang="nl-NL" sz="2500" dirty="0" err="1" smtClean="0"/>
              <a:t>keuze’s</a:t>
            </a:r>
            <a:r>
              <a:rPr lang="nl-NL" sz="2500" dirty="0" smtClean="0"/>
              <a:t> maken.</a:t>
            </a:r>
          </a:p>
          <a:p>
            <a:r>
              <a:rPr lang="nl-NL" sz="2500" dirty="0" smtClean="0"/>
              <a:t>Wanneer je een keuze maakt moet je daarvoor iets opgeven.</a:t>
            </a:r>
          </a:p>
          <a:p>
            <a:r>
              <a:rPr lang="nl-NL" sz="2500" dirty="0" smtClean="0"/>
              <a:t>Wanneer je een auto koopt kan je met dat geld niet iets anders kopen.</a:t>
            </a:r>
          </a:p>
          <a:p>
            <a:r>
              <a:rPr lang="nl-NL" sz="2500" dirty="0" smtClean="0"/>
              <a:t>Het gene wat je opgeeft noem je </a:t>
            </a:r>
            <a:r>
              <a:rPr lang="nl-NL" sz="2500" b="1" dirty="0" smtClean="0"/>
              <a:t>opofferingskosten.</a:t>
            </a:r>
            <a:endParaRPr lang="nl-NL" sz="2500" b="1" dirty="0"/>
          </a:p>
        </p:txBody>
      </p:sp>
    </p:spTree>
    <p:extLst>
      <p:ext uri="{BB962C8B-B14F-4D97-AF65-F5344CB8AC3E}">
        <p14:creationId xmlns:p14="http://schemas.microsoft.com/office/powerpoint/2010/main" val="1893879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0608" y="116305"/>
            <a:ext cx="8596668" cy="1320800"/>
          </a:xfrm>
        </p:spPr>
        <p:txBody>
          <a:bodyPr/>
          <a:lstStyle/>
          <a:p>
            <a:r>
              <a:rPr lang="nl-NL" dirty="0" smtClean="0"/>
              <a:t>Maak opgaves 1.16 t/m 1.20</a:t>
            </a:r>
            <a:endParaRPr lang="nl-NL" dirty="0"/>
          </a:p>
        </p:txBody>
      </p:sp>
      <p:sp>
        <p:nvSpPr>
          <p:cNvPr id="3" name="Tijdelijke aanduiding voor inhoud 2"/>
          <p:cNvSpPr>
            <a:spLocks noGrp="1"/>
          </p:cNvSpPr>
          <p:nvPr>
            <p:ph idx="1"/>
          </p:nvPr>
        </p:nvSpPr>
        <p:spPr>
          <a:xfrm>
            <a:off x="677334" y="2160589"/>
            <a:ext cx="4785003" cy="3880773"/>
          </a:xfrm>
        </p:spPr>
        <p:txBody>
          <a:bodyPr>
            <a:normAutofit/>
          </a:bodyPr>
          <a:lstStyle/>
          <a:p>
            <a:r>
              <a:rPr lang="nl-NL" sz="2500" dirty="0" smtClean="0"/>
              <a:t>10 minuten de tijd, de eerste 5 minuten werk je zelfstandig.</a:t>
            </a:r>
          </a:p>
          <a:p>
            <a:r>
              <a:rPr lang="nl-NL" sz="2500" dirty="0" smtClean="0"/>
              <a:t>Eerder klaar? Kan je verder met opgaves 1.21 en 1.22</a:t>
            </a:r>
          </a:p>
          <a:p>
            <a:r>
              <a:rPr lang="nl-NL" sz="2500" dirty="0" smtClean="0"/>
              <a:t>Kom je er niet uit, lees de tussengelegen stukken theorie of stel een vraag.</a:t>
            </a:r>
            <a:endParaRPr lang="nl-NL" sz="2500" dirty="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7" name="Ovaal 16"/>
          <p:cNvSpPr/>
          <p:nvPr/>
        </p:nvSpPr>
        <p:spPr>
          <a:xfrm>
            <a:off x="5767194"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8" name="Ovaal 17"/>
          <p:cNvSpPr/>
          <p:nvPr/>
        </p:nvSpPr>
        <p:spPr>
          <a:xfrm>
            <a:off x="5767194"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83723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heel(1)">
                                      <p:cBhvr>
                                        <p:cTn id="39" dur="59000"/>
                                        <p:tgtEl>
                                          <p:spTgt spid="17"/>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1)">
                                      <p:cBhvr>
                                        <p:cTn id="4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7961"/>
          <a:stretch/>
        </p:blipFill>
        <p:spPr>
          <a:xfrm>
            <a:off x="0" y="8021"/>
            <a:ext cx="12192000" cy="1628274"/>
          </a:xfrm>
          <a:prstGeom prst="rect">
            <a:avLst/>
          </a:prstGeom>
        </p:spPr>
      </p:pic>
      <p:pic>
        <p:nvPicPr>
          <p:cNvPr id="5" name="Afbeelding 4"/>
          <p:cNvPicPr>
            <a:picLocks noChangeAspect="1"/>
          </p:cNvPicPr>
          <p:nvPr/>
        </p:nvPicPr>
        <p:blipFill rotWithShape="1">
          <a:blip r:embed="rId2"/>
          <a:srcRect b="42392"/>
          <a:stretch/>
        </p:blipFill>
        <p:spPr>
          <a:xfrm>
            <a:off x="0" y="8021"/>
            <a:ext cx="12192000" cy="2927684"/>
          </a:xfrm>
          <a:prstGeom prst="rect">
            <a:avLst/>
          </a:prstGeom>
        </p:spPr>
      </p:pic>
      <p:pic>
        <p:nvPicPr>
          <p:cNvPr id="6" name="Afbeelding 5"/>
          <p:cNvPicPr>
            <a:picLocks noChangeAspect="1"/>
          </p:cNvPicPr>
          <p:nvPr/>
        </p:nvPicPr>
        <p:blipFill rotWithShape="1">
          <a:blip r:embed="rId2"/>
          <a:srcRect b="22742"/>
          <a:stretch/>
        </p:blipFill>
        <p:spPr>
          <a:xfrm>
            <a:off x="0" y="8021"/>
            <a:ext cx="12192000" cy="3926305"/>
          </a:xfrm>
          <a:prstGeom prst="rect">
            <a:avLst/>
          </a:prstGeom>
        </p:spPr>
      </p:pic>
      <p:pic>
        <p:nvPicPr>
          <p:cNvPr id="7" name="Afbeelding 6"/>
          <p:cNvPicPr>
            <a:picLocks noChangeAspect="1"/>
          </p:cNvPicPr>
          <p:nvPr/>
        </p:nvPicPr>
        <p:blipFill>
          <a:blip r:embed="rId2"/>
          <a:stretch>
            <a:fillRect/>
          </a:stretch>
        </p:blipFill>
        <p:spPr>
          <a:xfrm>
            <a:off x="0" y="8021"/>
            <a:ext cx="12192000" cy="5082036"/>
          </a:xfrm>
          <a:prstGeom prst="rect">
            <a:avLst/>
          </a:prstGeom>
        </p:spPr>
      </p:pic>
    </p:spTree>
    <p:extLst>
      <p:ext uri="{BB962C8B-B14F-4D97-AF65-F5344CB8AC3E}">
        <p14:creationId xmlns:p14="http://schemas.microsoft.com/office/powerpoint/2010/main" val="2925859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269</TotalTime>
  <Words>1099</Words>
  <Application>Microsoft Office PowerPoint</Application>
  <PresentationFormat>Breedbeeld</PresentationFormat>
  <Paragraphs>106</Paragraphs>
  <Slides>20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20</vt:i4>
      </vt:variant>
    </vt:vector>
  </HeadingPairs>
  <TitlesOfParts>
    <vt:vector size="24" baseType="lpstr">
      <vt:lpstr>Arial</vt:lpstr>
      <vt:lpstr>Trebuchet MS</vt:lpstr>
      <vt:lpstr>Wingdings 3</vt:lpstr>
      <vt:lpstr>Facet</vt:lpstr>
      <vt:lpstr>Welkom havo 4.</vt:lpstr>
      <vt:lpstr>Agenda:</vt:lpstr>
      <vt:lpstr>Korte terugblik: (stukje theorie).</vt:lpstr>
      <vt:lpstr>Stukje rekenwerk:</vt:lpstr>
      <vt:lpstr>Terugblik vorige les:</vt:lpstr>
      <vt:lpstr>Schaarste.</vt:lpstr>
      <vt:lpstr>Schaarste en opofferingskosten</vt:lpstr>
      <vt:lpstr>Maak opgaves 1.16 t/m 1.20</vt:lpstr>
      <vt:lpstr>PowerPoint-presentatie</vt:lpstr>
      <vt:lpstr>PowerPoint-presentatie</vt:lpstr>
      <vt:lpstr>Korte terugblik</vt:lpstr>
      <vt:lpstr>Opofferingskosten.</vt:lpstr>
      <vt:lpstr>Maak opgaves 1.21 en 1.22</vt:lpstr>
      <vt:lpstr>PowerPoint-presentatie</vt:lpstr>
      <vt:lpstr>De budgetlijn.</vt:lpstr>
      <vt:lpstr>Maak opgave 1.23 en 1.26 (wat niet afkomt wordt HW)</vt:lpstr>
      <vt:lpstr>PowerPoint-presentatie</vt:lpstr>
      <vt:lpstr>PowerPoint-presentatie</vt:lpstr>
      <vt:lpstr>Terugblik afgelopen les.</vt:lpstr>
      <vt:lpstr>Part 2:</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29</cp:revision>
  <dcterms:created xsi:type="dcterms:W3CDTF">2017-08-27T09:00:36Z</dcterms:created>
  <dcterms:modified xsi:type="dcterms:W3CDTF">2017-09-05T07:28:36Z</dcterms:modified>
</cp:coreProperties>
</file>