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77" r:id="rId3"/>
    <p:sldId id="450" r:id="rId4"/>
    <p:sldId id="451" r:id="rId5"/>
    <p:sldId id="454" r:id="rId6"/>
    <p:sldId id="455" r:id="rId7"/>
    <p:sldId id="456" r:id="rId8"/>
    <p:sldId id="459" r:id="rId9"/>
    <p:sldId id="460" r:id="rId10"/>
    <p:sldId id="464" r:id="rId11"/>
    <p:sldId id="465" r:id="rId12"/>
    <p:sldId id="466" r:id="rId13"/>
    <p:sldId id="467" r:id="rId14"/>
    <p:sldId id="462" r:id="rId15"/>
    <p:sldId id="468" r:id="rId16"/>
    <p:sldId id="488" r:id="rId17"/>
    <p:sldId id="490" r:id="rId18"/>
    <p:sldId id="469" r:id="rId19"/>
    <p:sldId id="470" r:id="rId20"/>
    <p:sldId id="489" r:id="rId21"/>
    <p:sldId id="471" r:id="rId22"/>
    <p:sldId id="472" r:id="rId23"/>
    <p:sldId id="473" r:id="rId24"/>
    <p:sldId id="474" r:id="rId25"/>
    <p:sldId id="475" r:id="rId26"/>
    <p:sldId id="476" r:id="rId27"/>
    <p:sldId id="477" r:id="rId28"/>
    <p:sldId id="478" r:id="rId29"/>
    <p:sldId id="479" r:id="rId30"/>
    <p:sldId id="480" r:id="rId31"/>
    <p:sldId id="481" r:id="rId32"/>
    <p:sldId id="482" r:id="rId33"/>
    <p:sldId id="483" r:id="rId34"/>
    <p:sldId id="484" r:id="rId35"/>
    <p:sldId id="486" r:id="rId36"/>
    <p:sldId id="485" r:id="rId37"/>
    <p:sldId id="491" r:id="rId38"/>
    <p:sldId id="48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4660"/>
  </p:normalViewPr>
  <p:slideViewPr>
    <p:cSldViewPr snapToGrid="0">
      <p:cViewPr>
        <p:scale>
          <a:sx n="89" d="100"/>
          <a:sy n="89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1263" y="156411"/>
            <a:ext cx="8792739" cy="1773989"/>
          </a:xfrm>
        </p:spPr>
        <p:txBody>
          <a:bodyPr/>
          <a:lstStyle/>
          <a:p>
            <a:r>
              <a:rPr lang="nl-NL" dirty="0" smtClean="0"/>
              <a:t>Hoe werkt het bij collectieve verzekeringen?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1263" y="1251285"/>
            <a:ext cx="8792739" cy="4790078"/>
          </a:xfrm>
        </p:spPr>
        <p:txBody>
          <a:bodyPr>
            <a:noAutofit/>
          </a:bodyPr>
          <a:lstStyle/>
          <a:p>
            <a:r>
              <a:rPr lang="nl-NL" sz="2300" dirty="0" smtClean="0"/>
              <a:t>Je kan niet kiezen of je deze afsluit = verplicht.</a:t>
            </a:r>
          </a:p>
          <a:p>
            <a:r>
              <a:rPr lang="nl-NL" sz="2300" dirty="0" smtClean="0"/>
              <a:t>Dus zowel goede als slechte risico’s zullen zich verzekeren.</a:t>
            </a:r>
          </a:p>
          <a:p>
            <a:r>
              <a:rPr lang="nl-NL" sz="2300" dirty="0" smtClean="0"/>
              <a:t>De goede risico’s zullen meer betalen dan dat ze van de verzekering krijgen</a:t>
            </a:r>
          </a:p>
          <a:p>
            <a:r>
              <a:rPr lang="nl-NL" sz="2300" dirty="0" smtClean="0"/>
              <a:t>De slechte risico’s zullen meer betaald krijgen dan dat ze de verzekering betalen.</a:t>
            </a:r>
          </a:p>
          <a:p>
            <a:r>
              <a:rPr lang="nl-NL" sz="2300" dirty="0" err="1" smtClean="0"/>
              <a:t>Cq</a:t>
            </a:r>
            <a:r>
              <a:rPr lang="nl-NL" sz="2300" dirty="0" smtClean="0"/>
              <a:t> de goede betalen voor de slechte risico’s.</a:t>
            </a:r>
          </a:p>
          <a:p>
            <a:r>
              <a:rPr lang="nl-NL" sz="2300" dirty="0" smtClean="0"/>
              <a:t>Groot gedeelte van het geld wat de overheid nodig heeft, wordt verkregen uit belasting.</a:t>
            </a:r>
          </a:p>
          <a:p>
            <a:r>
              <a:rPr lang="nl-NL" sz="2300" dirty="0" smtClean="0"/>
              <a:t>Alleen als je werkt betaal je belasting.</a:t>
            </a:r>
          </a:p>
          <a:p>
            <a:r>
              <a:rPr lang="nl-NL" sz="2300" dirty="0" smtClean="0"/>
              <a:t>Dus de werkende betalen ook voor de niet werkende, dit noemen we solidariteit, de sterkste schouders dragen de zwaarste lasten.</a:t>
            </a:r>
          </a:p>
        </p:txBody>
      </p:sp>
    </p:spTree>
    <p:extLst>
      <p:ext uri="{BB962C8B-B14F-4D97-AF65-F5344CB8AC3E}">
        <p14:creationId xmlns:p14="http://schemas.microsoft.com/office/powerpoint/2010/main" val="33444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7.4 de koopkracht van het huishoudinkomen.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8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7.4.1 het consumentenprijsindexcijfer.</a:t>
            </a:r>
          </a:p>
          <a:p>
            <a:endParaRPr lang="nl-NL" sz="2500" dirty="0"/>
          </a:p>
          <a:p>
            <a:r>
              <a:rPr lang="nl-NL" sz="2500" dirty="0" smtClean="0"/>
              <a:t>We willen weten hoeveel mensen kunnen kopen met hun inkomen.</a:t>
            </a:r>
          </a:p>
          <a:p>
            <a:r>
              <a:rPr lang="nl-NL" sz="2500" dirty="0" smtClean="0"/>
              <a:t>Dat is van 2 zaken afhankelijk:</a:t>
            </a:r>
          </a:p>
          <a:p>
            <a:r>
              <a:rPr lang="nl-NL" sz="2500" dirty="0" smtClean="0"/>
              <a:t>Hoeveel inkomen mensen verdienen.</a:t>
            </a:r>
          </a:p>
          <a:p>
            <a:r>
              <a:rPr lang="nl-NL" sz="2500" dirty="0" smtClean="0"/>
              <a:t>Hoeveel de spullen die ze willen kopen kosten.</a:t>
            </a:r>
          </a:p>
        </p:txBody>
      </p:sp>
    </p:spTree>
    <p:extLst>
      <p:ext uri="{BB962C8B-B14F-4D97-AF65-F5344CB8AC3E}">
        <p14:creationId xmlns:p14="http://schemas.microsoft.com/office/powerpoint/2010/main" val="373113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2052" y="1323475"/>
            <a:ext cx="8491949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10% meer verdienen dit jaar, de schoenen die ik wilde kopen worden 10% duurder. Kan ik meer of minder spullen kopen dit jaar?</a:t>
            </a:r>
          </a:p>
          <a:p>
            <a:r>
              <a:rPr lang="nl-NL" sz="2500" dirty="0" smtClean="0"/>
              <a:t>Geen idee!</a:t>
            </a:r>
          </a:p>
          <a:p>
            <a:r>
              <a:rPr lang="nl-NL" sz="2500" dirty="0" smtClean="0"/>
              <a:t>We kunnen evenveel schoenen kopen als vorige jaar (tenslotte me inkomen is net zoveel gestegen als de prijs van schoenen)</a:t>
            </a:r>
          </a:p>
          <a:p>
            <a:r>
              <a:rPr lang="nl-NL" sz="2500" dirty="0" smtClean="0"/>
              <a:t>Maar hoeveel de andere producten zijn gestegen of gedaald in prijs weet ik niet</a:t>
            </a:r>
          </a:p>
          <a:p>
            <a:r>
              <a:rPr lang="nl-NL" sz="2500" dirty="0" smtClean="0"/>
              <a:t>Het </a:t>
            </a:r>
            <a:r>
              <a:rPr lang="nl-NL" sz="2500" b="1" dirty="0" smtClean="0"/>
              <a:t>consumentenprijsindex </a:t>
            </a:r>
            <a:r>
              <a:rPr lang="nl-NL" sz="2500" dirty="0" smtClean="0"/>
              <a:t>geeft de prijsontwikkeling van alle spullen die we kopen weer.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8672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berekenen we het CPI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3" y="1251284"/>
            <a:ext cx="9926053" cy="5606715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Stel, we kopen alleen water en eten.</a:t>
            </a:r>
          </a:p>
          <a:p>
            <a:r>
              <a:rPr lang="nl-NL" sz="2500" dirty="0" smtClean="0"/>
              <a:t>25% van ons inkomen gaat naar water.</a:t>
            </a:r>
          </a:p>
          <a:p>
            <a:r>
              <a:rPr lang="nl-NL" sz="2500" dirty="0" smtClean="0"/>
              <a:t>75% van ons inkomen gaat naar eten.</a:t>
            </a:r>
          </a:p>
          <a:p>
            <a:r>
              <a:rPr lang="nl-NL" sz="2500" dirty="0" smtClean="0"/>
              <a:t>Water wordt 5% duurder, eten wordt 10% duurder.</a:t>
            </a:r>
          </a:p>
          <a:p>
            <a:r>
              <a:rPr lang="nl-NL" sz="2500" dirty="0" smtClean="0"/>
              <a:t>Hoe berekenen we het CPI?</a:t>
            </a:r>
          </a:p>
          <a:p>
            <a:r>
              <a:rPr lang="nl-NL" sz="2500" dirty="0" smtClean="0"/>
              <a:t>Formule som van (wegingsfactor * indexcijfer) /(totaal van wegingsfactoren)</a:t>
            </a:r>
          </a:p>
          <a:p>
            <a:r>
              <a:rPr lang="nl-NL" sz="2500" dirty="0" smtClean="0"/>
              <a:t>In dit geval (25 * 105) + (75 * 110) = 10875 / (25 + 75 = 100) = 108,75</a:t>
            </a:r>
          </a:p>
          <a:p>
            <a:r>
              <a:rPr lang="nl-NL" sz="2500" dirty="0" smtClean="0"/>
              <a:t>Hoe komen we aan de indexcijfers?</a:t>
            </a:r>
          </a:p>
          <a:p>
            <a:r>
              <a:rPr lang="nl-NL" sz="2500" dirty="0" smtClean="0"/>
              <a:t>Een stijging van 5% maakt indexcijfer 105, een stijging van 10% maakt indexcijfer 110. een daling van 5% maakt indexcijfer 95 ect.</a:t>
            </a:r>
          </a:p>
          <a:p>
            <a:r>
              <a:rPr lang="nl-NL" sz="2500" dirty="0" smtClean="0"/>
              <a:t>Wat geeft een indexcijfer weer? Een stijging of daling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r>
              <a:rPr lang="nl-NL" sz="2500" dirty="0" smtClean="0"/>
              <a:t>Dus indexcijfer 107 betekend: het is met 7% gestegen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</a:t>
            </a:r>
          </a:p>
          <a:p>
            <a:r>
              <a:rPr lang="nl-NL" sz="2500" dirty="0" smtClean="0"/>
              <a:t>Indexcijfer 99 betekend: het is met 1% gedaald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8564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7.4.1 het consumentenprijsindexcijfer.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7.5 t/m 7.7</a:t>
            </a:r>
          </a:p>
          <a:p>
            <a:r>
              <a:rPr lang="nl-NL" sz="2500" dirty="0" smtClean="0"/>
              <a:t>12 </a:t>
            </a:r>
            <a:r>
              <a:rPr lang="nl-NL" sz="2500" dirty="0" smtClean="0"/>
              <a:t>minuten de tijd. </a:t>
            </a:r>
            <a:endParaRPr lang="nl-NL" sz="2500" dirty="0" smtClean="0"/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Tot en met 7.10 maken.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74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935"/>
          <a:stretch/>
        </p:blipFill>
        <p:spPr>
          <a:xfrm>
            <a:off x="0" y="130970"/>
            <a:ext cx="12192000" cy="11276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172"/>
          <a:stretch/>
        </p:blipFill>
        <p:spPr>
          <a:xfrm>
            <a:off x="0" y="130970"/>
            <a:ext cx="12192000" cy="20205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426"/>
          <a:stretch/>
        </p:blipFill>
        <p:spPr>
          <a:xfrm>
            <a:off x="0" y="130970"/>
            <a:ext cx="12192000" cy="27520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970"/>
            <a:ext cx="12192000" cy="3216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6029"/>
            <a:ext cx="12192000" cy="90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7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850"/>
          <a:stretch/>
        </p:blipFill>
        <p:spPr>
          <a:xfrm>
            <a:off x="0" y="-1"/>
            <a:ext cx="12192000" cy="54864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317"/>
          <a:stretch/>
        </p:blipFill>
        <p:spPr>
          <a:xfrm>
            <a:off x="0" y="-1"/>
            <a:ext cx="12192000" cy="12801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18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6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Indexcijfers met elkaar vergelijken.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83341"/>
            <a:ext cx="8596668" cy="4858021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2010 = basisjaar = indexcijfer 100</a:t>
            </a:r>
          </a:p>
          <a:p>
            <a:r>
              <a:rPr lang="nl-NL" sz="2500" dirty="0" smtClean="0"/>
              <a:t>Stel 2011 = indexcijfer 105</a:t>
            </a:r>
          </a:p>
          <a:p>
            <a:r>
              <a:rPr lang="nl-NL" sz="2500" dirty="0" smtClean="0"/>
              <a:t>Stel 2012 = indexcijfer 110</a:t>
            </a:r>
          </a:p>
          <a:p>
            <a:r>
              <a:rPr lang="nl-NL" sz="2500" dirty="0" smtClean="0"/>
              <a:t>Dan kunnen we zeggen in 2011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2010 is het gestegen met 5%</a:t>
            </a:r>
          </a:p>
          <a:p>
            <a:r>
              <a:rPr lang="nl-NL" sz="2500" dirty="0" smtClean="0"/>
              <a:t>Dan kunnen we zeggen in 2012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2010 is het gestegen met 10%</a:t>
            </a:r>
          </a:p>
          <a:p>
            <a:r>
              <a:rPr lang="nl-NL" sz="2500" dirty="0" smtClean="0"/>
              <a:t>Om te berekenen hoeveel het is gestegen in 2012 </a:t>
            </a:r>
            <a:r>
              <a:rPr lang="nl-NL" sz="2500" dirty="0" err="1" smtClean="0"/>
              <a:t>t.o.v</a:t>
            </a:r>
            <a:r>
              <a:rPr lang="nl-NL" sz="2500" dirty="0" smtClean="0"/>
              <a:t> 2011 gebruiken we (nieuw-oud)/oud * 100%</a:t>
            </a:r>
          </a:p>
          <a:p>
            <a:r>
              <a:rPr lang="nl-NL" sz="2500" dirty="0" smtClean="0"/>
              <a:t>(110-105)/105 * 100% =4.76%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5051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7.4.1 het consumentenprijsindexcijfer.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7.8 </a:t>
            </a:r>
            <a:r>
              <a:rPr lang="nl-NL" sz="2500" dirty="0" err="1" smtClean="0"/>
              <a:t>t.m</a:t>
            </a:r>
            <a:r>
              <a:rPr lang="nl-NL" sz="2500" dirty="0" smtClean="0"/>
              <a:t> 7.10</a:t>
            </a:r>
          </a:p>
          <a:p>
            <a:r>
              <a:rPr lang="nl-NL" sz="2500" dirty="0" smtClean="0"/>
              <a:t>12 </a:t>
            </a:r>
            <a:r>
              <a:rPr lang="nl-NL" sz="2500" dirty="0" smtClean="0"/>
              <a:t>minuten de tijd. </a:t>
            </a:r>
            <a:endParaRPr lang="nl-NL" sz="2500" dirty="0" smtClean="0"/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Goed werk, we starten morgen met 7.11 je kan de stof alvast doornemen.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285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84"/>
          <a:stretch/>
        </p:blipFill>
        <p:spPr>
          <a:xfrm>
            <a:off x="0" y="0"/>
            <a:ext cx="12192000" cy="7637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206"/>
          <a:stretch/>
        </p:blipFill>
        <p:spPr>
          <a:xfrm>
            <a:off x="0" y="1"/>
            <a:ext cx="12192000" cy="18825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335"/>
          <a:stretch/>
        </p:blipFill>
        <p:spPr>
          <a:xfrm>
            <a:off x="0" y="0"/>
            <a:ext cx="12192000" cy="30659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8821"/>
          <a:stretch/>
        </p:blipFill>
        <p:spPr>
          <a:xfrm>
            <a:off x="0" y="1"/>
            <a:ext cx="12192000" cy="38512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5699"/>
          <a:stretch/>
        </p:blipFill>
        <p:spPr>
          <a:xfrm>
            <a:off x="0" y="1"/>
            <a:ext cx="12192000" cy="45612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343"/>
          <a:stretch/>
        </p:blipFill>
        <p:spPr>
          <a:xfrm>
            <a:off x="0" y="0"/>
            <a:ext cx="12192000" cy="49592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1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2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5695"/>
            <a:ext cx="8596668" cy="1320800"/>
          </a:xfrm>
        </p:spPr>
        <p:txBody>
          <a:bodyPr/>
          <a:lstStyle/>
          <a:p>
            <a:r>
              <a:rPr lang="nl-NL" dirty="0" smtClean="0"/>
              <a:t>Planner aankomende </a:t>
            </a:r>
            <a:r>
              <a:rPr lang="nl-NL" dirty="0" smtClean="0"/>
              <a:t>2 </a:t>
            </a:r>
            <a:r>
              <a:rPr lang="nl-NL" dirty="0" smtClean="0"/>
              <a:t>lessen.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5989"/>
            <a:ext cx="8596668" cy="3880773"/>
          </a:xfrm>
        </p:spPr>
        <p:txBody>
          <a:bodyPr>
            <a:normAutofit/>
          </a:bodyPr>
          <a:lstStyle/>
          <a:p>
            <a:r>
              <a:rPr lang="nl-NL" sz="2600" dirty="0" smtClean="0"/>
              <a:t>Les 1: </a:t>
            </a:r>
            <a:r>
              <a:rPr lang="nl-NL" sz="2600" dirty="0" smtClean="0"/>
              <a:t>7.5 t/m 7.10</a:t>
            </a:r>
            <a:endParaRPr lang="nl-NL" sz="2600" dirty="0" smtClean="0"/>
          </a:p>
          <a:p>
            <a:r>
              <a:rPr lang="nl-NL" sz="2600" dirty="0" smtClean="0"/>
              <a:t>Les </a:t>
            </a:r>
            <a:r>
              <a:rPr lang="nl-NL" sz="2600" dirty="0" smtClean="0"/>
              <a:t>2: 7.11 t/m 7.14</a:t>
            </a:r>
            <a:endParaRPr lang="nl-NL" sz="2600" dirty="0"/>
          </a:p>
          <a:p>
            <a:r>
              <a:rPr lang="nl-NL" sz="2600" dirty="0" smtClean="0"/>
              <a:t>Slaan eerste gedeelte van hoofdstuk 7 over, we komen hier later nog op terug.</a:t>
            </a:r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801"/>
          <a:stretch/>
        </p:blipFill>
        <p:spPr>
          <a:xfrm>
            <a:off x="0" y="-79375"/>
            <a:ext cx="12192000" cy="9722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516"/>
          <a:stretch/>
        </p:blipFill>
        <p:spPr>
          <a:xfrm>
            <a:off x="0" y="-79375"/>
            <a:ext cx="12192000" cy="13918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036"/>
          <a:stretch/>
        </p:blipFill>
        <p:spPr>
          <a:xfrm>
            <a:off x="0" y="-79375"/>
            <a:ext cx="12192000" cy="202650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573"/>
          <a:stretch/>
        </p:blipFill>
        <p:spPr>
          <a:xfrm>
            <a:off x="0" y="-79375"/>
            <a:ext cx="12192000" cy="255363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501"/>
          <a:stretch/>
        </p:blipFill>
        <p:spPr>
          <a:xfrm>
            <a:off x="0" y="-79375"/>
            <a:ext cx="12192000" cy="296242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065"/>
          <a:stretch/>
        </p:blipFill>
        <p:spPr>
          <a:xfrm>
            <a:off x="0" y="-79375"/>
            <a:ext cx="12192000" cy="33389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6843"/>
          <a:stretch/>
        </p:blipFill>
        <p:spPr>
          <a:xfrm>
            <a:off x="0" y="-79375"/>
            <a:ext cx="12192000" cy="370470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1759"/>
          <a:stretch/>
        </p:blipFill>
        <p:spPr>
          <a:xfrm>
            <a:off x="0" y="-79375"/>
            <a:ext cx="12192000" cy="44684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375"/>
            <a:ext cx="12192000" cy="5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2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7.4 de koopkracht van het huishoudinkomen.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8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7.4.1 het consumentenprijsindexcijfer.</a:t>
            </a:r>
          </a:p>
          <a:p>
            <a:endParaRPr lang="nl-NL" sz="2500" dirty="0"/>
          </a:p>
          <a:p>
            <a:r>
              <a:rPr lang="nl-NL" sz="2500" dirty="0" smtClean="0"/>
              <a:t>We willen weten hoeveel mensen kunnen kopen met hun inkomen.</a:t>
            </a:r>
          </a:p>
          <a:p>
            <a:r>
              <a:rPr lang="nl-NL" sz="2500" dirty="0" smtClean="0"/>
              <a:t>Dat is van 2 zaken afhankelijk:</a:t>
            </a:r>
          </a:p>
          <a:p>
            <a:r>
              <a:rPr lang="nl-NL" sz="2500" dirty="0" smtClean="0"/>
              <a:t>Hoeveel inkomen mensen verdienen.</a:t>
            </a:r>
          </a:p>
          <a:p>
            <a:r>
              <a:rPr lang="nl-NL" sz="2500" dirty="0" smtClean="0"/>
              <a:t>Hoeveel de spullen die ze willen kopen kosten.</a:t>
            </a:r>
          </a:p>
        </p:txBody>
      </p:sp>
    </p:spTree>
    <p:extLst>
      <p:ext uri="{BB962C8B-B14F-4D97-AF65-F5344CB8AC3E}">
        <p14:creationId xmlns:p14="http://schemas.microsoft.com/office/powerpoint/2010/main" val="279577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situatie: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2052" y="1323475"/>
            <a:ext cx="8491949" cy="4717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gaan 10% meer verdienen dit jaar, de schoenen die ik wilde kopen worden 10% duurder. Kan ik meer of minder spullen kopen dit jaar?</a:t>
            </a:r>
          </a:p>
          <a:p>
            <a:r>
              <a:rPr lang="nl-NL" sz="2500" dirty="0" smtClean="0"/>
              <a:t>Geen idee!</a:t>
            </a:r>
          </a:p>
          <a:p>
            <a:r>
              <a:rPr lang="nl-NL" sz="2500" dirty="0" smtClean="0"/>
              <a:t>We kunnen evenveel schoenen kopen als vorige jaar (tenslotte me inkomen is net zoveel gestegen als de prijs van schoenen)</a:t>
            </a:r>
          </a:p>
          <a:p>
            <a:r>
              <a:rPr lang="nl-NL" sz="2500" dirty="0" smtClean="0"/>
              <a:t>Maar hoeveel de andere producten zijn gestegen of gedaald in prijs weet ik niet</a:t>
            </a:r>
          </a:p>
          <a:p>
            <a:r>
              <a:rPr lang="nl-NL" sz="2500" dirty="0" smtClean="0"/>
              <a:t>Het </a:t>
            </a:r>
            <a:r>
              <a:rPr lang="nl-NL" sz="2500" b="1" dirty="0" smtClean="0"/>
              <a:t>consumentenprijsindex </a:t>
            </a:r>
            <a:r>
              <a:rPr lang="nl-NL" sz="2500" dirty="0" smtClean="0"/>
              <a:t>geeft de prijsontwikkeling van alle spullen die we kopen weer.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62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berekenen we het CPI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3" y="1251284"/>
            <a:ext cx="9926053" cy="5606715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Stel, we kopen alleen water en eten.</a:t>
            </a:r>
          </a:p>
          <a:p>
            <a:r>
              <a:rPr lang="nl-NL" sz="2500" dirty="0" smtClean="0"/>
              <a:t>25% van ons inkomen gaat naar water.</a:t>
            </a:r>
          </a:p>
          <a:p>
            <a:r>
              <a:rPr lang="nl-NL" sz="2500" dirty="0" smtClean="0"/>
              <a:t>75% van ons inkomen gaat naar eten.</a:t>
            </a:r>
          </a:p>
          <a:p>
            <a:r>
              <a:rPr lang="nl-NL" sz="2500" dirty="0" smtClean="0"/>
              <a:t>Water wordt 5% duurder, eten wordt 10% duurder.</a:t>
            </a:r>
          </a:p>
          <a:p>
            <a:r>
              <a:rPr lang="nl-NL" sz="2500" dirty="0" smtClean="0"/>
              <a:t>Hoe berekenen we het CPI?</a:t>
            </a:r>
          </a:p>
          <a:p>
            <a:r>
              <a:rPr lang="nl-NL" sz="2500" dirty="0" smtClean="0"/>
              <a:t>Formule som van (wegingsfactor * indexcijfer) /(totaal van wegingsfactoren)</a:t>
            </a:r>
          </a:p>
          <a:p>
            <a:r>
              <a:rPr lang="nl-NL" sz="2500" dirty="0" smtClean="0"/>
              <a:t>In dit geval (25 * 105) + (75 * 110) = 10875 / (25 + 75 = 100) = 108,75</a:t>
            </a:r>
          </a:p>
          <a:p>
            <a:r>
              <a:rPr lang="nl-NL" sz="2500" dirty="0" smtClean="0"/>
              <a:t>Hoe komen we aan de indexcijfers?</a:t>
            </a:r>
          </a:p>
          <a:p>
            <a:r>
              <a:rPr lang="nl-NL" sz="2500" dirty="0" smtClean="0"/>
              <a:t>Een stijging van 5% maakt indexcijfer 105, een stijging van 10% maakt indexcijfer 110. een daling van 5% maakt indexcijfer 95 ect.</a:t>
            </a:r>
          </a:p>
          <a:p>
            <a:r>
              <a:rPr lang="nl-NL" sz="2500" dirty="0" smtClean="0"/>
              <a:t>Wat geeft een indexcijfer weer? Een stijging of daling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r>
              <a:rPr lang="nl-NL" sz="2500" dirty="0" smtClean="0"/>
              <a:t>Dus indexcijfer 107 betekend: het is met 7% gestegen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</a:t>
            </a:r>
          </a:p>
          <a:p>
            <a:r>
              <a:rPr lang="nl-NL" sz="2500" dirty="0" smtClean="0"/>
              <a:t>Indexcijfer 99 betekend: het is met 1% gedaald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basisjaar.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623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prijsontwikkeling.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weten nu hoeveel de prijzen zich ontwikkelen. </a:t>
            </a:r>
          </a:p>
          <a:p>
            <a:r>
              <a:rPr lang="nl-NL" sz="2500" dirty="0" smtClean="0"/>
              <a:t>We willen daarentegen ook weten hoe ons inkomen zich ontwikkeld.</a:t>
            </a:r>
          </a:p>
          <a:p>
            <a:r>
              <a:rPr lang="nl-NL" sz="2500" dirty="0" smtClean="0"/>
              <a:t>Om iets te kunnen vertellen over onze koopkrachtontwikkeling.</a:t>
            </a:r>
          </a:p>
          <a:p>
            <a:r>
              <a:rPr lang="nl-NL" sz="2500" dirty="0" smtClean="0"/>
              <a:t>Daarvoor gebruiken we de volgende formule:</a:t>
            </a:r>
          </a:p>
          <a:p>
            <a:r>
              <a:rPr lang="nl-NL" sz="2500" dirty="0" smtClean="0"/>
              <a:t>RIC (koopkracht) = NIC (inkomen) / PIC (prijsindexcijfer) * 100%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9873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85536"/>
            <a:ext cx="8596668" cy="1320800"/>
          </a:xfrm>
        </p:spPr>
        <p:txBody>
          <a:bodyPr/>
          <a:lstStyle/>
          <a:p>
            <a:r>
              <a:rPr lang="nl-NL" dirty="0" smtClean="0"/>
              <a:t>Van nominaal naar reëel inkomen.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nominale inkomen = het inkomen gemeten in geld.</a:t>
            </a:r>
          </a:p>
          <a:p>
            <a:r>
              <a:rPr lang="nl-NL" sz="2500" dirty="0" smtClean="0"/>
              <a:t>Het reëel inkomen = het inkomen gemeten in goederen (koopkracht)</a:t>
            </a:r>
          </a:p>
          <a:p>
            <a:r>
              <a:rPr lang="nl-NL" sz="2500" dirty="0" smtClean="0"/>
              <a:t>Om van het nominaal inkomen </a:t>
            </a:r>
            <a:r>
              <a:rPr lang="nl-NL" sz="2500" dirty="0" smtClean="0">
                <a:sym typeface="Wingdings" panose="05000000000000000000" pitchFamily="2" charset="2"/>
              </a:rPr>
              <a:t> reëel inkomen te maken hebben we het prijsindexcijfer nodig.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We gebruiken dit om te kijken of onze koopkracht stijgt/daalt.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6456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6600. dit is een stijging van (6600-6000) / 6000 * 100 = 10%.</a:t>
            </a:r>
            <a:endParaRPr lang="nl-NL" sz="2500" dirty="0"/>
          </a:p>
          <a:p>
            <a:r>
              <a:rPr lang="nl-NL" sz="2500" dirty="0" smtClean="0"/>
              <a:t>Ons inkomen is dus 10% groter dan in 2012, daarbij hoort dus het indexcijfer 110 (procentuele stijging + 100)</a:t>
            </a:r>
          </a:p>
        </p:txBody>
      </p:sp>
    </p:spTree>
    <p:extLst>
      <p:ext uri="{BB962C8B-B14F-4D97-AF65-F5344CB8AC3E}">
        <p14:creationId xmlns:p14="http://schemas.microsoft.com/office/powerpoint/2010/main" val="260019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8% gestegen t.o.v 2012.</a:t>
            </a:r>
          </a:p>
          <a:p>
            <a:r>
              <a:rPr lang="nl-NL" sz="2500" dirty="0" smtClean="0"/>
              <a:t>Daarbij hoort het indexcijfer 108 (procentuele stijging + 100).</a:t>
            </a:r>
          </a:p>
        </p:txBody>
      </p:sp>
    </p:spTree>
    <p:extLst>
      <p:ext uri="{BB962C8B-B14F-4D97-AF65-F5344CB8AC3E}">
        <p14:creationId xmlns:p14="http://schemas.microsoft.com/office/powerpoint/2010/main" val="46170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RIC = 110 / 108 * 100 = 101,85</a:t>
            </a:r>
          </a:p>
          <a:p>
            <a:r>
              <a:rPr lang="nl-NL" sz="2500" dirty="0" smtClean="0"/>
              <a:t>Het reëel inkomen indexcijfer is 101,85.</a:t>
            </a:r>
          </a:p>
          <a:p>
            <a:r>
              <a:rPr lang="nl-NL" sz="2500" dirty="0" smtClean="0"/>
              <a:t>Dit betekend dat t.o.v het vorige jaar (in dit geval 2012) het reëel inkomen is gestegen met 1,85%. we kunnen dus meer kopen. Onze koopkracht is gestegen met 1,85%</a:t>
            </a:r>
          </a:p>
        </p:txBody>
      </p:sp>
    </p:spTree>
    <p:extLst>
      <p:ext uri="{BB962C8B-B14F-4D97-AF65-F5344CB8AC3E}">
        <p14:creationId xmlns:p14="http://schemas.microsoft.com/office/powerpoint/2010/main" val="344005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9"/>
            <a:ext cx="8684455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Stel je verdiend 6000 euro in 2012.</a:t>
            </a:r>
          </a:p>
          <a:p>
            <a:r>
              <a:rPr lang="nl-NL" sz="2500" dirty="0" smtClean="0"/>
              <a:t>Sinds 2013 ben je gewisseld van werk, en verdien je nog maar 5400 euro.</a:t>
            </a:r>
          </a:p>
          <a:p>
            <a:r>
              <a:rPr lang="nl-NL" sz="2500" dirty="0" smtClean="0"/>
              <a:t>Sinds 2013 zijn de prijzen zijn gedaald met 12% t.o.v 2012.</a:t>
            </a:r>
          </a:p>
          <a:p>
            <a:r>
              <a:rPr lang="nl-NL" sz="2500" dirty="0" smtClean="0"/>
              <a:t>Kunnen we concluderen dat onze koopkracht (ons reëel inkomen) is gestegen of gedaald?</a:t>
            </a:r>
          </a:p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r>
              <a:rPr lang="nl-NL" sz="2500" dirty="0" smtClean="0"/>
              <a:t>RIC = </a:t>
            </a:r>
            <a:r>
              <a:rPr lang="nl-NL" sz="2500" dirty="0" err="1" smtClean="0"/>
              <a:t>reeel</a:t>
            </a:r>
            <a:r>
              <a:rPr lang="nl-NL" sz="2500" dirty="0" smtClean="0"/>
              <a:t> inkomen indexcijfer.</a:t>
            </a:r>
          </a:p>
          <a:p>
            <a:r>
              <a:rPr lang="nl-NL" sz="2500" dirty="0" smtClean="0"/>
              <a:t>NIC = indexcijfer nominaal inkomen.</a:t>
            </a:r>
          </a:p>
          <a:p>
            <a:r>
              <a:rPr lang="nl-NL" sz="2500" dirty="0" smtClean="0"/>
              <a:t>PIC = prijsindexcijfer.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58378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6. verzekeren.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verzekeren?</a:t>
            </a:r>
          </a:p>
          <a:p>
            <a:r>
              <a:rPr lang="nl-NL" sz="2500" dirty="0" smtClean="0"/>
              <a:t>Het indekken van risico.</a:t>
            </a:r>
          </a:p>
          <a:p>
            <a:r>
              <a:rPr lang="nl-NL" sz="2500" dirty="0" smtClean="0"/>
              <a:t>Namelijk: je betaald een vast bedrag per maand/jaar, maar dekt daarmee het risico in dat als je iets overkomt waarvoor je verzekerd bent je daarvoor moet betalen.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Ziektekostenverzekering, telefoon.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432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Voor NIC moeten we weten hoeveel het inkomen is gestegen/gedaald.</a:t>
            </a:r>
          </a:p>
          <a:p>
            <a:r>
              <a:rPr lang="nl-NL" sz="2500" dirty="0" smtClean="0"/>
              <a:t>In 2012 was het inkomen 6000. dit is ons basisjaar en in indexcijfer gelijk aan 100.</a:t>
            </a:r>
          </a:p>
          <a:p>
            <a:r>
              <a:rPr lang="nl-NL" sz="2500" dirty="0" smtClean="0"/>
              <a:t>In 2013 was het inkomen 5400. dit is een daling van (5400-6000) / 6000 * 100 = -10%.</a:t>
            </a:r>
            <a:endParaRPr lang="nl-NL" sz="2500" dirty="0"/>
          </a:p>
          <a:p>
            <a:r>
              <a:rPr lang="nl-NL" sz="2500" dirty="0" smtClean="0"/>
              <a:t>Ons inkomen is dus 10% kleiner dan in 2012, daarbij hoort dus het indexcijfer 90 (procentuele daling+ 100)</a:t>
            </a:r>
          </a:p>
        </p:txBody>
      </p:sp>
    </p:spTree>
    <p:extLst>
      <p:ext uri="{BB962C8B-B14F-4D97-AF65-F5344CB8AC3E}">
        <p14:creationId xmlns:p14="http://schemas.microsoft.com/office/powerpoint/2010/main" val="212254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Voor PIC moeten we weten hoeveel de prijzen zijn gestegen/gedaald.</a:t>
            </a:r>
          </a:p>
          <a:p>
            <a:r>
              <a:rPr lang="nl-NL" sz="2500" dirty="0" smtClean="0"/>
              <a:t>De prijzen in 2012, is ons basisjaar en gelijk aan indexcijfer 100.</a:t>
            </a:r>
          </a:p>
          <a:p>
            <a:r>
              <a:rPr lang="nl-NL" sz="2500" dirty="0" smtClean="0"/>
              <a:t>De prijzen in 2013 zijn met 12% gedaald t.o.v 2012.</a:t>
            </a:r>
          </a:p>
          <a:p>
            <a:r>
              <a:rPr lang="nl-NL" sz="2500" dirty="0" smtClean="0"/>
              <a:t>Daarbij hoort het indexcijfer 88 (procentuele daling + 100).</a:t>
            </a:r>
          </a:p>
        </p:txBody>
      </p:sp>
    </p:spTree>
    <p:extLst>
      <p:ext uri="{BB962C8B-B14F-4D97-AF65-F5344CB8AC3E}">
        <p14:creationId xmlns:p14="http://schemas.microsoft.com/office/powerpoint/2010/main" val="406453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Cijfervoorbeeld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203158"/>
            <a:ext cx="9107906" cy="5378115"/>
          </a:xfrm>
        </p:spPr>
        <p:txBody>
          <a:bodyPr>
            <a:noAutofit/>
          </a:bodyPr>
          <a:lstStyle/>
          <a:p>
            <a:r>
              <a:rPr lang="nl-NL" sz="2500" dirty="0" smtClean="0"/>
              <a:t>Hiervoor gaan we de volgende formule gebruiken:</a:t>
            </a:r>
          </a:p>
          <a:p>
            <a:r>
              <a:rPr lang="nl-NL" sz="2500" dirty="0" smtClean="0"/>
              <a:t>RIC = NIC / PIC * 100%</a:t>
            </a:r>
          </a:p>
          <a:p>
            <a:endParaRPr lang="nl-NL" sz="2500" dirty="0"/>
          </a:p>
          <a:p>
            <a:r>
              <a:rPr lang="nl-NL" sz="2500" dirty="0" smtClean="0"/>
              <a:t>RIC = 90 / 88 * 100 = 102,27</a:t>
            </a:r>
          </a:p>
          <a:p>
            <a:r>
              <a:rPr lang="nl-NL" sz="2500" dirty="0" smtClean="0"/>
              <a:t>Het reëel inkomen indexcijfer is 102,27.</a:t>
            </a:r>
          </a:p>
          <a:p>
            <a:r>
              <a:rPr lang="nl-NL" sz="2500" dirty="0" smtClean="0"/>
              <a:t>Dit betekend dat t.o.v het vorige jaar (in dit geval 2012) het reëel inkomen is gestegen met 2,27%. we kunnen dus meer kopen. Onze koopkracht is gestegen met 2,27%</a:t>
            </a:r>
          </a:p>
        </p:txBody>
      </p:sp>
    </p:spTree>
    <p:extLst>
      <p:ext uri="{BB962C8B-B14F-4D97-AF65-F5344CB8AC3E}">
        <p14:creationId xmlns:p14="http://schemas.microsoft.com/office/powerpoint/2010/main" val="337824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driehoek.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RIC = NIC / PIC * 100</a:t>
            </a:r>
          </a:p>
          <a:p>
            <a:r>
              <a:rPr lang="nl-NL" sz="2500" dirty="0" smtClean="0"/>
              <a:t>NIC = RIC * PIC / 100</a:t>
            </a:r>
          </a:p>
          <a:p>
            <a:r>
              <a:rPr lang="nl-NL" sz="2500" dirty="0" smtClean="0"/>
              <a:t>PIC = NIC / RIC * 100</a:t>
            </a:r>
          </a:p>
          <a:p>
            <a:endParaRPr lang="nl-NL" sz="2500" dirty="0"/>
          </a:p>
          <a:p>
            <a:r>
              <a:rPr lang="nl-NL" sz="2500" dirty="0" smtClean="0"/>
              <a:t>101,85 = 110 / 108 * 10 (cijfervoorbeeld 1)</a:t>
            </a:r>
          </a:p>
          <a:p>
            <a:r>
              <a:rPr lang="nl-NL" sz="2500" dirty="0" smtClean="0"/>
              <a:t>110 = 101,85 * 108 / 100</a:t>
            </a:r>
          </a:p>
          <a:p>
            <a:r>
              <a:rPr lang="nl-NL" sz="2500" dirty="0" smtClean="0"/>
              <a:t>108 = 110 / 101,85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3533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7.4.2 stijgt of daalt de koopkracht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7.11 en 7.12</a:t>
            </a:r>
          </a:p>
          <a:p>
            <a:r>
              <a:rPr lang="nl-NL" sz="2500" dirty="0" smtClean="0"/>
              <a:t>15 </a:t>
            </a:r>
            <a:r>
              <a:rPr lang="nl-NL" sz="2500" dirty="0" smtClean="0"/>
              <a:t>minuten de tijd. </a:t>
            </a:r>
            <a:endParaRPr lang="nl-NL" sz="2500" dirty="0" smtClean="0"/>
          </a:p>
          <a:p>
            <a:r>
              <a:rPr lang="nl-NL" sz="2500" dirty="0" smtClean="0"/>
              <a:t>Eerder klaar? </a:t>
            </a:r>
            <a:endParaRPr lang="nl-NL" sz="2500" dirty="0"/>
          </a:p>
          <a:p>
            <a:r>
              <a:rPr lang="nl-NL" sz="2500" dirty="0" smtClean="0"/>
              <a:t>Huiswerk voor deze week is t/m 7.14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79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1408"/>
          <a:stretch/>
        </p:blipFill>
        <p:spPr>
          <a:xfrm>
            <a:off x="0" y="2460334"/>
            <a:ext cx="12102353" cy="85302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65493"/>
          <a:stretch/>
        </p:blipFill>
        <p:spPr>
          <a:xfrm>
            <a:off x="0" y="-15082"/>
            <a:ext cx="12192000" cy="8541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34639"/>
          <a:stretch/>
        </p:blipFill>
        <p:spPr>
          <a:xfrm>
            <a:off x="0" y="-15082"/>
            <a:ext cx="12192000" cy="16179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082"/>
            <a:ext cx="12192000" cy="2475416"/>
          </a:xfrm>
          <a:prstGeom prst="rect">
            <a:avLst/>
          </a:prstGeom>
        </p:spPr>
      </p:pic>
      <p:pic>
        <p:nvPicPr>
          <p:cNvPr id="8" name="Tijdelijke aanduiding voor inhoud 6"/>
          <p:cNvPicPr>
            <a:picLocks noChangeAspect="1"/>
          </p:cNvPicPr>
          <p:nvPr/>
        </p:nvPicPr>
        <p:blipFill rotWithShape="1">
          <a:blip r:embed="rId2"/>
          <a:srcRect b="44365"/>
          <a:stretch/>
        </p:blipFill>
        <p:spPr>
          <a:xfrm>
            <a:off x="0" y="2460334"/>
            <a:ext cx="12102353" cy="1659846"/>
          </a:xfrm>
          <a:prstGeom prst="rect">
            <a:avLst/>
          </a:prstGeom>
        </p:spPr>
      </p:pic>
      <p:pic>
        <p:nvPicPr>
          <p:cNvPr id="9" name="Tijdelijke aanduiding voor inhou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0333"/>
            <a:ext cx="12102353" cy="298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0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585603" cy="1320800"/>
          </a:xfrm>
        </p:spPr>
        <p:txBody>
          <a:bodyPr/>
          <a:lstStyle/>
          <a:p>
            <a:r>
              <a:rPr lang="nl-NL" dirty="0" smtClean="0"/>
              <a:t>Lees 7.4.2 stijgt of daalt de koopkracht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7.13 en 7.14</a:t>
            </a:r>
          </a:p>
          <a:p>
            <a:r>
              <a:rPr lang="nl-NL" sz="2500" dirty="0" smtClean="0"/>
              <a:t>15 </a:t>
            </a:r>
            <a:r>
              <a:rPr lang="nl-NL" sz="2500" dirty="0" smtClean="0"/>
              <a:t>minuten de tijd. </a:t>
            </a:r>
            <a:endParaRPr lang="nl-NL" sz="2500" dirty="0" smtClean="0"/>
          </a:p>
          <a:p>
            <a:r>
              <a:rPr lang="nl-NL" sz="2500" dirty="0" smtClean="0"/>
              <a:t>Eerder klaar? </a:t>
            </a:r>
            <a:endParaRPr lang="nl-NL" sz="2500" dirty="0"/>
          </a:p>
          <a:p>
            <a:r>
              <a:rPr lang="nl-NL" sz="2500" dirty="0" smtClean="0"/>
              <a:t>Huiswerk voor deze week is t/m 7.14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6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6" y="26108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214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685"/>
          <a:stretch/>
        </p:blipFill>
        <p:spPr>
          <a:xfrm>
            <a:off x="0" y="-1"/>
            <a:ext cx="12192000" cy="5378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163"/>
          <a:stretch/>
        </p:blipFill>
        <p:spPr>
          <a:xfrm>
            <a:off x="0" y="0"/>
            <a:ext cx="12192000" cy="88212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321"/>
          <a:stretch/>
        </p:blipFill>
        <p:spPr>
          <a:xfrm>
            <a:off x="0" y="0"/>
            <a:ext cx="12192000" cy="16028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816"/>
          <a:stretch/>
        </p:blipFill>
        <p:spPr>
          <a:xfrm>
            <a:off x="0" y="-1"/>
            <a:ext cx="12192000" cy="243122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110"/>
          <a:stretch/>
        </p:blipFill>
        <p:spPr>
          <a:xfrm>
            <a:off x="0" y="-1"/>
            <a:ext cx="12192000" cy="32272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0789"/>
          <a:stretch/>
        </p:blipFill>
        <p:spPr>
          <a:xfrm>
            <a:off x="0" y="-1"/>
            <a:ext cx="12192000" cy="36038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3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8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110"/>
          <a:stretch/>
        </p:blipFill>
        <p:spPr>
          <a:xfrm>
            <a:off x="0" y="0"/>
            <a:ext cx="12192000" cy="9466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747"/>
          <a:stretch/>
        </p:blipFill>
        <p:spPr>
          <a:xfrm>
            <a:off x="0" y="1"/>
            <a:ext cx="12192000" cy="213001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538"/>
          <a:stretch/>
        </p:blipFill>
        <p:spPr>
          <a:xfrm>
            <a:off x="0" y="1"/>
            <a:ext cx="12192000" cy="24850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886"/>
          <a:stretch/>
        </p:blipFill>
        <p:spPr>
          <a:xfrm>
            <a:off x="0" y="0"/>
            <a:ext cx="12192000" cy="333487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2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0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180304"/>
            <a:ext cx="8596669" cy="1750096"/>
          </a:xfrm>
        </p:spPr>
        <p:txBody>
          <a:bodyPr/>
          <a:lstStyle/>
          <a:p>
            <a:r>
              <a:rPr lang="nl-NL" dirty="0" smtClean="0"/>
              <a:t>Particuliere en sociale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862885"/>
            <a:ext cx="9986373" cy="5178477"/>
          </a:xfrm>
        </p:spPr>
        <p:txBody>
          <a:bodyPr>
            <a:noAutofit/>
          </a:bodyPr>
          <a:lstStyle/>
          <a:p>
            <a:r>
              <a:rPr lang="nl-NL" sz="2500" dirty="0" smtClean="0"/>
              <a:t>Particuliere verzekeringen:</a:t>
            </a:r>
          </a:p>
          <a:p>
            <a:r>
              <a:rPr lang="nl-NL" sz="2500" dirty="0" smtClean="0"/>
              <a:t>Niet verplichten verzekeringen, kies je zelf voor, verzekeringsmaatschappijen kunnen je weigeren.</a:t>
            </a:r>
          </a:p>
          <a:p>
            <a:r>
              <a:rPr lang="nl-NL" sz="2500" dirty="0" smtClean="0"/>
              <a:t>Voorbeelden?</a:t>
            </a:r>
            <a:br>
              <a:rPr lang="nl-NL" sz="2500" dirty="0" smtClean="0"/>
            </a:br>
            <a:r>
              <a:rPr lang="nl-NL" sz="2500" dirty="0" smtClean="0"/>
              <a:t>Brand, fiets, telefoonverzekering. </a:t>
            </a:r>
          </a:p>
          <a:p>
            <a:r>
              <a:rPr lang="nl-NL" sz="2500" dirty="0" smtClean="0"/>
              <a:t>Bedrag wordt bepaald door het risico wat mensen lopen. (gemiddelde kosten van de schade * kans op schade)</a:t>
            </a:r>
          </a:p>
          <a:p>
            <a:r>
              <a:rPr lang="nl-NL" sz="2500" dirty="0" smtClean="0"/>
              <a:t>Sociale verzekeringen.</a:t>
            </a:r>
          </a:p>
          <a:p>
            <a:r>
              <a:rPr lang="nl-NL" sz="2500" dirty="0" smtClean="0"/>
              <a:t>Verplicht gesteld door de overheid, verzekeringsmaatschappijen kunnen niemand weigeren.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Algemene ouderdom wet (AOW), werkloosheidswet (WW)</a:t>
            </a:r>
          </a:p>
          <a:p>
            <a:r>
              <a:rPr lang="nl-NL" sz="2500" dirty="0" smtClean="0"/>
              <a:t>Premie geheven naar draagkracht, meer inkomen meer betalen.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31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10359860" cy="1930400"/>
          </a:xfrm>
        </p:spPr>
        <p:txBody>
          <a:bodyPr>
            <a:normAutofit/>
          </a:bodyPr>
          <a:lstStyle/>
          <a:p>
            <a:r>
              <a:rPr lang="nl-NL" dirty="0" smtClean="0"/>
              <a:t>Sociale verzekeringen:</a:t>
            </a:r>
            <a:br>
              <a:rPr lang="nl-NL" dirty="0" smtClean="0"/>
            </a:br>
            <a:r>
              <a:rPr lang="nl-NL" dirty="0" smtClean="0"/>
              <a:t>volksverzekeringen en werknemersverzekeringen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991673"/>
            <a:ext cx="8642937" cy="5049690"/>
          </a:xfrm>
        </p:spPr>
        <p:txBody>
          <a:bodyPr>
            <a:noAutofit/>
          </a:bodyPr>
          <a:lstStyle/>
          <a:p>
            <a:r>
              <a:rPr lang="nl-NL" sz="2500" dirty="0" smtClean="0"/>
              <a:t>Volksverzekeringen verplicht voor iedereen.</a:t>
            </a:r>
          </a:p>
          <a:p>
            <a:r>
              <a:rPr lang="nl-NL" sz="2500" dirty="0" smtClean="0"/>
              <a:t>AOW,		algemene ouderdomswet.</a:t>
            </a:r>
          </a:p>
          <a:p>
            <a:r>
              <a:rPr lang="nl-NL" sz="2500" dirty="0" err="1" smtClean="0"/>
              <a:t>WlZ</a:t>
            </a:r>
            <a:r>
              <a:rPr lang="nl-NL" sz="2500" dirty="0" smtClean="0"/>
              <a:t>,		wet langdurige zorg</a:t>
            </a:r>
          </a:p>
          <a:p>
            <a:r>
              <a:rPr lang="nl-NL" sz="2500" dirty="0" err="1" smtClean="0"/>
              <a:t>Anw</a:t>
            </a:r>
            <a:r>
              <a:rPr lang="nl-NL" sz="2500" dirty="0" smtClean="0"/>
              <a:t>		algemene nabestaandenwet</a:t>
            </a:r>
          </a:p>
          <a:p>
            <a:r>
              <a:rPr lang="nl-NL" sz="2500" dirty="0" smtClean="0"/>
              <a:t>AKW		algemene kinderbijslagwet</a:t>
            </a:r>
          </a:p>
          <a:p>
            <a:endParaRPr lang="nl-NL" sz="2500" dirty="0"/>
          </a:p>
          <a:p>
            <a:r>
              <a:rPr lang="nl-NL" sz="2500" dirty="0" smtClean="0"/>
              <a:t>Zorgverzekeringswet (</a:t>
            </a:r>
            <a:r>
              <a:rPr lang="nl-NL" sz="2500" dirty="0" err="1" smtClean="0"/>
              <a:t>Zvv</a:t>
            </a:r>
            <a:r>
              <a:rPr lang="nl-NL" sz="2500" dirty="0" smtClean="0"/>
              <a:t>) wel verplicht, maar particulier geregeld.</a:t>
            </a:r>
          </a:p>
          <a:p>
            <a:r>
              <a:rPr lang="nl-NL" sz="2500" dirty="0" smtClean="0"/>
              <a:t>Geen risico selectie: iedereen mag overal een basisverzekering afsluiten.</a:t>
            </a:r>
          </a:p>
          <a:p>
            <a:r>
              <a:rPr lang="nl-NL" sz="2500" dirty="0" smtClean="0"/>
              <a:t>Risico selectie: de verzekeraar verzekerend alleen mensen met een laag risico, </a:t>
            </a:r>
            <a:r>
              <a:rPr lang="nl-NL" sz="2500" dirty="0" err="1" smtClean="0"/>
              <a:t>cq</a:t>
            </a:r>
            <a:r>
              <a:rPr lang="nl-NL" sz="2500" dirty="0" smtClean="0"/>
              <a:t> selecteren op risico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011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zorgtoeslag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een zorgverzekering je kost is wel gerelateerd aan je inkomen.</a:t>
            </a:r>
          </a:p>
          <a:p>
            <a:r>
              <a:rPr lang="nl-NL" sz="2500" dirty="0" smtClean="0"/>
              <a:t>Iedereen betaald dezelfde basis premie. (bij dezelfde verzekering)</a:t>
            </a:r>
          </a:p>
          <a:p>
            <a:r>
              <a:rPr lang="nl-NL" sz="2500" dirty="0" smtClean="0"/>
              <a:t>Maar als je weinig verdiend heb je recht op zorgtoeslag.</a:t>
            </a:r>
          </a:p>
          <a:p>
            <a:r>
              <a:rPr lang="nl-NL" sz="2500" dirty="0" smtClean="0"/>
              <a:t>Dus zorg toeslag zorgt ervoor dat ondanks dat iedereen evenveel betaald maar mensen met een laag inkomen een gedeelte hiervan terug krijgen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342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Werknemersverzekeringen.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Verplicht voor iedereen die werkt (ingehouden op loon)</a:t>
            </a:r>
          </a:p>
          <a:p>
            <a:r>
              <a:rPr lang="nl-NL" sz="2500" dirty="0" smtClean="0"/>
              <a:t>Werkloosheidswet.</a:t>
            </a:r>
          </a:p>
          <a:p>
            <a:r>
              <a:rPr lang="nl-NL" sz="2500" dirty="0" smtClean="0"/>
              <a:t>Ziektewet.</a:t>
            </a:r>
          </a:p>
          <a:p>
            <a:r>
              <a:rPr lang="nl-NL" sz="2500" dirty="0" smtClean="0"/>
              <a:t>Wet werk en inkomen naar arbeidsvermogen. (arbeidsongeschiktheid)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en slechte risico’s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Goede risico’s premie betalers die laag risico hebben en dus zelden vergoeding/zorg nodig hebben. Leveren meer op dan dat ze kosten.</a:t>
            </a:r>
          </a:p>
          <a:p>
            <a:r>
              <a:rPr lang="nl-NL" sz="2500" dirty="0" smtClean="0"/>
              <a:t>Slechte risico’s premie betalers die hoog risico hebben en dus vaak vergoeding/zorg nodig hebben. Kosten meer dan dat ze opleveren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8369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Averechtse selectie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mensen zelf mogen kiezen wie zich wel en niet verzekeren.</a:t>
            </a:r>
          </a:p>
          <a:p>
            <a:r>
              <a:rPr lang="nl-NL" sz="2500" dirty="0" smtClean="0"/>
              <a:t>Zullen de goede risico’s zich niet verzekeren aangezien de premie &gt; kans op schade * kosten bij schade.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, premie kost meer dan de verwachten kosten.</a:t>
            </a:r>
          </a:p>
          <a:p>
            <a:r>
              <a:rPr lang="nl-NL" sz="2500" dirty="0" smtClean="0"/>
              <a:t>Hierdoor zullen goede risico’s zich niet verzekeren, terwijl slechte dat wel doen. Hierdoor stijgt de premie want gemiddeld moet er meer uitgekeerd worden.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310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2147</TotalTime>
  <Words>1977</Words>
  <Application>Microsoft Office PowerPoint</Application>
  <PresentationFormat>Breedbeeld</PresentationFormat>
  <Paragraphs>269</Paragraphs>
  <Slides>38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43" baseType="lpstr">
      <vt:lpstr>Arial</vt:lpstr>
      <vt:lpstr>Trebuchet MS</vt:lpstr>
      <vt:lpstr>Wingdings</vt:lpstr>
      <vt:lpstr>Wingdings 3</vt:lpstr>
      <vt:lpstr>Facet</vt:lpstr>
      <vt:lpstr>Welkom 4 Havo.</vt:lpstr>
      <vt:lpstr>Planner aankomende 2 lessen. </vt:lpstr>
      <vt:lpstr>Hoofdstuk 6. verzekeren.</vt:lpstr>
      <vt:lpstr>Particuliere en sociale verzekeringen.</vt:lpstr>
      <vt:lpstr>Sociale verzekeringen: volksverzekeringen en werknemersverzekeringen</vt:lpstr>
      <vt:lpstr>zorgtoeslag</vt:lpstr>
      <vt:lpstr>Werknemersverzekeringen.</vt:lpstr>
      <vt:lpstr>Goede en slechte risico’s bij particuliere verzekeringen.</vt:lpstr>
      <vt:lpstr>Averechtse selectie bij particuliere verzekeringen.</vt:lpstr>
      <vt:lpstr>Hoe werkt het bij collectieve verzekeringen?</vt:lpstr>
      <vt:lpstr>Hoofdstuk 7.4 de koopkracht van het huishoudinkomen.</vt:lpstr>
      <vt:lpstr>Voorbeeld situatie:</vt:lpstr>
      <vt:lpstr>Hoe berekenen we het CPI </vt:lpstr>
      <vt:lpstr>Lees 7.4.1 het consumentenprijsindexcijfer.</vt:lpstr>
      <vt:lpstr>PowerPoint-presentatie</vt:lpstr>
      <vt:lpstr>PowerPoint-presentatie</vt:lpstr>
      <vt:lpstr>Indexcijfers met elkaar vergelijken.</vt:lpstr>
      <vt:lpstr>Lees 7.4.1 het consumentenprijsindexcijfer.</vt:lpstr>
      <vt:lpstr>PowerPoint-presentatie</vt:lpstr>
      <vt:lpstr>PowerPoint-presentatie</vt:lpstr>
      <vt:lpstr>Hoofdstuk 7.4 de koopkracht van het huishoudinkomen.</vt:lpstr>
      <vt:lpstr>Voorbeeld situatie:</vt:lpstr>
      <vt:lpstr>Hoe berekenen we het CPI </vt:lpstr>
      <vt:lpstr>De prijsontwikkeling.</vt:lpstr>
      <vt:lpstr>Van nominaal naar reëel inkomen. </vt:lpstr>
      <vt:lpstr>Cijfervoorbeeld:</vt:lpstr>
      <vt:lpstr>Cijfervoorbeeld:</vt:lpstr>
      <vt:lpstr>Cijfervoorbeeld:</vt:lpstr>
      <vt:lpstr>Cijfervoorbeeld 2:</vt:lpstr>
      <vt:lpstr>Cijfervoorbeeld 2:</vt:lpstr>
      <vt:lpstr>Cijfervoorbeeld 2:</vt:lpstr>
      <vt:lpstr>Cijfervoorbeeld 2:</vt:lpstr>
      <vt:lpstr>De driehoek.</vt:lpstr>
      <vt:lpstr>Lees 7.4.2 stijgt of daalt de koopkracht</vt:lpstr>
      <vt:lpstr>PowerPoint-presentatie</vt:lpstr>
      <vt:lpstr>Lees 7.4.2 stijgt of daalt de koopkracht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74</cp:revision>
  <dcterms:created xsi:type="dcterms:W3CDTF">2016-09-06T06:57:02Z</dcterms:created>
  <dcterms:modified xsi:type="dcterms:W3CDTF">2018-02-17T09:36:39Z</dcterms:modified>
</cp:coreProperties>
</file>