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4" r:id="rId4"/>
    <p:sldId id="260" r:id="rId5"/>
    <p:sldId id="265" r:id="rId6"/>
    <p:sldId id="270" r:id="rId7"/>
    <p:sldId id="275" r:id="rId8"/>
    <p:sldId id="277" r:id="rId9"/>
    <p:sldId id="278" r:id="rId10"/>
    <p:sldId id="276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opgaves 1.6 t/m 1.9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/>
              <a:t>5</a:t>
            </a:r>
            <a:r>
              <a:rPr lang="nl-NL" sz="2500" dirty="0" smtClean="0"/>
              <a:t>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/>
              <a:t>3</a:t>
            </a:r>
            <a:r>
              <a:rPr lang="nl-NL" sz="2500" dirty="0" smtClean="0"/>
              <a:t>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</a:t>
            </a:r>
            <a:r>
              <a:rPr lang="nl-NL" sz="2500" dirty="0" smtClean="0"/>
              <a:t>1.10 (lees hiervoor overheid zou economie meer moeten stimuleren).</a:t>
            </a: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1421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322"/>
          <a:stretch/>
        </p:blipFill>
        <p:spPr>
          <a:xfrm>
            <a:off x="0" y="0"/>
            <a:ext cx="12192000" cy="445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966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610"/>
          <a:stretch/>
        </p:blipFill>
        <p:spPr>
          <a:xfrm>
            <a:off x="0" y="0"/>
            <a:ext cx="12192000" cy="22258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086"/>
          <a:stretch/>
        </p:blipFill>
        <p:spPr>
          <a:xfrm>
            <a:off x="0" y="0"/>
            <a:ext cx="12192000" cy="30319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9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7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kan de overheid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 overheid kan de economie stimuleren door ervoor te zorgen dat mensen meer geld overhouden.</a:t>
            </a:r>
          </a:p>
          <a:p>
            <a:r>
              <a:rPr lang="nl-NL" sz="2500" dirty="0" smtClean="0"/>
              <a:t>Dit kan door belasting te verlagen of salarissen in de overheid sector te verhogen.</a:t>
            </a:r>
          </a:p>
          <a:p>
            <a:r>
              <a:rPr lang="nl-NL" sz="2500" dirty="0" smtClean="0"/>
              <a:t>wat is het gevolg voor de overheid als zei dit doen?</a:t>
            </a:r>
          </a:p>
          <a:p>
            <a:r>
              <a:rPr lang="nl-NL" sz="2500" dirty="0" smtClean="0"/>
              <a:t>Hun uitgaven stijgt of hun inkomsten daalt.</a:t>
            </a:r>
          </a:p>
          <a:p>
            <a:r>
              <a:rPr lang="nl-NL" sz="2500" dirty="0" smtClean="0"/>
              <a:t>(er ontstaat mogelijk een overheidstekort, en als er al een overheidstekort is neemt deze toe, hierdoor kan de overheid schuld stijgen).</a:t>
            </a:r>
          </a:p>
        </p:txBody>
      </p:sp>
    </p:spTree>
    <p:extLst>
      <p:ext uri="{BB962C8B-B14F-4D97-AF65-F5344CB8AC3E}">
        <p14:creationId xmlns:p14="http://schemas.microsoft.com/office/powerpoint/2010/main" val="4276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opgaves 1.10 (hele kleine opgave).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3</a:t>
            </a:r>
            <a:r>
              <a:rPr lang="nl-NL" sz="2500" dirty="0" smtClean="0"/>
              <a:t>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/>
              <a:t>3</a:t>
            </a:r>
            <a:r>
              <a:rPr lang="nl-NL" sz="2500" dirty="0" smtClean="0"/>
              <a:t>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</a:t>
            </a:r>
            <a:r>
              <a:rPr lang="nl-NL" sz="2500" dirty="0" smtClean="0"/>
              <a:t>opgave 1.11 (lees hiervoor olieprijzen gedaald).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0718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773"/>
          <a:stretch/>
        </p:blipFill>
        <p:spPr>
          <a:xfrm>
            <a:off x="0" y="0"/>
            <a:ext cx="12192000" cy="7098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0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ECB kan de economie beïnvloeden door de rente te verlagen/verhogen.</a:t>
            </a:r>
          </a:p>
          <a:p>
            <a:r>
              <a:rPr lang="nl-NL" sz="2500" dirty="0" smtClean="0"/>
              <a:t>Dit heeft gevolgen voor de bestedingen, maar mogelijk ook voor het prijspeil (inflatie/deflatie).</a:t>
            </a:r>
          </a:p>
          <a:p>
            <a:r>
              <a:rPr lang="nl-NL" sz="2500" dirty="0" smtClean="0"/>
              <a:t>De overheid kan de economie beïnvloeden door overheidssalarissen/belastingen te verhogen/verlagen.</a:t>
            </a:r>
          </a:p>
          <a:p>
            <a:r>
              <a:rPr lang="nl-NL" sz="2500" dirty="0" smtClean="0"/>
              <a:t>Dit heeft invloed op het overheidstekort/overschot, wat weer invloed heeft op de overheidsschuld.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11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bepaald de prijs van een goed?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prijs van een goed wordt door 2 zaken bepaald:</a:t>
            </a:r>
          </a:p>
          <a:p>
            <a:r>
              <a:rPr lang="nl-NL" sz="2500" dirty="0" smtClean="0"/>
              <a:t>De vraag naar het goed, de aanbod van het goed.</a:t>
            </a:r>
          </a:p>
          <a:p>
            <a:r>
              <a:rPr lang="nl-NL" sz="2500" dirty="0" smtClean="0"/>
              <a:t>Hoe speelt vraag een rol in de prijsbepaling?</a:t>
            </a:r>
          </a:p>
          <a:p>
            <a:r>
              <a:rPr lang="nl-NL" sz="2500" dirty="0" smtClean="0"/>
              <a:t>Hoe hoger de vraag, hoe hoger de prijs (tenslotte meer mensen willen het hebben, dit drijft de prijs omhoog).</a:t>
            </a:r>
          </a:p>
          <a:p>
            <a:r>
              <a:rPr lang="nl-NL" sz="2500" dirty="0" smtClean="0"/>
              <a:t>Hoe speelt aanbod een rol in de prijsbepaling?</a:t>
            </a:r>
          </a:p>
          <a:p>
            <a:r>
              <a:rPr lang="nl-NL" sz="2500" dirty="0" smtClean="0"/>
              <a:t>Hoe hoger het aanbod, hoe lager de prijs (tenslotte veel mensen verkopen het goed, moeten met elkaar concurreren, de prijs daalt).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6136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opgaves 1.11 en 1.12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/>
              <a:t>5</a:t>
            </a:r>
            <a:r>
              <a:rPr lang="nl-NL" sz="2500" dirty="0" smtClean="0"/>
              <a:t>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/>
              <a:t>3</a:t>
            </a:r>
            <a:r>
              <a:rPr lang="nl-NL" sz="2500" dirty="0" smtClean="0"/>
              <a:t>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</a:t>
            </a:r>
            <a:r>
              <a:rPr lang="nl-NL" sz="2500" dirty="0" smtClean="0"/>
              <a:t>1.13 (lees hiervoor de ongelijkheid gaat toenemen).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39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883"/>
          <a:stretch/>
        </p:blipFill>
        <p:spPr>
          <a:xfrm>
            <a:off x="0" y="0"/>
            <a:ext cx="12192000" cy="15280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599"/>
          <a:stretch/>
        </p:blipFill>
        <p:spPr>
          <a:xfrm>
            <a:off x="0" y="0"/>
            <a:ext cx="12192000" cy="21536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449"/>
          <a:stretch/>
        </p:blipFill>
        <p:spPr>
          <a:xfrm>
            <a:off x="0" y="0"/>
            <a:ext cx="12192000" cy="35011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145"/>
          <a:stretch/>
        </p:blipFill>
        <p:spPr>
          <a:xfrm>
            <a:off x="0" y="0"/>
            <a:ext cx="12192000" cy="510139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8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6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huiswerk is t/m 1.15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86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PTA.</a:t>
            </a:r>
          </a:p>
          <a:p>
            <a:r>
              <a:rPr lang="nl-NL" sz="2500" dirty="0" smtClean="0"/>
              <a:t>Korte terugblik vorige les</a:t>
            </a:r>
            <a:endParaRPr lang="nl-NL" sz="2500" dirty="0" smtClean="0"/>
          </a:p>
          <a:p>
            <a:r>
              <a:rPr lang="nl-NL" sz="2500" dirty="0" smtClean="0"/>
              <a:t>Opgave 1.6 </a:t>
            </a:r>
            <a:r>
              <a:rPr lang="nl-NL" sz="2500" dirty="0" smtClean="0"/>
              <a:t>t/m </a:t>
            </a:r>
            <a:r>
              <a:rPr lang="nl-NL" sz="2500" dirty="0" smtClean="0"/>
              <a:t>1.</a:t>
            </a:r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maken.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7516" y="0"/>
            <a:ext cx="8696486" cy="1930400"/>
          </a:xfrm>
        </p:spPr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442" y="553453"/>
            <a:ext cx="9781674" cy="5487909"/>
          </a:xfrm>
        </p:spPr>
        <p:txBody>
          <a:bodyPr>
            <a:noAutofit/>
          </a:bodyPr>
          <a:lstStyle/>
          <a:p>
            <a:r>
              <a:rPr lang="nl-NL" sz="2000" dirty="0"/>
              <a:t>Het ECB kan de economie beïnvloeden door de rente te verlagen/verhogen.</a:t>
            </a:r>
          </a:p>
          <a:p>
            <a:r>
              <a:rPr lang="nl-NL" sz="2000" dirty="0"/>
              <a:t>Dit heeft gevolgen voor de bestedingen, maar mogelijk ook voor het prijspeil (inflatie/deflatie).</a:t>
            </a:r>
          </a:p>
          <a:p>
            <a:r>
              <a:rPr lang="nl-NL" sz="2000" dirty="0"/>
              <a:t>De overheid kan de economie beïnvloeden door overheidssalarissen/belastingen te verhogen/verlagen.</a:t>
            </a:r>
          </a:p>
          <a:p>
            <a:r>
              <a:rPr lang="nl-NL" sz="2000" dirty="0"/>
              <a:t>Dit heeft invloed op het overheidstekort/overschot, wat weer invloed heeft op de overheidsschuld</a:t>
            </a:r>
            <a:r>
              <a:rPr lang="nl-NL" sz="2000" dirty="0" smtClean="0"/>
              <a:t>.</a:t>
            </a:r>
          </a:p>
          <a:p>
            <a:r>
              <a:rPr lang="nl-NL" sz="2000" dirty="0" smtClean="0"/>
              <a:t>De prijs van goederen wordt bepaald door de vraag en aanbod van het goed.</a:t>
            </a:r>
          </a:p>
          <a:p>
            <a:r>
              <a:rPr lang="nl-NL" sz="2000" dirty="0" smtClean="0"/>
              <a:t>Hoe meer vraag er naar een goed is (hoe meer mensen het dus willen kopen) hoe hoger de prijs wordt.</a:t>
            </a:r>
          </a:p>
          <a:p>
            <a:r>
              <a:rPr lang="nl-NL" sz="2000" dirty="0" smtClean="0"/>
              <a:t>Hoe lager de vraag naar een goed is (hoe minder mensen het dus willen kopen) hoe lager de prijs wordt.</a:t>
            </a:r>
          </a:p>
          <a:p>
            <a:r>
              <a:rPr lang="nl-NL" sz="2000" dirty="0" smtClean="0"/>
              <a:t>Hoe hoger het aanbod naar een goed is (hoe meer mensen het willen verkopen) hoe lager de prijs wordt (tenslotte, meer aanbod zorgt voor meer concurrentie).</a:t>
            </a:r>
          </a:p>
          <a:p>
            <a:r>
              <a:rPr lang="nl-NL" sz="2000" dirty="0" smtClean="0"/>
              <a:t>Hoe lager het aanbod naar een goed is (hoe minder mensen het willen verkopen) hoe hoger de prijs wordt (tenslotte, minder aanbod zorgt voor minder concurrentie).</a:t>
            </a:r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25415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065"/>
            <a:ext cx="12192000" cy="341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lesbrief crisis: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Deze lesbrief gaat over (zie bladzijde 3).</a:t>
            </a:r>
          </a:p>
          <a:p>
            <a:r>
              <a:rPr lang="nl-NL" sz="2500" dirty="0" smtClean="0"/>
              <a:t>Keuzes maken. (dat is economie in een notendop)</a:t>
            </a:r>
          </a:p>
          <a:p>
            <a:r>
              <a:rPr lang="nl-NL" sz="2500" dirty="0" smtClean="0"/>
              <a:t>Ruilen en de rol van geld in de economie.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terugblik: (stukje theorie).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Er zijn al een aantal belangrijke economische begrippen de revue gepasseerd.</a:t>
            </a:r>
          </a:p>
          <a:p>
            <a:r>
              <a:rPr lang="nl-NL" sz="2500" dirty="0" smtClean="0"/>
              <a:t>Denk aan: consumentenvertrouwen, bestedingen, productie en werkgelegenheid.</a:t>
            </a:r>
          </a:p>
          <a:p>
            <a:r>
              <a:rPr lang="nl-NL" sz="2500" dirty="0" smtClean="0"/>
              <a:t>De relatie die ze tot nu toe hebben gelegd is</a:t>
            </a:r>
          </a:p>
          <a:p>
            <a:r>
              <a:rPr lang="nl-NL" sz="2500" dirty="0" smtClean="0"/>
              <a:t>Consumentenvertrouwen daalt, dalen de bestedingen, daardoor daalt de productie en daalt de werkgelegenheid.</a:t>
            </a:r>
          </a:p>
          <a:p>
            <a:r>
              <a:rPr lang="nl-NL" sz="2500" dirty="0" smtClean="0"/>
              <a:t>Dit betekend ook: consumentenvertrouwen stijgt, bestedingen stijgen, daardoor stijgt de productie en stijgt de werkgelegenheid.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58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Stukje rekenwerk: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een procentuele verandering willen berekenen gebruiken we de formule</a:t>
            </a:r>
          </a:p>
          <a:p>
            <a:r>
              <a:rPr lang="nl-NL" sz="2500" dirty="0" smtClean="0"/>
              <a:t>(nieuw – oud ) / oud * 100 %</a:t>
            </a:r>
          </a:p>
          <a:p>
            <a:r>
              <a:rPr lang="nl-NL" sz="2500" dirty="0" smtClean="0"/>
              <a:t>Cq: ik had 5 knikkers, nu heb ik 7 knikkers, dan is het aantal knikkers toegenomen met</a:t>
            </a:r>
          </a:p>
          <a:p>
            <a:r>
              <a:rPr lang="nl-NL" sz="2500" dirty="0" smtClean="0"/>
              <a:t>(7 -5 ) / 5 * 100% = 40%.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5148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Stimuleren economie door meer geld in omloop te brengen: (5 minuten de tijd)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Lees het stukje ECB wil de economie stimuleren door meer geld in omloop te brengen.</a:t>
            </a:r>
          </a:p>
          <a:p>
            <a:r>
              <a:rPr lang="nl-NL" sz="2500" dirty="0" smtClean="0"/>
              <a:t>Beantwoord de volgende vragen:</a:t>
            </a:r>
          </a:p>
          <a:p>
            <a:r>
              <a:rPr lang="nl-NL" sz="2500" dirty="0" smtClean="0"/>
              <a:t>Waarom zou meer geld in omloop de economie stimuleren?</a:t>
            </a:r>
          </a:p>
          <a:p>
            <a:r>
              <a:rPr lang="nl-NL" sz="2500" dirty="0" smtClean="0"/>
              <a:t>Hoe kan de ECB (</a:t>
            </a:r>
            <a:r>
              <a:rPr lang="nl-NL" sz="2500" dirty="0" err="1" smtClean="0"/>
              <a:t>europese</a:t>
            </a:r>
            <a:r>
              <a:rPr lang="nl-NL" sz="2500" dirty="0" smtClean="0"/>
              <a:t> centrale bank) dit doen?</a:t>
            </a:r>
          </a:p>
          <a:p>
            <a:r>
              <a:rPr lang="nl-NL" sz="2500" dirty="0" smtClean="0"/>
              <a:t>Wat is inflatie, en hoe kan de maatregel van het ECB zorgen voor inflatie.</a:t>
            </a:r>
          </a:p>
          <a:p>
            <a:r>
              <a:rPr lang="nl-NL" sz="2500" dirty="0" smtClean="0"/>
              <a:t>Wat is deflatie, en waarom kan dat nadelig zijn voor de economie?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9111972" y="609603"/>
            <a:ext cx="3080027" cy="2795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111972" y="609603"/>
            <a:ext cx="3080027" cy="2795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111972" y="609602"/>
            <a:ext cx="3080027" cy="2795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111972" y="609601"/>
            <a:ext cx="3080027" cy="2795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111972" y="609600"/>
            <a:ext cx="3080027" cy="2795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6274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0"/>
            <a:ext cx="8684455" cy="6041363"/>
          </a:xfrm>
        </p:spPr>
        <p:txBody>
          <a:bodyPr>
            <a:noAutofit/>
          </a:bodyPr>
          <a:lstStyle/>
          <a:p>
            <a:r>
              <a:rPr lang="nl-NL" sz="2300" b="1" dirty="0" smtClean="0"/>
              <a:t>Waarom zou meer geld in omloop de economie stimuleren?</a:t>
            </a:r>
          </a:p>
          <a:p>
            <a:r>
              <a:rPr lang="nl-NL" sz="2300" dirty="0" smtClean="0"/>
              <a:t>Mensen hebben meer geld om te besteden, waardoor er meer geproduceerd kan worden en er dus meer mensen nodig zijn (minder werkloosheid)</a:t>
            </a:r>
          </a:p>
          <a:p>
            <a:r>
              <a:rPr lang="nl-NL" sz="2300" b="1" dirty="0" smtClean="0"/>
              <a:t>Hoe kan de ECB (</a:t>
            </a:r>
            <a:r>
              <a:rPr lang="nl-NL" sz="2300" b="1" dirty="0" err="1" smtClean="0"/>
              <a:t>europese</a:t>
            </a:r>
            <a:r>
              <a:rPr lang="nl-NL" sz="2300" b="1" dirty="0" smtClean="0"/>
              <a:t> centrale bank) dit doen?</a:t>
            </a:r>
          </a:p>
          <a:p>
            <a:r>
              <a:rPr lang="nl-NL" sz="2300" dirty="0" smtClean="0"/>
              <a:t>Door de rente te verlagen (tenslotte mensen gaan dan sneller lenen, minder snel sparen).</a:t>
            </a:r>
          </a:p>
          <a:p>
            <a:r>
              <a:rPr lang="nl-NL" sz="2300" b="1" dirty="0" smtClean="0"/>
              <a:t>Wat is inflatie, en hoe kan de maatregel van het ECB zorgen voor inflatie.</a:t>
            </a:r>
          </a:p>
          <a:p>
            <a:r>
              <a:rPr lang="nl-NL" sz="2300" dirty="0" smtClean="0"/>
              <a:t>Inflatie is stijging van het prijspeil, doordat mensen meer gaan besteden stijgt de vraag naar producten en dus mogelijk de prijzen van producten.</a:t>
            </a:r>
          </a:p>
          <a:p>
            <a:r>
              <a:rPr lang="nl-NL" sz="2300" b="1" dirty="0" smtClean="0"/>
              <a:t>Wat is deflatie, en waarom kan dat nadelig zijn voor de economie?</a:t>
            </a:r>
          </a:p>
          <a:p>
            <a:r>
              <a:rPr lang="nl-NL" sz="2300" dirty="0" smtClean="0"/>
              <a:t>Daling van het algemeen prijspeil, doordat de prijzen dalen gaan mensen hun bestedingen uitstellen (Mogelijk in de toekomst namelijk nog goedkoper)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33783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</TotalTime>
  <Words>1035</Words>
  <Application>Microsoft Office PowerPoint</Application>
  <PresentationFormat>Breedbeeld</PresentationFormat>
  <Paragraphs>108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Facet</vt:lpstr>
      <vt:lpstr>Welkom havo 4.</vt:lpstr>
      <vt:lpstr>Agenda:</vt:lpstr>
      <vt:lpstr>Benodigdheden. / werkwijze.</vt:lpstr>
      <vt:lpstr>PTA</vt:lpstr>
      <vt:lpstr>Start lesbrief crisis:</vt:lpstr>
      <vt:lpstr>Korte terugblik: (stukje theorie).</vt:lpstr>
      <vt:lpstr>Stukje rekenwerk:</vt:lpstr>
      <vt:lpstr>Stimuleren economie door meer geld in omloop te brengen: (5 minuten de tijd)</vt:lpstr>
      <vt:lpstr>PowerPoint-presentatie</vt:lpstr>
      <vt:lpstr>Maak opgaves 1.6 t/m 1.9</vt:lpstr>
      <vt:lpstr>PowerPoint-presentatie</vt:lpstr>
      <vt:lpstr>wat kan de overheid doen?</vt:lpstr>
      <vt:lpstr>Maak opgaves 1.10 (hele kleine opgave).</vt:lpstr>
      <vt:lpstr>PowerPoint-presentatie</vt:lpstr>
      <vt:lpstr>Terugblik:</vt:lpstr>
      <vt:lpstr>Wat bepaald de prijs van een goed?</vt:lpstr>
      <vt:lpstr>Maak opgaves 1.11 en 1.12</vt:lpstr>
      <vt:lpstr>PowerPoint-presentatie</vt:lpstr>
      <vt:lpstr>Het huiswerk is t/m 1.15</vt:lpstr>
      <vt:lpstr>Terugblik afgelopen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17</cp:revision>
  <dcterms:created xsi:type="dcterms:W3CDTF">2017-08-27T09:00:36Z</dcterms:created>
  <dcterms:modified xsi:type="dcterms:W3CDTF">2017-08-29T07:23:57Z</dcterms:modified>
</cp:coreProperties>
</file>