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270" r:id="rId4"/>
    <p:sldId id="275" r:id="rId5"/>
    <p:sldId id="288" r:id="rId6"/>
    <p:sldId id="302" r:id="rId7"/>
    <p:sldId id="303" r:id="rId8"/>
    <p:sldId id="305" r:id="rId9"/>
    <p:sldId id="306" r:id="rId10"/>
    <p:sldId id="310" r:id="rId11"/>
    <p:sldId id="307" r:id="rId12"/>
    <p:sldId id="311" r:id="rId13"/>
    <p:sldId id="312" r:id="rId14"/>
    <p:sldId id="308" r:id="rId15"/>
    <p:sldId id="313" r:id="rId16"/>
    <p:sldId id="314" r:id="rId17"/>
    <p:sldId id="309" r:id="rId18"/>
    <p:sldId id="315" r:id="rId19"/>
    <p:sldId id="31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Transactiekosten.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Zijn alle kosten die gemaakt worden wanneer twee partijen willen ruilen.</a:t>
            </a:r>
          </a:p>
          <a:p>
            <a:r>
              <a:rPr lang="nl-NL" sz="2500" dirty="0" smtClean="0"/>
              <a:t>Denk aan: wanneer je iets koopt wil je goed geïnformeerd zijn, de tijd die je daaraan besteed zijn transactiekosten.</a:t>
            </a:r>
          </a:p>
          <a:p>
            <a:r>
              <a:rPr lang="nl-NL" sz="2500" dirty="0" smtClean="0"/>
              <a:t>Maar ook: terug naar de winkel voor garantie valt onder transactiekosten. </a:t>
            </a:r>
            <a:endParaRPr lang="nl-NL" sz="2500" dirty="0"/>
          </a:p>
        </p:txBody>
      </p:sp>
    </p:spTree>
    <p:extLst>
      <p:ext uri="{BB962C8B-B14F-4D97-AF65-F5344CB8AC3E}">
        <p14:creationId xmlns:p14="http://schemas.microsoft.com/office/powerpoint/2010/main" val="4104512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fontScale="90000"/>
          </a:bodyPr>
          <a:lstStyle/>
          <a:p>
            <a:r>
              <a:rPr lang="nl-NL" dirty="0" smtClean="0"/>
              <a:t>Lees het stukje transactiekosten</a:t>
            </a:r>
            <a:br>
              <a:rPr lang="nl-NL" dirty="0" smtClean="0"/>
            </a:br>
            <a:r>
              <a:rPr lang="nl-NL" dirty="0" smtClean="0"/>
              <a:t>Maak </a:t>
            </a:r>
            <a:r>
              <a:rPr lang="nl-NL" dirty="0" smtClean="0"/>
              <a:t>opgaves </a:t>
            </a:r>
            <a:r>
              <a:rPr lang="nl-NL" dirty="0" smtClean="0"/>
              <a:t>2.3</a:t>
            </a:r>
            <a:r>
              <a:rPr lang="nl-NL" dirty="0" smtClean="0"/>
              <a:t> t/m 2.5</a:t>
            </a:r>
            <a:br>
              <a:rPr lang="nl-NL" dirty="0" smtClean="0"/>
            </a:br>
            <a:endParaRPr lang="nl-NL" dirty="0"/>
          </a:p>
        </p:txBody>
      </p:sp>
      <p:sp>
        <p:nvSpPr>
          <p:cNvPr id="3" name="Tijdelijke aanduiding voor inhoud 2"/>
          <p:cNvSpPr>
            <a:spLocks noGrp="1"/>
          </p:cNvSpPr>
          <p:nvPr>
            <p:ph idx="1"/>
          </p:nvPr>
        </p:nvSpPr>
        <p:spPr>
          <a:xfrm>
            <a:off x="677334" y="2160589"/>
            <a:ext cx="4785003" cy="3880773"/>
          </a:xfrm>
        </p:spPr>
        <p:txBody>
          <a:bodyPr>
            <a:normAutofit fontScale="92500"/>
          </a:bodyPr>
          <a:lstStyle/>
          <a:p>
            <a:r>
              <a:rPr lang="nl-NL" sz="2500" dirty="0" smtClean="0"/>
              <a:t>5 minuten de tijd.</a:t>
            </a:r>
          </a:p>
          <a:p>
            <a:r>
              <a:rPr lang="nl-NL" sz="2500" dirty="0" smtClean="0"/>
              <a:t>Eerste 2 minuten zelfstandig.</a:t>
            </a:r>
            <a:endParaRPr lang="nl-NL" sz="2500" dirty="0" smtClean="0"/>
          </a:p>
          <a:p>
            <a:r>
              <a:rPr lang="nl-NL" sz="2500" dirty="0" smtClean="0"/>
              <a:t>Eerder klaar? Kan je verder met opgaves </a:t>
            </a:r>
            <a:r>
              <a:rPr lang="nl-NL" sz="2500" dirty="0" smtClean="0"/>
              <a:t>2.6 en 2.7</a:t>
            </a:r>
          </a:p>
          <a:p>
            <a:r>
              <a:rPr lang="nl-NL" sz="2500" dirty="0" smtClean="0"/>
              <a:t>Lees hiervoor is geld te vertrouwen.</a:t>
            </a:r>
            <a:endParaRPr lang="nl-NL" sz="2500" dirty="0" smtClean="0"/>
          </a:p>
          <a:p>
            <a:r>
              <a:rPr lang="nl-NL" sz="2500" dirty="0" smtClean="0"/>
              <a:t>Kom je er niet uit, lees de tussengelegen stukken theorie </a:t>
            </a:r>
            <a:r>
              <a:rPr lang="nl-NL" sz="2500" dirty="0" smtClean="0"/>
              <a:t>nogmaals of </a:t>
            </a:r>
            <a:r>
              <a:rPr lang="nl-NL" sz="2500" dirty="0" smtClean="0"/>
              <a:t>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351606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4818"/>
          <a:stretch/>
        </p:blipFill>
        <p:spPr>
          <a:xfrm>
            <a:off x="13143" y="0"/>
            <a:ext cx="12178857" cy="1949116"/>
          </a:xfrm>
          <a:prstGeom prst="rect">
            <a:avLst/>
          </a:prstGeom>
        </p:spPr>
      </p:pic>
      <p:pic>
        <p:nvPicPr>
          <p:cNvPr id="5" name="Afbeelding 4"/>
          <p:cNvPicPr>
            <a:picLocks noChangeAspect="1"/>
          </p:cNvPicPr>
          <p:nvPr/>
        </p:nvPicPr>
        <p:blipFill rotWithShape="1">
          <a:blip r:embed="rId2"/>
          <a:srcRect b="36151"/>
          <a:stretch/>
        </p:blipFill>
        <p:spPr>
          <a:xfrm>
            <a:off x="13143" y="0"/>
            <a:ext cx="12178857" cy="3537284"/>
          </a:xfrm>
          <a:prstGeom prst="rect">
            <a:avLst/>
          </a:prstGeom>
        </p:spPr>
      </p:pic>
      <p:pic>
        <p:nvPicPr>
          <p:cNvPr id="6" name="Afbeelding 5"/>
          <p:cNvPicPr>
            <a:picLocks noChangeAspect="1"/>
          </p:cNvPicPr>
          <p:nvPr/>
        </p:nvPicPr>
        <p:blipFill rotWithShape="1">
          <a:blip r:embed="rId2"/>
          <a:srcRect b="18126"/>
          <a:stretch/>
        </p:blipFill>
        <p:spPr>
          <a:xfrm>
            <a:off x="13143" y="0"/>
            <a:ext cx="12178857" cy="4535905"/>
          </a:xfrm>
          <a:prstGeom prst="rect">
            <a:avLst/>
          </a:prstGeom>
        </p:spPr>
      </p:pic>
      <p:pic>
        <p:nvPicPr>
          <p:cNvPr id="7" name="Afbeelding 6"/>
          <p:cNvPicPr>
            <a:picLocks noChangeAspect="1"/>
          </p:cNvPicPr>
          <p:nvPr/>
        </p:nvPicPr>
        <p:blipFill rotWithShape="1">
          <a:blip r:embed="rId2"/>
          <a:srcRect r="58616" b="9439"/>
          <a:stretch/>
        </p:blipFill>
        <p:spPr>
          <a:xfrm>
            <a:off x="13144" y="0"/>
            <a:ext cx="5040120" cy="5017168"/>
          </a:xfrm>
          <a:prstGeom prst="rect">
            <a:avLst/>
          </a:prstGeom>
        </p:spPr>
      </p:pic>
      <p:pic>
        <p:nvPicPr>
          <p:cNvPr id="8" name="Afbeelding 7"/>
          <p:cNvPicPr>
            <a:picLocks noChangeAspect="1"/>
          </p:cNvPicPr>
          <p:nvPr/>
        </p:nvPicPr>
        <p:blipFill rotWithShape="1">
          <a:blip r:embed="rId2"/>
          <a:srcRect r="33127" b="8787"/>
          <a:stretch/>
        </p:blipFill>
        <p:spPr>
          <a:xfrm>
            <a:off x="13144" y="0"/>
            <a:ext cx="8144268" cy="5053263"/>
          </a:xfrm>
          <a:prstGeom prst="rect">
            <a:avLst/>
          </a:prstGeom>
        </p:spPr>
      </p:pic>
      <p:pic>
        <p:nvPicPr>
          <p:cNvPr id="9" name="Afbeelding 8"/>
          <p:cNvPicPr>
            <a:picLocks noChangeAspect="1"/>
          </p:cNvPicPr>
          <p:nvPr/>
        </p:nvPicPr>
        <p:blipFill rotWithShape="1">
          <a:blip r:embed="rId2"/>
          <a:srcRect r="7739" b="8136"/>
          <a:stretch/>
        </p:blipFill>
        <p:spPr>
          <a:xfrm>
            <a:off x="13143" y="0"/>
            <a:ext cx="11236383" cy="5089358"/>
          </a:xfrm>
          <a:prstGeom prst="rect">
            <a:avLst/>
          </a:prstGeom>
        </p:spPr>
      </p:pic>
      <p:pic>
        <p:nvPicPr>
          <p:cNvPr id="10" name="Afbeelding 9"/>
          <p:cNvPicPr>
            <a:picLocks noChangeAspect="1"/>
          </p:cNvPicPr>
          <p:nvPr/>
        </p:nvPicPr>
        <p:blipFill>
          <a:blip r:embed="rId2"/>
          <a:stretch>
            <a:fillRect/>
          </a:stretch>
        </p:blipFill>
        <p:spPr>
          <a:xfrm>
            <a:off x="13143" y="0"/>
            <a:ext cx="12178857" cy="5540094"/>
          </a:xfrm>
          <a:prstGeom prst="rect">
            <a:avLst/>
          </a:prstGeom>
        </p:spPr>
      </p:pic>
    </p:spTree>
    <p:extLst>
      <p:ext uri="{BB962C8B-B14F-4D97-AF65-F5344CB8AC3E}">
        <p14:creationId xmlns:p14="http://schemas.microsoft.com/office/powerpoint/2010/main" val="29957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3453" y="180474"/>
            <a:ext cx="8720549" cy="1749926"/>
          </a:xfrm>
        </p:spPr>
        <p:txBody>
          <a:bodyPr/>
          <a:lstStyle/>
          <a:p>
            <a:r>
              <a:rPr lang="nl-NL" dirty="0" smtClean="0"/>
              <a:t>Is geld te vertrouwen?</a:t>
            </a:r>
            <a:endParaRPr lang="nl-NL" dirty="0"/>
          </a:p>
        </p:txBody>
      </p:sp>
      <p:sp>
        <p:nvSpPr>
          <p:cNvPr id="3" name="Tijdelijke aanduiding voor inhoud 2"/>
          <p:cNvSpPr>
            <a:spLocks noGrp="1"/>
          </p:cNvSpPr>
          <p:nvPr>
            <p:ph idx="1"/>
          </p:nvPr>
        </p:nvSpPr>
        <p:spPr>
          <a:xfrm>
            <a:off x="553452" y="830180"/>
            <a:ext cx="8467887" cy="4140372"/>
          </a:xfrm>
        </p:spPr>
        <p:txBody>
          <a:bodyPr>
            <a:noAutofit/>
          </a:bodyPr>
          <a:lstStyle/>
          <a:p>
            <a:r>
              <a:rPr lang="nl-NL" sz="2500" dirty="0" smtClean="0"/>
              <a:t>Nominale waarde: de waarde die wij aan geld hebben toegekend, dus een 10 euro biljet heeft de nominale waarde 10, een 25 euro biljet de nominale waarde van 25.</a:t>
            </a:r>
          </a:p>
          <a:p>
            <a:r>
              <a:rPr lang="nl-NL" sz="2500" dirty="0" smtClean="0"/>
              <a:t>de intrinsieke waarde: de waarde van het materiaal, bij een 10 euro biljet is de intrinsieke waarde veel lager.</a:t>
            </a:r>
          </a:p>
          <a:p>
            <a:r>
              <a:rPr lang="nl-NL" sz="2500" dirty="0" smtClean="0"/>
              <a:t>Dit systeem werkt omdat we erop vertrouwen dat we met geld kunnen betalen, wanneer dit vertrouwen weg valt ontstaat er hyperinflatie, grote prijsstijgingen. Mensen gaan dan weer ruilen in natura. Het geld wordt niet meer geaccepteerd als betaalmiddel.</a:t>
            </a:r>
          </a:p>
          <a:p>
            <a:r>
              <a:rPr lang="nl-NL" sz="2500" dirty="0" smtClean="0"/>
              <a:t>Geld op je bankrekening noemt men giraal geld, geld in je portemonnee (munten en bankbiljetten) noemt men chartaal geld.</a:t>
            </a:r>
            <a:endParaRPr lang="nl-NL" sz="2500" dirty="0"/>
          </a:p>
        </p:txBody>
      </p:sp>
    </p:spTree>
    <p:extLst>
      <p:ext uri="{BB962C8B-B14F-4D97-AF65-F5344CB8AC3E}">
        <p14:creationId xmlns:p14="http://schemas.microsoft.com/office/powerpoint/2010/main" val="441415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fontScale="90000"/>
          </a:bodyPr>
          <a:lstStyle/>
          <a:p>
            <a:r>
              <a:rPr lang="nl-NL" dirty="0" smtClean="0"/>
              <a:t>Lees is geld te vertrouwen en chartaal en giraal geld en maak </a:t>
            </a:r>
            <a:r>
              <a:rPr lang="nl-NL" dirty="0" smtClean="0"/>
              <a:t>opgaves </a:t>
            </a:r>
            <a:r>
              <a:rPr lang="nl-NL" dirty="0" smtClean="0"/>
              <a:t>2.6 t/m 2.9.</a:t>
            </a:r>
            <a:br>
              <a:rPr lang="nl-NL" dirty="0" smtClean="0"/>
            </a:b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6 </a:t>
            </a:r>
            <a:r>
              <a:rPr lang="nl-NL" sz="2500" dirty="0" smtClean="0"/>
              <a:t>minuten de tijd, de eerste </a:t>
            </a:r>
            <a:r>
              <a:rPr lang="nl-NL" sz="2500" dirty="0" smtClean="0"/>
              <a:t>3 </a:t>
            </a:r>
            <a:r>
              <a:rPr lang="nl-NL" sz="2500" dirty="0" smtClean="0"/>
              <a:t>minuten werk je zelfstandig.</a:t>
            </a:r>
          </a:p>
          <a:p>
            <a:r>
              <a:rPr lang="nl-NL" sz="2500" dirty="0" smtClean="0"/>
              <a:t>Eerder klaar? Kan je verder met opgaves </a:t>
            </a:r>
            <a:r>
              <a:rPr lang="nl-NL" sz="2500" dirty="0" smtClean="0"/>
              <a:t>t/m 2.11 (is ook HW) </a:t>
            </a:r>
          </a:p>
          <a:p>
            <a:r>
              <a:rPr lang="nl-NL" sz="2500" dirty="0" smtClean="0"/>
              <a:t>Kom </a:t>
            </a:r>
            <a:r>
              <a:rPr lang="nl-NL" sz="2500" dirty="0" smtClean="0"/>
              <a:t>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230675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3162"/>
          <a:stretch/>
        </p:blipFill>
        <p:spPr>
          <a:xfrm>
            <a:off x="0" y="1"/>
            <a:ext cx="11526253" cy="469232"/>
          </a:xfrm>
          <a:prstGeom prst="rect">
            <a:avLst/>
          </a:prstGeom>
        </p:spPr>
      </p:pic>
      <p:pic>
        <p:nvPicPr>
          <p:cNvPr id="5" name="Afbeelding 4"/>
          <p:cNvPicPr>
            <a:picLocks noChangeAspect="1"/>
          </p:cNvPicPr>
          <p:nvPr/>
        </p:nvPicPr>
        <p:blipFill rotWithShape="1">
          <a:blip r:embed="rId2"/>
          <a:srcRect b="87552"/>
          <a:stretch/>
        </p:blipFill>
        <p:spPr>
          <a:xfrm>
            <a:off x="0" y="1"/>
            <a:ext cx="11526253" cy="854242"/>
          </a:xfrm>
          <a:prstGeom prst="rect">
            <a:avLst/>
          </a:prstGeom>
        </p:spPr>
      </p:pic>
      <p:pic>
        <p:nvPicPr>
          <p:cNvPr id="6" name="Afbeelding 5"/>
          <p:cNvPicPr>
            <a:picLocks noChangeAspect="1"/>
          </p:cNvPicPr>
          <p:nvPr/>
        </p:nvPicPr>
        <p:blipFill rotWithShape="1">
          <a:blip r:embed="rId2"/>
          <a:srcRect b="67916"/>
          <a:stretch/>
        </p:blipFill>
        <p:spPr>
          <a:xfrm>
            <a:off x="0" y="0"/>
            <a:ext cx="11526253" cy="2201779"/>
          </a:xfrm>
          <a:prstGeom prst="rect">
            <a:avLst/>
          </a:prstGeom>
        </p:spPr>
      </p:pic>
      <p:pic>
        <p:nvPicPr>
          <p:cNvPr id="7" name="Afbeelding 6"/>
          <p:cNvPicPr>
            <a:picLocks noChangeAspect="1"/>
          </p:cNvPicPr>
          <p:nvPr/>
        </p:nvPicPr>
        <p:blipFill rotWithShape="1">
          <a:blip r:embed="rId2"/>
          <a:srcRect b="60727"/>
          <a:stretch/>
        </p:blipFill>
        <p:spPr>
          <a:xfrm>
            <a:off x="0" y="1"/>
            <a:ext cx="11526253" cy="2695074"/>
          </a:xfrm>
          <a:prstGeom prst="rect">
            <a:avLst/>
          </a:prstGeom>
        </p:spPr>
      </p:pic>
      <p:pic>
        <p:nvPicPr>
          <p:cNvPr id="8" name="Afbeelding 7"/>
          <p:cNvPicPr>
            <a:picLocks noChangeAspect="1"/>
          </p:cNvPicPr>
          <p:nvPr/>
        </p:nvPicPr>
        <p:blipFill rotWithShape="1">
          <a:blip r:embed="rId2"/>
          <a:srcRect b="55994"/>
          <a:stretch/>
        </p:blipFill>
        <p:spPr>
          <a:xfrm>
            <a:off x="0" y="1"/>
            <a:ext cx="11526253" cy="3019925"/>
          </a:xfrm>
          <a:prstGeom prst="rect">
            <a:avLst/>
          </a:prstGeom>
        </p:spPr>
      </p:pic>
      <p:pic>
        <p:nvPicPr>
          <p:cNvPr id="9" name="Afbeelding 8"/>
          <p:cNvPicPr>
            <a:picLocks noChangeAspect="1"/>
          </p:cNvPicPr>
          <p:nvPr/>
        </p:nvPicPr>
        <p:blipFill rotWithShape="1">
          <a:blip r:embed="rId2"/>
          <a:srcRect b="47052"/>
          <a:stretch/>
        </p:blipFill>
        <p:spPr>
          <a:xfrm>
            <a:off x="0" y="0"/>
            <a:ext cx="11526253" cy="3633537"/>
          </a:xfrm>
          <a:prstGeom prst="rect">
            <a:avLst/>
          </a:prstGeom>
        </p:spPr>
      </p:pic>
      <p:pic>
        <p:nvPicPr>
          <p:cNvPr id="10" name="Afbeelding 9"/>
          <p:cNvPicPr>
            <a:picLocks noChangeAspect="1"/>
          </p:cNvPicPr>
          <p:nvPr/>
        </p:nvPicPr>
        <p:blipFill rotWithShape="1">
          <a:blip r:embed="rId2"/>
          <a:srcRect b="34429"/>
          <a:stretch/>
        </p:blipFill>
        <p:spPr>
          <a:xfrm>
            <a:off x="0" y="0"/>
            <a:ext cx="11526253" cy="4499811"/>
          </a:xfrm>
          <a:prstGeom prst="rect">
            <a:avLst/>
          </a:prstGeom>
        </p:spPr>
      </p:pic>
      <p:pic>
        <p:nvPicPr>
          <p:cNvPr id="11" name="Afbeelding 10"/>
          <p:cNvPicPr>
            <a:picLocks noChangeAspect="1"/>
          </p:cNvPicPr>
          <p:nvPr/>
        </p:nvPicPr>
        <p:blipFill rotWithShape="1">
          <a:blip r:embed="rId2"/>
          <a:srcRect b="24085"/>
          <a:stretch/>
        </p:blipFill>
        <p:spPr>
          <a:xfrm>
            <a:off x="0" y="1"/>
            <a:ext cx="11526253" cy="5209674"/>
          </a:xfrm>
          <a:prstGeom prst="rect">
            <a:avLst/>
          </a:prstGeom>
        </p:spPr>
      </p:pic>
      <p:pic>
        <p:nvPicPr>
          <p:cNvPr id="12" name="Afbeelding 11"/>
          <p:cNvPicPr>
            <a:picLocks noChangeAspect="1"/>
          </p:cNvPicPr>
          <p:nvPr/>
        </p:nvPicPr>
        <p:blipFill rotWithShape="1">
          <a:blip r:embed="rId2"/>
          <a:srcRect b="15844"/>
          <a:stretch/>
        </p:blipFill>
        <p:spPr>
          <a:xfrm>
            <a:off x="0" y="1"/>
            <a:ext cx="11526253" cy="5775158"/>
          </a:xfrm>
          <a:prstGeom prst="rect">
            <a:avLst/>
          </a:prstGeom>
        </p:spPr>
      </p:pic>
      <p:pic>
        <p:nvPicPr>
          <p:cNvPr id="13" name="Afbeelding 12"/>
          <p:cNvPicPr>
            <a:picLocks noChangeAspect="1"/>
          </p:cNvPicPr>
          <p:nvPr/>
        </p:nvPicPr>
        <p:blipFill>
          <a:blip r:embed="rId2"/>
          <a:stretch>
            <a:fillRect/>
          </a:stretch>
        </p:blipFill>
        <p:spPr>
          <a:xfrm>
            <a:off x="0" y="0"/>
            <a:ext cx="11526253" cy="6862451"/>
          </a:xfrm>
          <a:prstGeom prst="rect">
            <a:avLst/>
          </a:prstGeom>
        </p:spPr>
      </p:pic>
    </p:spTree>
    <p:extLst>
      <p:ext uri="{BB962C8B-B14F-4D97-AF65-F5344CB8AC3E}">
        <p14:creationId xmlns:p14="http://schemas.microsoft.com/office/powerpoint/2010/main" val="1805653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 functies van geld</a:t>
            </a:r>
            <a:endParaRPr lang="nl-NL" dirty="0"/>
          </a:p>
        </p:txBody>
      </p:sp>
      <p:sp>
        <p:nvSpPr>
          <p:cNvPr id="3" name="Tijdelijke aanduiding voor inhoud 2"/>
          <p:cNvSpPr>
            <a:spLocks noGrp="1"/>
          </p:cNvSpPr>
          <p:nvPr>
            <p:ph idx="1"/>
          </p:nvPr>
        </p:nvSpPr>
        <p:spPr/>
        <p:txBody>
          <a:bodyPr>
            <a:normAutofit/>
          </a:bodyPr>
          <a:lstStyle/>
          <a:p>
            <a:r>
              <a:rPr lang="nl-NL" sz="2500" dirty="0" smtClean="0"/>
              <a:t>Belangrijkste functie: </a:t>
            </a:r>
          </a:p>
          <a:p>
            <a:r>
              <a:rPr lang="nl-NL" sz="2500" dirty="0" smtClean="0"/>
              <a:t>Betaalmiddel: je kunt er goederen en diensten mee aanschaffen.</a:t>
            </a:r>
          </a:p>
          <a:p>
            <a:r>
              <a:rPr lang="nl-NL" sz="2500" dirty="0" smtClean="0"/>
              <a:t>Maar ook:</a:t>
            </a:r>
          </a:p>
          <a:p>
            <a:r>
              <a:rPr lang="nl-NL" sz="2500" dirty="0" smtClean="0"/>
              <a:t>Rekenmiddel: je kan de waarde van goederen en diensten vast stellen.</a:t>
            </a:r>
          </a:p>
          <a:p>
            <a:r>
              <a:rPr lang="nl-NL" sz="2500" dirty="0" smtClean="0"/>
              <a:t>Spaarmiddel: je kunt het bewaren</a:t>
            </a:r>
          </a:p>
          <a:p>
            <a:endParaRPr lang="nl-NL" sz="2500" dirty="0"/>
          </a:p>
        </p:txBody>
      </p:sp>
    </p:spTree>
    <p:extLst>
      <p:ext uri="{BB962C8B-B14F-4D97-AF65-F5344CB8AC3E}">
        <p14:creationId xmlns:p14="http://schemas.microsoft.com/office/powerpoint/2010/main" val="268318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a:t>
            </a:r>
            <a:r>
              <a:rPr lang="nl-NL" dirty="0" smtClean="0"/>
              <a:t>opgaves 2.10 en 2.11</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5 minuten de tijd.</a:t>
            </a:r>
          </a:p>
          <a:p>
            <a:r>
              <a:rPr lang="nl-NL" sz="2500" dirty="0" smtClean="0"/>
              <a:t>Eerder </a:t>
            </a:r>
            <a:r>
              <a:rPr lang="nl-NL" sz="2500" dirty="0" smtClean="0"/>
              <a:t>klaar? </a:t>
            </a:r>
            <a:r>
              <a:rPr lang="nl-NL" sz="2500" dirty="0" smtClean="0"/>
              <a:t>Je bent klaar voor vandaag.</a:t>
            </a:r>
            <a:endParaRPr lang="nl-NL" sz="2500" dirty="0" smtClean="0"/>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160250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842"/>
          <a:stretch/>
        </p:blipFill>
        <p:spPr>
          <a:xfrm>
            <a:off x="0" y="0"/>
            <a:ext cx="12192000" cy="553453"/>
          </a:xfrm>
          <a:prstGeom prst="rect">
            <a:avLst/>
          </a:prstGeom>
        </p:spPr>
      </p:pic>
      <p:pic>
        <p:nvPicPr>
          <p:cNvPr id="5" name="Afbeelding 4"/>
          <p:cNvPicPr>
            <a:picLocks noChangeAspect="1"/>
          </p:cNvPicPr>
          <p:nvPr/>
        </p:nvPicPr>
        <p:blipFill rotWithShape="1">
          <a:blip r:embed="rId2"/>
          <a:srcRect b="75115"/>
          <a:stretch/>
        </p:blipFill>
        <p:spPr>
          <a:xfrm>
            <a:off x="0" y="0"/>
            <a:ext cx="12192000" cy="1046747"/>
          </a:xfrm>
          <a:prstGeom prst="rect">
            <a:avLst/>
          </a:prstGeom>
        </p:spPr>
      </p:pic>
      <p:pic>
        <p:nvPicPr>
          <p:cNvPr id="6" name="Afbeelding 5"/>
          <p:cNvPicPr>
            <a:picLocks noChangeAspect="1"/>
          </p:cNvPicPr>
          <p:nvPr/>
        </p:nvPicPr>
        <p:blipFill rotWithShape="1">
          <a:blip r:embed="rId2"/>
          <a:srcRect b="64531"/>
          <a:stretch/>
        </p:blipFill>
        <p:spPr>
          <a:xfrm>
            <a:off x="0" y="0"/>
            <a:ext cx="12192000" cy="1491916"/>
          </a:xfrm>
          <a:prstGeom prst="rect">
            <a:avLst/>
          </a:prstGeom>
        </p:spPr>
      </p:pic>
      <p:pic>
        <p:nvPicPr>
          <p:cNvPr id="7" name="Afbeelding 6"/>
          <p:cNvPicPr>
            <a:picLocks noChangeAspect="1"/>
          </p:cNvPicPr>
          <p:nvPr/>
        </p:nvPicPr>
        <p:blipFill rotWithShape="1">
          <a:blip r:embed="rId2"/>
          <a:srcRect b="47941"/>
          <a:stretch/>
        </p:blipFill>
        <p:spPr>
          <a:xfrm>
            <a:off x="0" y="0"/>
            <a:ext cx="12192000" cy="2189747"/>
          </a:xfrm>
          <a:prstGeom prst="rect">
            <a:avLst/>
          </a:prstGeom>
        </p:spPr>
      </p:pic>
      <p:pic>
        <p:nvPicPr>
          <p:cNvPr id="8" name="Afbeelding 7"/>
          <p:cNvPicPr>
            <a:picLocks noChangeAspect="1"/>
          </p:cNvPicPr>
          <p:nvPr/>
        </p:nvPicPr>
        <p:blipFill rotWithShape="1">
          <a:blip r:embed="rId2"/>
          <a:srcRect b="27059"/>
          <a:stretch/>
        </p:blipFill>
        <p:spPr>
          <a:xfrm>
            <a:off x="0" y="0"/>
            <a:ext cx="12192000" cy="3068053"/>
          </a:xfrm>
          <a:prstGeom prst="rect">
            <a:avLst/>
          </a:prstGeom>
        </p:spPr>
      </p:pic>
      <p:pic>
        <p:nvPicPr>
          <p:cNvPr id="9" name="Afbeelding 8"/>
          <p:cNvPicPr>
            <a:picLocks noChangeAspect="1"/>
          </p:cNvPicPr>
          <p:nvPr/>
        </p:nvPicPr>
        <p:blipFill rotWithShape="1">
          <a:blip r:embed="rId2"/>
          <a:srcRect b="15618"/>
          <a:stretch/>
        </p:blipFill>
        <p:spPr>
          <a:xfrm>
            <a:off x="0" y="0"/>
            <a:ext cx="12192000" cy="3549316"/>
          </a:xfrm>
          <a:prstGeom prst="rect">
            <a:avLst/>
          </a:prstGeom>
        </p:spPr>
      </p:pic>
      <p:pic>
        <p:nvPicPr>
          <p:cNvPr id="10" name="Afbeelding 9"/>
          <p:cNvPicPr>
            <a:picLocks noChangeAspect="1"/>
          </p:cNvPicPr>
          <p:nvPr/>
        </p:nvPicPr>
        <p:blipFill>
          <a:blip r:embed="rId2"/>
          <a:stretch>
            <a:fillRect/>
          </a:stretch>
        </p:blipFill>
        <p:spPr>
          <a:xfrm>
            <a:off x="0" y="0"/>
            <a:ext cx="12192000" cy="4206240"/>
          </a:xfrm>
          <a:prstGeom prst="rect">
            <a:avLst/>
          </a:prstGeom>
        </p:spPr>
      </p:pic>
    </p:spTree>
    <p:extLst>
      <p:ext uri="{BB962C8B-B14F-4D97-AF65-F5344CB8AC3E}">
        <p14:creationId xmlns:p14="http://schemas.microsoft.com/office/powerpoint/2010/main" val="163175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afgelopen les:</a:t>
            </a:r>
            <a:endParaRPr lang="nl-NL" dirty="0"/>
          </a:p>
        </p:txBody>
      </p:sp>
      <p:sp>
        <p:nvSpPr>
          <p:cNvPr id="3" name="Tijdelijke aanduiding voor inhoud 2"/>
          <p:cNvSpPr>
            <a:spLocks noGrp="1"/>
          </p:cNvSpPr>
          <p:nvPr>
            <p:ph idx="1"/>
          </p:nvPr>
        </p:nvSpPr>
        <p:spPr/>
        <p:txBody>
          <a:bodyPr>
            <a:normAutofit/>
          </a:bodyPr>
          <a:lstStyle/>
          <a:p>
            <a:r>
              <a:rPr lang="nl-NL" sz="2500" dirty="0" smtClean="0"/>
              <a:t>Intrinsieke waarde geld: waarde van het materiaal.</a:t>
            </a:r>
          </a:p>
          <a:p>
            <a:r>
              <a:rPr lang="nl-NL" sz="2500" dirty="0" smtClean="0"/>
              <a:t>Nominale waarde geld: waarde wat op het biljet staat.</a:t>
            </a:r>
          </a:p>
          <a:p>
            <a:r>
              <a:rPr lang="nl-NL" sz="2500" dirty="0" smtClean="0"/>
              <a:t>Geld werkt zolang we erop vertrouwen dat het overal geaccepteerd wordt.</a:t>
            </a:r>
          </a:p>
          <a:p>
            <a:r>
              <a:rPr lang="nl-NL" sz="2500" dirty="0" smtClean="0"/>
              <a:t>Transactiekosten zijn kosten die gepaard gaan met het ruilen tussen 2 partijen.</a:t>
            </a:r>
          </a:p>
          <a:p>
            <a:r>
              <a:rPr lang="nl-NL" sz="2500" dirty="0" smtClean="0"/>
              <a:t>Geld kan fungeren als betaalmiddel, rekenmiddel en spaarmiddel.</a:t>
            </a:r>
          </a:p>
          <a:p>
            <a:endParaRPr lang="nl-NL" sz="2500" dirty="0"/>
          </a:p>
        </p:txBody>
      </p:sp>
    </p:spTree>
    <p:extLst>
      <p:ext uri="{BB962C8B-B14F-4D97-AF65-F5344CB8AC3E}">
        <p14:creationId xmlns:p14="http://schemas.microsoft.com/office/powerpoint/2010/main" val="100168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Korte terugblik vorige les</a:t>
            </a:r>
          </a:p>
          <a:p>
            <a:r>
              <a:rPr lang="nl-NL" sz="2500" dirty="0" smtClean="0"/>
              <a:t>Opgave 2.1 t/m 2.11</a:t>
            </a:r>
          </a:p>
          <a:p>
            <a:r>
              <a:rPr lang="nl-NL" sz="2500" dirty="0" smtClean="0"/>
              <a:t>De verschillende rollen van geld.</a:t>
            </a:r>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Korte terugblik: (stukje theorie).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Er zijn al een aantal belangrijke economische begrippen de revue gepasseerd.</a:t>
            </a:r>
          </a:p>
          <a:p>
            <a:r>
              <a:rPr lang="nl-NL" sz="2500" dirty="0" smtClean="0"/>
              <a:t>Denk aan: consumentenvertrouwen, bestedingen, productie en werkgelegenheid.</a:t>
            </a:r>
          </a:p>
          <a:p>
            <a:r>
              <a:rPr lang="nl-NL" sz="2500" dirty="0" smtClean="0"/>
              <a:t>De relatie die ze tot nu toe hebben gelegd is</a:t>
            </a:r>
          </a:p>
          <a:p>
            <a:r>
              <a:rPr lang="nl-NL" sz="2500" dirty="0" smtClean="0"/>
              <a:t>Consumentenvertrouwen daalt, dalen de bestedingen, daardoor daalt de productie en daalt de werkgelegenheid.</a:t>
            </a:r>
          </a:p>
          <a:p>
            <a:r>
              <a:rPr lang="nl-NL" sz="2500" dirty="0" smtClean="0"/>
              <a:t>Dit betekend ook: consumentenvertrouwen stijgt, bestedingen stijgen, daardoor stijgt de productie en stijgt de werkgelegenheid.</a:t>
            </a:r>
          </a:p>
          <a:p>
            <a:endParaRPr lang="nl-NL" sz="2500" dirty="0"/>
          </a:p>
        </p:txBody>
      </p:sp>
    </p:spTree>
    <p:extLst>
      <p:ext uri="{BB962C8B-B14F-4D97-AF65-F5344CB8AC3E}">
        <p14:creationId xmlns:p14="http://schemas.microsoft.com/office/powerpoint/2010/main" val="865847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Stukje rekenwerk:</a:t>
            </a:r>
            <a:endParaRPr lang="nl-NL" dirty="0"/>
          </a:p>
        </p:txBody>
      </p:sp>
      <p:sp>
        <p:nvSpPr>
          <p:cNvPr id="3" name="Tijdelijke aanduiding voor inhoud 2"/>
          <p:cNvSpPr>
            <a:spLocks noGrp="1"/>
          </p:cNvSpPr>
          <p:nvPr>
            <p:ph idx="1"/>
          </p:nvPr>
        </p:nvSpPr>
        <p:spPr/>
        <p:txBody>
          <a:bodyPr>
            <a:normAutofit/>
          </a:bodyPr>
          <a:lstStyle/>
          <a:p>
            <a:r>
              <a:rPr lang="nl-NL" sz="2500" dirty="0" smtClean="0"/>
              <a:t>Als we een procentuele verandering willen berekenen gebruiken we de formule</a:t>
            </a:r>
          </a:p>
          <a:p>
            <a:r>
              <a:rPr lang="nl-NL" sz="2500" dirty="0" smtClean="0"/>
              <a:t>(nieuw – oud ) / oud * 100 %</a:t>
            </a:r>
          </a:p>
          <a:p>
            <a:r>
              <a:rPr lang="nl-NL" sz="2500" dirty="0" smtClean="0"/>
              <a:t>Cq: ik had 5 knikkers, nu heb ik 7 knikkers, dan is het aantal knikkers toegenomen met</a:t>
            </a:r>
          </a:p>
          <a:p>
            <a:r>
              <a:rPr lang="nl-NL" sz="2500" dirty="0" smtClean="0"/>
              <a:t>(7 -5 ) / 5 * 100% = 40%.</a:t>
            </a:r>
            <a:endParaRPr lang="nl-NL" sz="2500" dirty="0"/>
          </a:p>
        </p:txBody>
      </p:sp>
    </p:spTree>
    <p:extLst>
      <p:ext uri="{BB962C8B-B14F-4D97-AF65-F5344CB8AC3E}">
        <p14:creationId xmlns:p14="http://schemas.microsoft.com/office/powerpoint/2010/main" val="395148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Terugblik</a:t>
            </a:r>
            <a:endParaRPr lang="nl-NL" dirty="0"/>
          </a:p>
        </p:txBody>
      </p:sp>
      <p:sp>
        <p:nvSpPr>
          <p:cNvPr id="3" name="Tijdelijke aanduiding voor inhoud 2"/>
          <p:cNvSpPr>
            <a:spLocks noGrp="1"/>
          </p:cNvSpPr>
          <p:nvPr>
            <p:ph idx="1"/>
          </p:nvPr>
        </p:nvSpPr>
        <p:spPr>
          <a:xfrm>
            <a:off x="168442" y="553453"/>
            <a:ext cx="9781674" cy="5487909"/>
          </a:xfrm>
        </p:spPr>
        <p:txBody>
          <a:bodyPr>
            <a:noAutofit/>
          </a:bodyPr>
          <a:lstStyle/>
          <a:p>
            <a:r>
              <a:rPr lang="nl-NL" sz="2000" dirty="0"/>
              <a:t>Het ECB kan de economie beïnvloeden door de rente te verlagen/verhogen.</a:t>
            </a:r>
          </a:p>
          <a:p>
            <a:r>
              <a:rPr lang="nl-NL" sz="2000" dirty="0"/>
              <a:t>Dit heeft gevolgen voor de bestedingen, maar mogelijk ook voor het prijspeil (inflatie/deflatie).</a:t>
            </a:r>
          </a:p>
          <a:p>
            <a:r>
              <a:rPr lang="nl-NL" sz="2000" dirty="0"/>
              <a:t>De overheid kan de economie beïnvloeden door overheidssalarissen/belastingen te verhogen/verlagen.</a:t>
            </a:r>
          </a:p>
          <a:p>
            <a:r>
              <a:rPr lang="nl-NL" sz="2000" dirty="0"/>
              <a:t>Dit heeft invloed op het overheidstekort/overschot, wat weer invloed heeft op de overheidsschuld</a:t>
            </a:r>
            <a:r>
              <a:rPr lang="nl-NL" sz="2000" dirty="0" smtClean="0"/>
              <a:t>.</a:t>
            </a:r>
          </a:p>
          <a:p>
            <a:r>
              <a:rPr lang="nl-NL" sz="2000" dirty="0" smtClean="0"/>
              <a:t>De prijs van goederen wordt bepaald door de vraag en aanbod van het goed.</a:t>
            </a:r>
          </a:p>
          <a:p>
            <a:r>
              <a:rPr lang="nl-NL" sz="2000" dirty="0" smtClean="0"/>
              <a:t>Hoe meer vraag er naar een goed is (hoe meer mensen het dus willen kopen) hoe hoger de prijs wordt.</a:t>
            </a:r>
          </a:p>
          <a:p>
            <a:r>
              <a:rPr lang="nl-NL" sz="2000" dirty="0" smtClean="0"/>
              <a:t>Hoe lager de vraag naar een goed is (hoe minder mensen het dus willen kopen) hoe lager de prijs wordt.</a:t>
            </a:r>
          </a:p>
          <a:p>
            <a:r>
              <a:rPr lang="nl-NL" sz="2000" dirty="0" smtClean="0"/>
              <a:t>Hoe hoger het aanbod naar een goed is (hoe meer mensen het willen verkopen) hoe lager de prijs wordt (tenslotte, meer aanbod zorgt voor meer concurrentie).</a:t>
            </a:r>
          </a:p>
          <a:p>
            <a:r>
              <a:rPr lang="nl-NL" sz="2000" dirty="0" smtClean="0"/>
              <a:t>Hoe lager het aanbod naar een goed is (hoe minder mensen het willen verkopen) hoe hoger de prijs wordt (tenslotte, minder aanbod zorgt voor minder concurrentie).</a:t>
            </a:r>
            <a:endParaRPr lang="nl-NL" sz="2000" dirty="0"/>
          </a:p>
          <a:p>
            <a:endParaRPr lang="nl-NL" sz="2000" dirty="0"/>
          </a:p>
          <a:p>
            <a:endParaRPr lang="nl-NL" sz="2000" dirty="0"/>
          </a:p>
        </p:txBody>
      </p:sp>
    </p:spTree>
    <p:extLst>
      <p:ext uri="{BB962C8B-B14F-4D97-AF65-F5344CB8AC3E}">
        <p14:creationId xmlns:p14="http://schemas.microsoft.com/office/powerpoint/2010/main" val="2254150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074" y="117566"/>
            <a:ext cx="8842928" cy="1812834"/>
          </a:xfrm>
        </p:spPr>
        <p:txBody>
          <a:bodyPr/>
          <a:lstStyle/>
          <a:p>
            <a:r>
              <a:rPr lang="nl-NL" dirty="0" smtClean="0"/>
              <a:t>Terugblik</a:t>
            </a:r>
            <a:endParaRPr lang="nl-NL" dirty="0"/>
          </a:p>
        </p:txBody>
      </p:sp>
      <p:sp>
        <p:nvSpPr>
          <p:cNvPr id="3" name="Tijdelijke aanduiding voor inhoud 2"/>
          <p:cNvSpPr>
            <a:spLocks noGrp="1"/>
          </p:cNvSpPr>
          <p:nvPr>
            <p:ph idx="1"/>
          </p:nvPr>
        </p:nvSpPr>
        <p:spPr>
          <a:xfrm>
            <a:off x="431074" y="679269"/>
            <a:ext cx="8842928" cy="5362094"/>
          </a:xfrm>
        </p:spPr>
        <p:txBody>
          <a:bodyPr>
            <a:noAutofit/>
          </a:bodyPr>
          <a:lstStyle/>
          <a:p>
            <a:r>
              <a:rPr lang="nl-NL" sz="2500" dirty="0" smtClean="0"/>
              <a:t>We hebben eerst gekeken naar schaarste.</a:t>
            </a:r>
          </a:p>
          <a:p>
            <a:r>
              <a:rPr lang="nl-NL" sz="2500" dirty="0" smtClean="0"/>
              <a:t>Absolute schaarste was als er een gebrek was aan spullen: hongersnood.</a:t>
            </a:r>
          </a:p>
          <a:p>
            <a:r>
              <a:rPr lang="nl-NL" sz="2500" dirty="0" smtClean="0"/>
              <a:t>Bij economie hebben we het over schaarste als er inspanning voor de productie moet worden geleverd.</a:t>
            </a:r>
          </a:p>
          <a:p>
            <a:r>
              <a:rPr lang="nl-NL" sz="2500" dirty="0" smtClean="0"/>
              <a:t>Tijd is ook schaars, tenslotte zit maar 24 uur in een dag.</a:t>
            </a:r>
          </a:p>
          <a:p>
            <a:r>
              <a:rPr lang="nl-NL" sz="2500" dirty="0" smtClean="0"/>
              <a:t>De keuzes die we maken gaan altijd ten koste van alternatieven (uur tv kijken gaat ten koste van uur </a:t>
            </a:r>
            <a:r>
              <a:rPr lang="nl-NL" sz="2500" dirty="0" err="1" smtClean="0"/>
              <a:t>hw</a:t>
            </a:r>
            <a:r>
              <a:rPr lang="nl-NL" sz="2500" dirty="0" smtClean="0"/>
              <a:t> maken).</a:t>
            </a:r>
          </a:p>
          <a:p>
            <a:r>
              <a:rPr lang="nl-NL" sz="2500" dirty="0" smtClean="0"/>
              <a:t>De kosten van de alternatieve die we niet kiezen noemen we opoffering kosten.</a:t>
            </a:r>
          </a:p>
          <a:p>
            <a:r>
              <a:rPr lang="nl-NL" sz="2500" dirty="0" smtClean="0"/>
              <a:t>Als het goed is zijn de opofferingskosten van het een na beste alternatief lager dan de opbrengst van de gemaakte keuze.</a:t>
            </a:r>
            <a:endParaRPr lang="nl-NL" sz="2500" dirty="0"/>
          </a:p>
        </p:txBody>
      </p:sp>
    </p:spTree>
    <p:extLst>
      <p:ext uri="{BB962C8B-B14F-4D97-AF65-F5344CB8AC3E}">
        <p14:creationId xmlns:p14="http://schemas.microsoft.com/office/powerpoint/2010/main" val="79411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Iedereen heeft een bepaald budget waarmee hij een aantal producten kan kopen.</a:t>
            </a:r>
          </a:p>
          <a:p>
            <a:r>
              <a:rPr lang="nl-NL" sz="2500" dirty="0" smtClean="0"/>
              <a:t>Wanneer we grafisch weergeven welke keuze hij kan maken tussen twee producten met zijn budget noemen we dat een budget lijn.</a:t>
            </a:r>
          </a:p>
          <a:p>
            <a:r>
              <a:rPr lang="nl-NL" sz="2500" dirty="0" smtClean="0"/>
              <a:t>Wanneer ze budget groter wordt gaat de budgetlijn omhoog, wanneer ze budget kleiner wordt gaat de budgetlijn omlaag.</a:t>
            </a:r>
          </a:p>
          <a:p>
            <a:r>
              <a:rPr lang="nl-NL" sz="2500" dirty="0" smtClean="0"/>
              <a:t>Door verandering van de prijs van de producten kan de budgetlijn veranderen.</a:t>
            </a:r>
            <a:endParaRPr lang="nl-NL" sz="2500" dirty="0"/>
          </a:p>
        </p:txBody>
      </p:sp>
    </p:spTree>
    <p:extLst>
      <p:ext uri="{BB962C8B-B14F-4D97-AF65-F5344CB8AC3E}">
        <p14:creationId xmlns:p14="http://schemas.microsoft.com/office/powerpoint/2010/main" val="26412186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normAutofit fontScale="90000"/>
          </a:bodyPr>
          <a:lstStyle/>
          <a:p>
            <a:r>
              <a:rPr lang="nl-NL" dirty="0" smtClean="0"/>
              <a:t>Ter introductie. Lees 2.1 arbeidsdeling en arbeidsproductiviteit tot </a:t>
            </a:r>
            <a:r>
              <a:rPr lang="nl-NL" dirty="0" smtClean="0"/>
              <a:t>de paragraaf transactiekosten. </a:t>
            </a:r>
            <a:r>
              <a:rPr lang="nl-NL" dirty="0" smtClean="0"/>
              <a:t>Maa</a:t>
            </a:r>
            <a:r>
              <a:rPr lang="nl-NL" dirty="0" smtClean="0"/>
              <a:t>k opgave 2.1 en 2.2</a:t>
            </a:r>
            <a:br>
              <a:rPr lang="nl-NL" dirty="0" smtClean="0"/>
            </a:b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a:t>6</a:t>
            </a:r>
            <a:r>
              <a:rPr lang="nl-NL" sz="2500" dirty="0" smtClean="0"/>
              <a:t> </a:t>
            </a:r>
            <a:r>
              <a:rPr lang="nl-NL" sz="2500" dirty="0" smtClean="0"/>
              <a:t>minuten de tijd, de eerste </a:t>
            </a:r>
            <a:r>
              <a:rPr lang="nl-NL" sz="2500" dirty="0" smtClean="0"/>
              <a:t>3 </a:t>
            </a:r>
            <a:r>
              <a:rPr lang="nl-NL" sz="2500" dirty="0" smtClean="0"/>
              <a:t>minuten werk je zelfstandig.</a:t>
            </a:r>
          </a:p>
          <a:p>
            <a:r>
              <a:rPr lang="nl-NL" sz="2500" dirty="0" smtClean="0"/>
              <a:t>Eerder klaar? Kan je verder met opgaves </a:t>
            </a:r>
            <a:r>
              <a:rPr lang="nl-NL" sz="2500" dirty="0" smtClean="0"/>
              <a:t>2.3 en 2.4</a:t>
            </a:r>
          </a:p>
          <a:p>
            <a:r>
              <a:rPr lang="nl-NL" sz="2500" dirty="0" smtClean="0"/>
              <a:t>Kom </a:t>
            </a:r>
            <a:r>
              <a:rPr lang="nl-NL" sz="2500" dirty="0" smtClean="0"/>
              <a:t>je er niet uit, lees de tussengelegen stukken </a:t>
            </a:r>
            <a:r>
              <a:rPr lang="nl-NL" sz="2500" dirty="0" smtClean="0"/>
              <a:t>theorie nogmaals goed door </a:t>
            </a:r>
            <a:r>
              <a:rPr lang="nl-NL" sz="2500" dirty="0" smtClean="0"/>
              <a:t>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1404221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932"/>
          <a:stretch/>
        </p:blipFill>
        <p:spPr>
          <a:xfrm>
            <a:off x="0" y="1"/>
            <a:ext cx="12192000" cy="902368"/>
          </a:xfrm>
          <a:prstGeom prst="rect">
            <a:avLst/>
          </a:prstGeom>
        </p:spPr>
      </p:pic>
      <p:pic>
        <p:nvPicPr>
          <p:cNvPr id="5" name="Afbeelding 4"/>
          <p:cNvPicPr>
            <a:picLocks noChangeAspect="1"/>
          </p:cNvPicPr>
          <p:nvPr/>
        </p:nvPicPr>
        <p:blipFill rotWithShape="1">
          <a:blip r:embed="rId2"/>
          <a:srcRect b="19503"/>
          <a:stretch/>
        </p:blipFill>
        <p:spPr>
          <a:xfrm>
            <a:off x="0" y="1"/>
            <a:ext cx="12192000" cy="1648326"/>
          </a:xfrm>
          <a:prstGeom prst="rect">
            <a:avLst/>
          </a:prstGeom>
        </p:spPr>
      </p:pic>
      <p:pic>
        <p:nvPicPr>
          <p:cNvPr id="6" name="Afbeelding 5"/>
          <p:cNvPicPr>
            <a:picLocks noChangeAspect="1"/>
          </p:cNvPicPr>
          <p:nvPr/>
        </p:nvPicPr>
        <p:blipFill>
          <a:blip r:embed="rId2"/>
          <a:stretch>
            <a:fillRect/>
          </a:stretch>
        </p:blipFill>
        <p:spPr>
          <a:xfrm>
            <a:off x="0" y="0"/>
            <a:ext cx="12192000" cy="2047691"/>
          </a:xfrm>
          <a:prstGeom prst="rect">
            <a:avLst/>
          </a:prstGeom>
        </p:spPr>
      </p:pic>
    </p:spTree>
    <p:extLst>
      <p:ext uri="{BB962C8B-B14F-4D97-AF65-F5344CB8AC3E}">
        <p14:creationId xmlns:p14="http://schemas.microsoft.com/office/powerpoint/2010/main" val="219117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279</TotalTime>
  <Words>1014</Words>
  <Application>Microsoft Office PowerPoint</Application>
  <PresentationFormat>Breedbeeld</PresentationFormat>
  <Paragraphs>100</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Trebuchet MS</vt:lpstr>
      <vt:lpstr>Wingdings 3</vt:lpstr>
      <vt:lpstr>Facet</vt:lpstr>
      <vt:lpstr>Welkom havo 4.</vt:lpstr>
      <vt:lpstr>Agenda:</vt:lpstr>
      <vt:lpstr>Korte terugblik: (stukje theorie).</vt:lpstr>
      <vt:lpstr>Stukje rekenwerk:</vt:lpstr>
      <vt:lpstr>Terugblik</vt:lpstr>
      <vt:lpstr>Terugblik</vt:lpstr>
      <vt:lpstr>terugblik</vt:lpstr>
      <vt:lpstr>Ter introductie. Lees 2.1 arbeidsdeling en arbeidsproductiviteit tot de paragraaf transactiekosten. Maak opgave 2.1 en 2.2 </vt:lpstr>
      <vt:lpstr>PowerPoint-presentatie</vt:lpstr>
      <vt:lpstr>Transactiekosten.</vt:lpstr>
      <vt:lpstr>Lees het stukje transactiekosten Maak opgaves 2.3 t/m 2.5 </vt:lpstr>
      <vt:lpstr>PowerPoint-presentatie</vt:lpstr>
      <vt:lpstr>Is geld te vertrouwen?</vt:lpstr>
      <vt:lpstr>Lees is geld te vertrouwen en chartaal en giraal geld en maak opgaves 2.6 t/m 2.9. </vt:lpstr>
      <vt:lpstr>PowerPoint-presentatie</vt:lpstr>
      <vt:lpstr>Tot slot: functies van geld</vt:lpstr>
      <vt:lpstr>Maak opgaves 2.10 en 2.11</vt:lpstr>
      <vt:lpstr>PowerPoint-presentatie</vt:lpstr>
      <vt:lpstr>Terugblik afgelopen les: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33</cp:revision>
  <dcterms:created xsi:type="dcterms:W3CDTF">2017-08-27T09:00:36Z</dcterms:created>
  <dcterms:modified xsi:type="dcterms:W3CDTF">2017-09-01T08:36:28Z</dcterms:modified>
</cp:coreProperties>
</file>