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300" r:id="rId4"/>
    <p:sldId id="301" r:id="rId5"/>
    <p:sldId id="313" r:id="rId6"/>
    <p:sldId id="304" r:id="rId7"/>
    <p:sldId id="330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3" r:id="rId16"/>
    <p:sldId id="344" r:id="rId17"/>
    <p:sldId id="345" r:id="rId18"/>
    <p:sldId id="346" r:id="rId19"/>
    <p:sldId id="347" r:id="rId20"/>
    <p:sldId id="34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809AD-162D-4451-A653-58880A06ED0F}" type="datetimeFigureOut">
              <a:rPr lang="nl-NL" smtClean="0"/>
              <a:t>9-10-2017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5C133-9789-41CB-8CB8-90F7ABC988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158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5"/>
          <p:cNvPicPr>
            <a:picLocks noChangeAspect="1"/>
          </p:cNvPicPr>
          <p:nvPr/>
        </p:nvPicPr>
        <p:blipFill rotWithShape="1">
          <a:blip r:embed="rId2"/>
          <a:srcRect r="47401" b="70037"/>
          <a:stretch/>
        </p:blipFill>
        <p:spPr>
          <a:xfrm>
            <a:off x="0" y="-15875"/>
            <a:ext cx="6412832" cy="1652170"/>
          </a:xfrm>
          <a:prstGeom prst="rect">
            <a:avLst/>
          </a:prstGeom>
        </p:spPr>
      </p:pic>
      <p:pic>
        <p:nvPicPr>
          <p:cNvPr id="8" name="Tijdelijke aanduiding voor inhoud 5"/>
          <p:cNvPicPr>
            <a:picLocks noChangeAspect="1"/>
          </p:cNvPicPr>
          <p:nvPr/>
        </p:nvPicPr>
        <p:blipFill rotWithShape="1">
          <a:blip r:embed="rId2"/>
          <a:srcRect l="-47171" t="-62624" r="47171" b="62624"/>
          <a:stretch/>
        </p:blipFill>
        <p:spPr>
          <a:xfrm>
            <a:off x="-5751095" y="-3468938"/>
            <a:ext cx="12192000" cy="5513970"/>
          </a:xfrm>
          <a:prstGeom prst="rect">
            <a:avLst/>
          </a:prstGeom>
        </p:spPr>
      </p:pic>
      <p:pic>
        <p:nvPicPr>
          <p:cNvPr id="9" name="Tijdelijke aanduiding voor inhoud 5"/>
          <p:cNvPicPr>
            <a:picLocks noChangeAspect="1"/>
          </p:cNvPicPr>
          <p:nvPr/>
        </p:nvPicPr>
        <p:blipFill rotWithShape="1">
          <a:blip r:embed="rId2"/>
          <a:srcRect r="47401" b="55635"/>
          <a:stretch/>
        </p:blipFill>
        <p:spPr>
          <a:xfrm>
            <a:off x="0" y="-15875"/>
            <a:ext cx="6412832" cy="2446254"/>
          </a:xfrm>
          <a:prstGeom prst="rect">
            <a:avLst/>
          </a:prstGeom>
        </p:spPr>
      </p:pic>
      <p:pic>
        <p:nvPicPr>
          <p:cNvPr id="10" name="Tijdelijke aanduiding voor inhoud 5"/>
          <p:cNvPicPr>
            <a:picLocks noChangeAspect="1"/>
          </p:cNvPicPr>
          <p:nvPr/>
        </p:nvPicPr>
        <p:blipFill rotWithShape="1">
          <a:blip r:embed="rId2"/>
          <a:srcRect r="47401" b="49744"/>
          <a:stretch/>
        </p:blipFill>
        <p:spPr>
          <a:xfrm>
            <a:off x="0" y="-15875"/>
            <a:ext cx="6412832" cy="2771107"/>
          </a:xfrm>
          <a:prstGeom prst="rect">
            <a:avLst/>
          </a:prstGeom>
        </p:spPr>
      </p:pic>
      <p:pic>
        <p:nvPicPr>
          <p:cNvPr id="11" name="Tijdelijke aanduiding voor inhoud 5"/>
          <p:cNvPicPr>
            <a:picLocks noChangeAspect="1"/>
          </p:cNvPicPr>
          <p:nvPr/>
        </p:nvPicPr>
        <p:blipFill rotWithShape="1">
          <a:blip r:embed="rId2"/>
          <a:srcRect r="47401" b="42543"/>
          <a:stretch/>
        </p:blipFill>
        <p:spPr>
          <a:xfrm>
            <a:off x="0" y="-15875"/>
            <a:ext cx="6412832" cy="3168149"/>
          </a:xfrm>
          <a:prstGeom prst="rect">
            <a:avLst/>
          </a:prstGeom>
        </p:spPr>
      </p:pic>
      <p:pic>
        <p:nvPicPr>
          <p:cNvPr id="12" name="Tijdelijke aanduiding voor inhoud 5"/>
          <p:cNvPicPr>
            <a:picLocks noChangeAspect="1"/>
          </p:cNvPicPr>
          <p:nvPr/>
        </p:nvPicPr>
        <p:blipFill rotWithShape="1">
          <a:blip r:embed="rId2"/>
          <a:srcRect r="47500" b="35343"/>
          <a:stretch/>
        </p:blipFill>
        <p:spPr>
          <a:xfrm>
            <a:off x="0" y="-15875"/>
            <a:ext cx="6400800" cy="3565191"/>
          </a:xfrm>
          <a:prstGeom prst="rect">
            <a:avLst/>
          </a:prstGeom>
        </p:spPr>
      </p:pic>
      <p:pic>
        <p:nvPicPr>
          <p:cNvPr id="13" name="Tijdelijke aanduiding voor inhoud 5"/>
          <p:cNvPicPr>
            <a:picLocks noChangeAspect="1"/>
          </p:cNvPicPr>
          <p:nvPr/>
        </p:nvPicPr>
        <p:blipFill rotWithShape="1">
          <a:blip r:embed="rId2"/>
          <a:srcRect r="47598" b="20723"/>
          <a:stretch/>
        </p:blipFill>
        <p:spPr>
          <a:xfrm>
            <a:off x="0" y="-15875"/>
            <a:ext cx="6388768" cy="4371307"/>
          </a:xfrm>
          <a:prstGeom prst="rect">
            <a:avLst/>
          </a:prstGeom>
        </p:spPr>
      </p:pic>
      <p:pic>
        <p:nvPicPr>
          <p:cNvPr id="14" name="Tijdelijke aanduiding voor inhoud 5"/>
          <p:cNvPicPr>
            <a:picLocks noChangeAspect="1"/>
          </p:cNvPicPr>
          <p:nvPr/>
        </p:nvPicPr>
        <p:blipFill rotWithShape="1">
          <a:blip r:embed="rId2"/>
          <a:srcRect r="47500" b="-6"/>
          <a:stretch/>
        </p:blipFill>
        <p:spPr>
          <a:xfrm>
            <a:off x="0" y="-15876"/>
            <a:ext cx="6400800" cy="5514307"/>
          </a:xfrm>
          <a:prstGeom prst="rect">
            <a:avLst/>
          </a:prstGeom>
        </p:spPr>
      </p:pic>
      <p:pic>
        <p:nvPicPr>
          <p:cNvPr id="15" name="Tijdelijke aanduiding voor inhoud 5"/>
          <p:cNvPicPr>
            <a:picLocks noChangeAspect="1"/>
          </p:cNvPicPr>
          <p:nvPr/>
        </p:nvPicPr>
        <p:blipFill rotWithShape="1">
          <a:blip r:embed="rId2"/>
          <a:srcRect l="-1" r="-362" b="70255"/>
          <a:stretch/>
        </p:blipFill>
        <p:spPr>
          <a:xfrm>
            <a:off x="0" y="-15875"/>
            <a:ext cx="12236116" cy="1640138"/>
          </a:xfrm>
          <a:prstGeom prst="rect">
            <a:avLst/>
          </a:prstGeom>
        </p:spPr>
      </p:pic>
      <p:pic>
        <p:nvPicPr>
          <p:cNvPr id="16" name="Tijdelijke aanduiding voor inhoud 5"/>
          <p:cNvPicPr>
            <a:picLocks noChangeAspect="1"/>
          </p:cNvPicPr>
          <p:nvPr/>
        </p:nvPicPr>
        <p:blipFill rotWithShape="1">
          <a:blip r:embed="rId2"/>
          <a:srcRect b="63709"/>
          <a:stretch/>
        </p:blipFill>
        <p:spPr>
          <a:xfrm>
            <a:off x="0" y="-15875"/>
            <a:ext cx="12192000" cy="2001086"/>
          </a:xfrm>
          <a:prstGeom prst="rect">
            <a:avLst/>
          </a:prstGeom>
        </p:spPr>
      </p:pic>
      <p:pic>
        <p:nvPicPr>
          <p:cNvPr id="17" name="Tijdelijke aanduiding voor inhoud 5"/>
          <p:cNvPicPr>
            <a:picLocks noChangeAspect="1"/>
          </p:cNvPicPr>
          <p:nvPr/>
        </p:nvPicPr>
        <p:blipFill rotWithShape="1">
          <a:blip r:embed="rId2"/>
          <a:srcRect b="55417"/>
          <a:stretch/>
        </p:blipFill>
        <p:spPr>
          <a:xfrm>
            <a:off x="0" y="-15875"/>
            <a:ext cx="12192000" cy="2458286"/>
          </a:xfrm>
          <a:prstGeom prst="rect">
            <a:avLst/>
          </a:prstGeom>
        </p:spPr>
      </p:pic>
      <p:pic>
        <p:nvPicPr>
          <p:cNvPr id="18" name="Tijdelijke aanduiding voor inhoud 5"/>
          <p:cNvPicPr>
            <a:picLocks noChangeAspect="1"/>
          </p:cNvPicPr>
          <p:nvPr/>
        </p:nvPicPr>
        <p:blipFill rotWithShape="1">
          <a:blip r:embed="rId2"/>
          <a:srcRect b="48217"/>
          <a:stretch/>
        </p:blipFill>
        <p:spPr>
          <a:xfrm>
            <a:off x="0" y="-15875"/>
            <a:ext cx="12192000" cy="2855328"/>
          </a:xfrm>
          <a:prstGeom prst="rect">
            <a:avLst/>
          </a:prstGeom>
        </p:spPr>
      </p:pic>
      <p:pic>
        <p:nvPicPr>
          <p:cNvPr id="19" name="Tijdelijke aanduiding voor inhoud 5"/>
          <p:cNvPicPr>
            <a:picLocks noChangeAspect="1"/>
          </p:cNvPicPr>
          <p:nvPr/>
        </p:nvPicPr>
        <p:blipFill rotWithShape="1">
          <a:blip r:embed="rId2"/>
          <a:srcRect b="20069"/>
          <a:stretch/>
        </p:blipFill>
        <p:spPr>
          <a:xfrm>
            <a:off x="0" y="-15875"/>
            <a:ext cx="12192000" cy="440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8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</a:t>
            </a:r>
            <a:r>
              <a:rPr lang="nl-NL" dirty="0" smtClean="0"/>
              <a:t>58</a:t>
            </a: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>
          <a:xfrm>
            <a:off x="445168" y="2160589"/>
            <a:ext cx="5015106" cy="4203223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15 minuten de tijd.</a:t>
            </a:r>
          </a:p>
          <a:p>
            <a:r>
              <a:rPr lang="nl-NL" sz="2400" dirty="0" smtClean="0"/>
              <a:t>Eerder klaar? </a:t>
            </a:r>
            <a:r>
              <a:rPr lang="nl-NL" sz="2400" dirty="0" smtClean="0"/>
              <a:t>Lees de casus door.</a:t>
            </a:r>
            <a:endParaRPr lang="nl-NL" sz="2400" dirty="0" smtClean="0"/>
          </a:p>
          <a:p>
            <a:r>
              <a:rPr lang="nl-NL" sz="2400" dirty="0" smtClean="0"/>
              <a:t>Denk aan: de te vorderen en de te betalen btw. (te betalen hoeft vaak nog niet, aangezien je nog geen spullen hebt verkocht)</a:t>
            </a:r>
          </a:p>
          <a:p>
            <a:r>
              <a:rPr lang="nl-NL" sz="2400" dirty="0" smtClean="0"/>
              <a:t>Als je een te kort hebt aan het einde leen je dat als rekening-courant krediet.</a:t>
            </a:r>
          </a:p>
        </p:txBody>
      </p:sp>
      <p:sp>
        <p:nvSpPr>
          <p:cNvPr id="14" name="Ovaal 13"/>
          <p:cNvSpPr/>
          <p:nvPr/>
        </p:nvSpPr>
        <p:spPr>
          <a:xfrm>
            <a:off x="5285928" y="228167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285926" y="227926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285922" y="2286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285914" y="229370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285914" y="227926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24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231"/>
          <a:stretch/>
        </p:blipFill>
        <p:spPr>
          <a:xfrm>
            <a:off x="0" y="-149226"/>
            <a:ext cx="12192000" cy="10395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296"/>
          <a:stretch/>
        </p:blipFill>
        <p:spPr>
          <a:xfrm>
            <a:off x="0" y="-149226"/>
            <a:ext cx="12192000" cy="13283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304"/>
          <a:stretch/>
        </p:blipFill>
        <p:spPr>
          <a:xfrm>
            <a:off x="0" y="-149225"/>
            <a:ext cx="12192000" cy="173739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4135"/>
          <a:stretch/>
        </p:blipFill>
        <p:spPr>
          <a:xfrm>
            <a:off x="0" y="-149225"/>
            <a:ext cx="12192000" cy="20983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8171"/>
          <a:stretch/>
        </p:blipFill>
        <p:spPr>
          <a:xfrm>
            <a:off x="0" y="-149225"/>
            <a:ext cx="12192000" cy="24472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1796"/>
          <a:stretch/>
        </p:blipFill>
        <p:spPr>
          <a:xfrm>
            <a:off x="0" y="-149226"/>
            <a:ext cx="12192000" cy="28202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5009"/>
          <a:stretch/>
        </p:blipFill>
        <p:spPr>
          <a:xfrm>
            <a:off x="0" y="-149226"/>
            <a:ext cx="12192000" cy="321727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9868"/>
          <a:stretch/>
        </p:blipFill>
        <p:spPr>
          <a:xfrm>
            <a:off x="0" y="-149225"/>
            <a:ext cx="12192000" cy="351806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6501"/>
          <a:stretch/>
        </p:blipFill>
        <p:spPr>
          <a:xfrm>
            <a:off x="0" y="-149226"/>
            <a:ext cx="12192000" cy="430012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9715"/>
          <a:stretch/>
        </p:blipFill>
        <p:spPr>
          <a:xfrm>
            <a:off x="0" y="-149226"/>
            <a:ext cx="12192000" cy="469716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15191"/>
          <a:stretch/>
        </p:blipFill>
        <p:spPr>
          <a:xfrm>
            <a:off x="0" y="-149225"/>
            <a:ext cx="12192000" cy="496185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8198"/>
          <a:stretch/>
        </p:blipFill>
        <p:spPr>
          <a:xfrm>
            <a:off x="0" y="-149226"/>
            <a:ext cx="12192000" cy="537093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9226"/>
            <a:ext cx="12192000" cy="585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8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gaan we doen: de D-toetsen maken H1 en H2.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 minuten de tijd voor H2 (daarmee starten we) daarna bespreken in Kahoot, vervolgens H1 maken die we daarna bespreken in Kahoot.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9803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</a:t>
            </a:r>
            <a:r>
              <a:rPr lang="nl-NL" dirty="0" smtClean="0"/>
              <a:t>D-toets H2</a:t>
            </a: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>
          <a:xfrm>
            <a:off x="445168" y="2160589"/>
            <a:ext cx="5015106" cy="420322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10 </a:t>
            </a:r>
            <a:r>
              <a:rPr lang="nl-NL" sz="2400" dirty="0" smtClean="0"/>
              <a:t>minuten de tijd.</a:t>
            </a:r>
          </a:p>
          <a:p>
            <a:r>
              <a:rPr lang="nl-NL" sz="2400" dirty="0" smtClean="0"/>
              <a:t>Eerder klaar? </a:t>
            </a:r>
            <a:r>
              <a:rPr lang="nl-NL" sz="2400" dirty="0" smtClean="0"/>
              <a:t>Maak D-toets hoofdstuk 1.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50010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</a:t>
            </a:r>
            <a:r>
              <a:rPr lang="nl-NL" dirty="0" smtClean="0"/>
              <a:t>D-toets H1</a:t>
            </a: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>
          <a:xfrm>
            <a:off x="445168" y="2160589"/>
            <a:ext cx="5015106" cy="420322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15 </a:t>
            </a:r>
            <a:r>
              <a:rPr lang="nl-NL" sz="2400" dirty="0" smtClean="0"/>
              <a:t>minuten de tijd.</a:t>
            </a:r>
          </a:p>
          <a:p>
            <a:r>
              <a:rPr lang="nl-NL" sz="2400" dirty="0" smtClean="0"/>
              <a:t>Eerder klaar? </a:t>
            </a:r>
            <a:r>
              <a:rPr lang="nl-NL" sz="2400" dirty="0" smtClean="0"/>
              <a:t>Casus H2 lezen.</a:t>
            </a:r>
            <a:endParaRPr lang="nl-NL" sz="2400" dirty="0" smtClean="0"/>
          </a:p>
        </p:txBody>
      </p:sp>
      <p:sp>
        <p:nvSpPr>
          <p:cNvPr id="14" name="Ovaal 13"/>
          <p:cNvSpPr/>
          <p:nvPr/>
        </p:nvSpPr>
        <p:spPr>
          <a:xfrm>
            <a:off x="5285929" y="228167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285928" y="228167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285927" y="228167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285926" y="228167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285925" y="227926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189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 maken casus 3 en 4 van hoofdstuk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Ga ik groepjes van 4 zitten, zo kan je elkaar vragen stellen!</a:t>
            </a:r>
          </a:p>
          <a:p>
            <a:r>
              <a:rPr lang="nl-NL" sz="2500" dirty="0" smtClean="0"/>
              <a:t>Gebruik POTLOOD!!! Kans is aanwezig dat het niet in 1x lukt.</a:t>
            </a:r>
          </a:p>
          <a:p>
            <a:r>
              <a:rPr lang="nl-NL" sz="2500" dirty="0" smtClean="0"/>
              <a:t>Ik heb losse nakijkvellen, maar over 20 minuten bespreken we casus 1 ook klassikaal.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105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7476"/>
            <a:ext cx="6845968" cy="699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0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698832" cy="682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6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5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</a:t>
            </a:r>
            <a:r>
              <a:rPr lang="nl-NL" dirty="0" smtClean="0"/>
              <a:t>lessen</a:t>
            </a:r>
            <a:br>
              <a:rPr lang="nl-NL" dirty="0" smtClean="0"/>
            </a:br>
            <a:r>
              <a:rPr lang="nl-NL" dirty="0" smtClean="0"/>
              <a:t>oefenen met de beginbalansen.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</a:t>
            </a:r>
            <a:r>
              <a:rPr lang="nl-NL" sz="2500" dirty="0" smtClean="0"/>
              <a:t>les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53863" cy="688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1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326" y="-156411"/>
            <a:ext cx="8768676" cy="2086811"/>
          </a:xfrm>
        </p:spPr>
        <p:txBody>
          <a:bodyPr/>
          <a:lstStyle/>
          <a:p>
            <a:r>
              <a:rPr lang="nl-NL" dirty="0" smtClean="0"/>
              <a:t>De BTW.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5326" y="192505"/>
            <a:ext cx="9456821" cy="6195416"/>
          </a:xfrm>
        </p:spPr>
        <p:txBody>
          <a:bodyPr>
            <a:noAutofit/>
          </a:bodyPr>
          <a:lstStyle/>
          <a:p>
            <a:r>
              <a:rPr lang="nl-NL" sz="2400" dirty="0" smtClean="0"/>
              <a:t>BTW = belasting toegevoegde waarde (omzetbelasting).</a:t>
            </a:r>
          </a:p>
          <a:p>
            <a:r>
              <a:rPr lang="nl-NL" sz="2400" dirty="0" smtClean="0"/>
              <a:t>Alle goederen en diensten die een onderneming verkoopt ontvangt het BTW over wat ze moeten afdragen aan de belasting (balans heet dit: te betalen btw)</a:t>
            </a:r>
          </a:p>
          <a:p>
            <a:r>
              <a:rPr lang="nl-NL" sz="2400" dirty="0" smtClean="0"/>
              <a:t>alle goederen en diensten die een onderneming koopt betaald het BTW over wat ze mogen terugvragen aan de belasting. (balans heet dit: te vorderen btw)</a:t>
            </a:r>
          </a:p>
          <a:p>
            <a:r>
              <a:rPr lang="nl-NL" sz="2400" dirty="0" smtClean="0"/>
              <a:t>Verschillende btw tarieven.</a:t>
            </a:r>
          </a:p>
          <a:p>
            <a:r>
              <a:rPr lang="nl-NL" sz="2400" dirty="0" smtClean="0"/>
              <a:t>6%  voor noodzakelijke levensbehoeften 21% luxe goederen 0% voor producten die geëxporteerd worden.</a:t>
            </a:r>
          </a:p>
          <a:p>
            <a:r>
              <a:rPr lang="nl-NL" sz="2400" dirty="0" smtClean="0"/>
              <a:t>Verschil tussen af te dragen en te ontvangen BTW betaal/ontvang je van de ficus.</a:t>
            </a:r>
          </a:p>
          <a:p>
            <a:r>
              <a:rPr lang="nl-NL" sz="2400" dirty="0" smtClean="0"/>
              <a:t>Cq als je 10 euro moet afstaan, en je mag 4 euro terug vragen dan betaal je uiteindelijk 6 euro aan de overheid.</a:t>
            </a:r>
          </a:p>
          <a:p>
            <a:r>
              <a:rPr lang="nl-NL" sz="2400" dirty="0" smtClean="0"/>
              <a:t>BTW heeft geen invloed op je winst/verlies. Je bent eigenlijk doorgeefluik voor de overheid.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9666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481263"/>
            <a:ext cx="8596668" cy="637673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200 exclusief 21% btw = 242 euro inclusief btw.</a:t>
            </a:r>
          </a:p>
          <a:p>
            <a:r>
              <a:rPr lang="nl-NL" sz="2500" b="1" dirty="0" smtClean="0"/>
              <a:t>Bedrag exclusief btw / 100 * (100 + btw) = bedrag inclusief btw.</a:t>
            </a:r>
          </a:p>
          <a:p>
            <a:r>
              <a:rPr lang="nl-NL" sz="2500" b="1" dirty="0" smtClean="0"/>
              <a:t>Als een bedrag exclusief btw is gegeven, betekend dit niet dat je er geen btw over hoeft te betalen, alleen dat je deze moet bereken van exclusief naar inclusief.</a:t>
            </a:r>
          </a:p>
          <a:p>
            <a:r>
              <a:rPr lang="nl-NL" sz="2500" dirty="0" smtClean="0"/>
              <a:t>200 / 100 * 121 of 200 * 1.21</a:t>
            </a:r>
          </a:p>
          <a:p>
            <a:r>
              <a:rPr lang="nl-NL" sz="2500" dirty="0" smtClean="0"/>
              <a:t>242 euro inclusief 21% btw = 200 exclusief btw.</a:t>
            </a:r>
          </a:p>
          <a:p>
            <a:r>
              <a:rPr lang="nl-NL" sz="2500" b="1" dirty="0" smtClean="0"/>
              <a:t>Bedrag inclusief btw / (100 + btw) * 100 = bedrag exclusief btw.</a:t>
            </a:r>
          </a:p>
          <a:p>
            <a:r>
              <a:rPr lang="nl-NL" sz="2500" dirty="0" smtClean="0"/>
              <a:t>242 / 121 * 100 of 242 / 1.21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203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we alleen het btw bedrag willen weten.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b="1" dirty="0" smtClean="0"/>
              <a:t>Van exclusief btw naar btw berekenen = bedrag * (0 + btw percentage) = btw.</a:t>
            </a:r>
          </a:p>
          <a:p>
            <a:r>
              <a:rPr lang="nl-NL" sz="2500" dirty="0" smtClean="0"/>
              <a:t>1000 * 0.21 = 210 euro.</a:t>
            </a:r>
          </a:p>
          <a:p>
            <a:r>
              <a:rPr lang="nl-NL" sz="2500" b="1" dirty="0" smtClean="0"/>
              <a:t>Van inclusief btw naar btw berekenen = bedrag / (100 + btw percentage) * btw percentage = btw</a:t>
            </a:r>
          </a:p>
          <a:p>
            <a:r>
              <a:rPr lang="nl-NL" sz="2500" dirty="0" smtClean="0"/>
              <a:t>2420 / 121 * 21 = 420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2111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BTW beïnvloed onze winst/verlies niet.</a:t>
            </a:r>
          </a:p>
          <a:p>
            <a:r>
              <a:rPr lang="nl-NL" sz="2500" dirty="0" smtClean="0"/>
              <a:t>Tenslotte, alle BTW die we krijgen van de klanten staan we af aan de overheid (dus hebben we hier 0 inkomsten over)</a:t>
            </a:r>
          </a:p>
          <a:p>
            <a:r>
              <a:rPr lang="nl-NL" sz="2500" dirty="0" smtClean="0"/>
              <a:t>Alle BTW die we betalen kunnen we terug vorderen van de overheid. (dus hebben we hier 0 kosten over)</a:t>
            </a:r>
          </a:p>
          <a:p>
            <a:r>
              <a:rPr lang="nl-NL" sz="2500" dirty="0" smtClean="0"/>
              <a:t>We moeten dit wel goed documententeren zodat we precies weten hoeveel we moeten afstaan of hoeveel we moeten terug vragen.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1421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8916" y="0"/>
            <a:ext cx="8925086" cy="1930400"/>
          </a:xfrm>
        </p:spPr>
        <p:txBody>
          <a:bodyPr/>
          <a:lstStyle/>
          <a:p>
            <a:r>
              <a:rPr lang="nl-NL" dirty="0" smtClean="0"/>
              <a:t>De openingsbalans. (we gaan hier uitgebreid mee oefenen)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1251285"/>
            <a:ext cx="8925086" cy="4790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gekeken naar wat we wilden aanschaffen voordat we met onze winkel begonnen (opgave 46)</a:t>
            </a:r>
          </a:p>
          <a:p>
            <a:r>
              <a:rPr lang="nl-NL" sz="2500" dirty="0" smtClean="0"/>
              <a:t>We hebben gekeken naar hoe we dat wilden financieren (opgave 52)</a:t>
            </a:r>
          </a:p>
          <a:p>
            <a:r>
              <a:rPr lang="nl-NL" sz="2500" dirty="0" smtClean="0"/>
              <a:t>Wanneer we een volledig overzicht maken van onze bezittingen (opgave 46) en onze schulden (manier van financieren/opgave 52) kunnen we de beginbalans maken.</a:t>
            </a:r>
          </a:p>
          <a:p>
            <a:r>
              <a:rPr lang="nl-NL" sz="2500" dirty="0" smtClean="0"/>
              <a:t>Linkerkant van de balans, de </a:t>
            </a:r>
            <a:r>
              <a:rPr lang="nl-NL" sz="2500" dirty="0" err="1" smtClean="0"/>
              <a:t>debitzijde</a:t>
            </a:r>
            <a:r>
              <a:rPr lang="nl-NL" sz="2500" dirty="0" smtClean="0"/>
              <a:t> staan alle bezittingen.</a:t>
            </a:r>
          </a:p>
          <a:p>
            <a:r>
              <a:rPr lang="nl-NL" sz="2500" dirty="0" smtClean="0"/>
              <a:t>Rechterkant van de balans, de creditzijde staan alle schulden (EV is schuld aan jezelf)</a:t>
            </a:r>
          </a:p>
          <a:p>
            <a:r>
              <a:rPr lang="nl-NL" sz="2500" dirty="0" smtClean="0"/>
              <a:t>De balans, zoals het ding heet, is altijd in balans. Is je balans niet in balans is er iets fout gegaan.</a:t>
            </a:r>
          </a:p>
        </p:txBody>
      </p:sp>
    </p:spTree>
    <p:extLst>
      <p:ext uri="{BB962C8B-B14F-4D97-AF65-F5344CB8AC3E}">
        <p14:creationId xmlns:p14="http://schemas.microsoft.com/office/powerpoint/2010/main" val="124091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56 en 57</a:t>
            </a: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>
          <a:xfrm>
            <a:off x="445168" y="2160589"/>
            <a:ext cx="5015106" cy="420322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15 minuten de tijd.</a:t>
            </a:r>
          </a:p>
          <a:p>
            <a:r>
              <a:rPr lang="nl-NL" sz="2400" dirty="0" smtClean="0"/>
              <a:t>Eerder klaar? Opgave 58</a:t>
            </a:r>
          </a:p>
          <a:p>
            <a:r>
              <a:rPr lang="nl-NL" sz="2400" dirty="0" smtClean="0"/>
              <a:t>Denk aan: de te vorderen en de te betalen btw. (te betalen hoeft vaak nog niet, aangezien je nog geen spullen hebt verkocht)</a:t>
            </a:r>
          </a:p>
          <a:p>
            <a:r>
              <a:rPr lang="nl-NL" sz="2400" dirty="0" smtClean="0"/>
              <a:t>Als je een te kort hebt aan het einde leen je dat als rekening-courant krediet.</a:t>
            </a:r>
          </a:p>
        </p:txBody>
      </p:sp>
      <p:sp>
        <p:nvSpPr>
          <p:cNvPr id="14" name="Ovaal 13"/>
          <p:cNvSpPr/>
          <p:nvPr/>
        </p:nvSpPr>
        <p:spPr>
          <a:xfrm>
            <a:off x="5285928" y="228167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285926" y="227926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285922" y="2286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285914" y="229370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285914" y="227926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024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6908" b="77003"/>
          <a:stretch/>
        </p:blipFill>
        <p:spPr>
          <a:xfrm>
            <a:off x="0" y="0"/>
            <a:ext cx="6472989" cy="15881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6809" b="71603"/>
          <a:stretch/>
        </p:blipFill>
        <p:spPr>
          <a:xfrm>
            <a:off x="0" y="0"/>
            <a:ext cx="6485021" cy="19611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6908" b="65854"/>
          <a:stretch/>
        </p:blipFill>
        <p:spPr>
          <a:xfrm>
            <a:off x="0" y="0"/>
            <a:ext cx="6472989" cy="23581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6612" b="60104"/>
          <a:stretch/>
        </p:blipFill>
        <p:spPr>
          <a:xfrm>
            <a:off x="0" y="0"/>
            <a:ext cx="6509084" cy="27552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46415" b="54878"/>
          <a:stretch/>
        </p:blipFill>
        <p:spPr>
          <a:xfrm>
            <a:off x="0" y="0"/>
            <a:ext cx="6533147" cy="311617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46415" b="49477"/>
          <a:stretch/>
        </p:blipFill>
        <p:spPr>
          <a:xfrm>
            <a:off x="0" y="0"/>
            <a:ext cx="6533147" cy="34891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46415" b="43031"/>
          <a:stretch/>
        </p:blipFill>
        <p:spPr>
          <a:xfrm>
            <a:off x="0" y="0"/>
            <a:ext cx="6533147" cy="393432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46710" b="43379"/>
          <a:stretch/>
        </p:blipFill>
        <p:spPr>
          <a:xfrm>
            <a:off x="0" y="0"/>
            <a:ext cx="6497053" cy="391026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46710" b="38502"/>
          <a:stretch/>
        </p:blipFill>
        <p:spPr>
          <a:xfrm>
            <a:off x="0" y="0"/>
            <a:ext cx="6497053" cy="424714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46415" b="27177"/>
          <a:stretch/>
        </p:blipFill>
        <p:spPr>
          <a:xfrm>
            <a:off x="0" y="0"/>
            <a:ext cx="6533147" cy="50292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46612" b="523"/>
          <a:stretch/>
        </p:blipFill>
        <p:spPr>
          <a:xfrm>
            <a:off x="0" y="0"/>
            <a:ext cx="6509084" cy="6870032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329" b="76655"/>
          <a:stretch/>
        </p:blipFill>
        <p:spPr>
          <a:xfrm>
            <a:off x="0" y="0"/>
            <a:ext cx="12151895" cy="1612232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132" b="71080"/>
          <a:stretch/>
        </p:blipFill>
        <p:spPr>
          <a:xfrm>
            <a:off x="0" y="0"/>
            <a:ext cx="12175958" cy="1997242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l="-7007" t="-24739" r="231" b="65854"/>
          <a:stretch/>
        </p:blipFill>
        <p:spPr>
          <a:xfrm>
            <a:off x="-854242" y="-1708485"/>
            <a:ext cx="13018168" cy="4066674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-66" b="59756"/>
          <a:stretch/>
        </p:blipFill>
        <p:spPr>
          <a:xfrm>
            <a:off x="-1" y="0"/>
            <a:ext cx="12200021" cy="2779295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329" b="54529"/>
          <a:stretch/>
        </p:blipFill>
        <p:spPr>
          <a:xfrm>
            <a:off x="0" y="0"/>
            <a:ext cx="12151895" cy="3140242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329" b="48955"/>
          <a:stretch/>
        </p:blipFill>
        <p:spPr>
          <a:xfrm>
            <a:off x="0" y="0"/>
            <a:ext cx="12151895" cy="3525253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-460" b="27526"/>
          <a:stretch/>
        </p:blipFill>
        <p:spPr>
          <a:xfrm>
            <a:off x="-1" y="0"/>
            <a:ext cx="12248147" cy="5005137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9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486</TotalTime>
  <Words>823</Words>
  <Application>Microsoft Office PowerPoint</Application>
  <PresentationFormat>Breedbeeld</PresentationFormat>
  <Paragraphs>113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Facet</vt:lpstr>
      <vt:lpstr>Beste Havo 4. </vt:lpstr>
      <vt:lpstr>Programma aankomende lessen oefenen met de beginbalansen.</vt:lpstr>
      <vt:lpstr>De BTW.</vt:lpstr>
      <vt:lpstr>PowerPoint-presentatie</vt:lpstr>
      <vt:lpstr>Als we alleen het btw bedrag willen weten.</vt:lpstr>
      <vt:lpstr>Wat hebben we gezien:</vt:lpstr>
      <vt:lpstr>De openingsbalans. (we gaan hier uitgebreid mee oefenen)</vt:lpstr>
      <vt:lpstr>Zelfstandig maken opgave 56 en 57</vt:lpstr>
      <vt:lpstr>PowerPoint-presentatie</vt:lpstr>
      <vt:lpstr>PowerPoint-presentatie</vt:lpstr>
      <vt:lpstr>Zelfstandig maken opgave 58</vt:lpstr>
      <vt:lpstr>PowerPoint-presentatie</vt:lpstr>
      <vt:lpstr>Wat gaan we doen: de D-toetsen maken H1 en H2.</vt:lpstr>
      <vt:lpstr>Zelfstandig maken D-toets H2</vt:lpstr>
      <vt:lpstr>Zelfstandig maken D-toets H1</vt:lpstr>
      <vt:lpstr>Vandaag: maken casus 3 en 4 van hoofdstuk 2.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68</cp:revision>
  <dcterms:created xsi:type="dcterms:W3CDTF">2017-01-22T09:51:43Z</dcterms:created>
  <dcterms:modified xsi:type="dcterms:W3CDTF">2017-10-09T11:08:01Z</dcterms:modified>
</cp:coreProperties>
</file>