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345" r:id="rId4"/>
    <p:sldId id="350" r:id="rId5"/>
    <p:sldId id="355" r:id="rId6"/>
    <p:sldId id="360" r:id="rId7"/>
    <p:sldId id="376" r:id="rId8"/>
    <p:sldId id="373" r:id="rId9"/>
    <p:sldId id="377" r:id="rId10"/>
    <p:sldId id="378" r:id="rId11"/>
    <p:sldId id="367" r:id="rId12"/>
    <p:sldId id="379" r:id="rId13"/>
    <p:sldId id="380" r:id="rId14"/>
    <p:sldId id="381" r:id="rId15"/>
    <p:sldId id="382" r:id="rId16"/>
    <p:sldId id="383" r:id="rId17"/>
    <p:sldId id="384" r:id="rId18"/>
    <p:sldId id="385" r:id="rId19"/>
    <p:sldId id="386" r:id="rId20"/>
    <p:sldId id="387" r:id="rId21"/>
    <p:sldId id="371" r:id="rId22"/>
    <p:sldId id="372" r:id="rId23"/>
    <p:sldId id="388" r:id="rId24"/>
    <p:sldId id="389" r:id="rId25"/>
    <p:sldId id="392" r:id="rId26"/>
    <p:sldId id="393" r:id="rId27"/>
    <p:sldId id="390" r:id="rId28"/>
    <p:sldId id="394" r:id="rId29"/>
    <p:sldId id="391" r:id="rId30"/>
    <p:sldId id="395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5" autoAdjust="0"/>
    <p:restoredTop sz="94660"/>
  </p:normalViewPr>
  <p:slideViewPr>
    <p:cSldViewPr snapToGrid="0">
      <p:cViewPr varScale="1">
        <p:scale>
          <a:sx n="80" d="100"/>
          <a:sy n="80" d="100"/>
        </p:scale>
        <p:origin x="36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smtClean="0"/>
              <a:t>havo</a:t>
            </a:r>
            <a:r>
              <a:rPr lang="nl-NL" dirty="0" smtClean="0"/>
              <a:t> </a:t>
            </a:r>
            <a:r>
              <a:rPr lang="nl-NL" dirty="0" smtClean="0"/>
              <a:t>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4131"/>
          <a:stretch/>
        </p:blipFill>
        <p:spPr>
          <a:xfrm>
            <a:off x="0" y="0"/>
            <a:ext cx="12192000" cy="38501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8262"/>
          <a:stretch/>
        </p:blipFill>
        <p:spPr>
          <a:xfrm>
            <a:off x="0" y="0"/>
            <a:ext cx="12192000" cy="77002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0479"/>
          <a:stretch/>
        </p:blipFill>
        <p:spPr>
          <a:xfrm>
            <a:off x="0" y="-1"/>
            <a:ext cx="12192000" cy="324852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2147"/>
          <a:stretch/>
        </p:blipFill>
        <p:spPr>
          <a:xfrm>
            <a:off x="0" y="-1"/>
            <a:ext cx="12192000" cy="576312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645"/>
          <a:stretch/>
        </p:blipFill>
        <p:spPr>
          <a:xfrm>
            <a:off x="0" y="-1"/>
            <a:ext cx="12192000" cy="612407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55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96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valt op?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4695" y="1407695"/>
            <a:ext cx="9009307" cy="463366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Verandering Liquide middelen </a:t>
            </a:r>
            <a:r>
              <a:rPr lang="nl-NL" sz="2500" dirty="0" smtClean="0">
                <a:sym typeface="Wingdings" panose="05000000000000000000" pitchFamily="2" charset="2"/>
              </a:rPr>
              <a:t> saldo ontvangsten uitgaven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Verandering Eigen vermogen  saldo baten en lasten.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Zichtbaar bladzijde 66.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Winst minder belangrijk voor stichtingen en verenigingen (gaat vaak ten koste van subsidie</a:t>
            </a:r>
            <a:r>
              <a:rPr lang="nl-NL" sz="2500" dirty="0" smtClean="0">
                <a:sym typeface="Wingdings" panose="05000000000000000000" pitchFamily="2" charset="2"/>
              </a:rPr>
              <a:t>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ook: aflossing  lening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Afschrijving  gebouw.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Eerder geleerde vaardigheden komen terug.</a:t>
            </a:r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55636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3 oefenopgave, opgave 61/62/63.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54223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valt op?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4695" y="1407695"/>
            <a:ext cx="9009307" cy="463366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Verandering Liquide middelen </a:t>
            </a:r>
            <a:r>
              <a:rPr lang="nl-NL" sz="2500" dirty="0" smtClean="0">
                <a:sym typeface="Wingdings" panose="05000000000000000000" pitchFamily="2" charset="2"/>
              </a:rPr>
              <a:t> saldo ontvangsten uitgaven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Verandering Eigen vermogen  saldo baten en lasten.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Zichtbaar bladzijde 66.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Winst minder belangrijk voor stichtingen en verenigingen (gaat vaak ten koste van subsidie</a:t>
            </a:r>
            <a:r>
              <a:rPr lang="nl-NL" sz="2500" dirty="0" smtClean="0">
                <a:sym typeface="Wingdings" panose="05000000000000000000" pitchFamily="2" charset="2"/>
              </a:rPr>
              <a:t>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ook: aflossing  lening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Afschrijving  gebouw.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Eerder geleerde vaardigheden komen terug.</a:t>
            </a:r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9721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Maak opgave 61, let op, de financiële feiten zijn al verwerkt voor jou!  Spreken we straks na.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/>
              <a:t>5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Gebruik theorie die erboven staat. (</a:t>
            </a:r>
            <a:r>
              <a:rPr lang="nl-NL" sz="2500" dirty="0" err="1" smtClean="0"/>
              <a:t>blz</a:t>
            </a:r>
            <a:r>
              <a:rPr lang="nl-NL" sz="2500" dirty="0" smtClean="0"/>
              <a:t> 67)</a:t>
            </a:r>
          </a:p>
          <a:p>
            <a:r>
              <a:rPr lang="nl-NL" sz="2500" dirty="0" smtClean="0"/>
              <a:t>Extra vraag: hoeveel is er afgelost op de lening?</a:t>
            </a:r>
          </a:p>
          <a:p>
            <a:r>
              <a:rPr lang="nl-NL" sz="2500" dirty="0" smtClean="0"/>
              <a:t>Je kan alvast starten met opgave 62.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3708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Afgelost = 25.000 </a:t>
            </a:r>
            <a:r>
              <a:rPr lang="nl-NL" sz="2500" dirty="0" smtClean="0">
                <a:sym typeface="Wingdings" panose="05000000000000000000" pitchFamily="2" charset="2"/>
              </a:rPr>
              <a:t> 24.000 = aflossing van 1.000</a:t>
            </a:r>
            <a:endParaRPr lang="nl-NL" sz="25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4342"/>
          <a:stretch/>
        </p:blipFill>
        <p:spPr>
          <a:xfrm>
            <a:off x="0" y="-1"/>
            <a:ext cx="12192000" cy="96252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2854"/>
          <a:stretch/>
        </p:blipFill>
        <p:spPr>
          <a:xfrm>
            <a:off x="0" y="-1"/>
            <a:ext cx="12192000" cy="176864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75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9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Maak opgave 62, staat van baten en lasten eerst zelf invullen. Let op! Niet alle uitgaven zijn kosten.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12 minuten de tijd.</a:t>
            </a:r>
          </a:p>
          <a:p>
            <a:pPr marL="0" indent="0">
              <a:buNone/>
            </a:pPr>
            <a:r>
              <a:rPr lang="nl-NL" sz="2500" dirty="0" smtClean="0"/>
              <a:t>Eerder klaar?</a:t>
            </a:r>
          </a:p>
          <a:p>
            <a:pPr marL="0" indent="0">
              <a:buNone/>
            </a:pPr>
            <a:r>
              <a:rPr lang="nl-NL" sz="2500" dirty="0" smtClean="0"/>
              <a:t>Opgave 63 is de laatste voor vandaag</a:t>
            </a:r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3419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2490"/>
          <a:stretch/>
        </p:blipFill>
        <p:spPr>
          <a:xfrm>
            <a:off x="0" y="0"/>
            <a:ext cx="12192000" cy="294773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4112" b="38916"/>
          <a:stretch/>
        </p:blipFill>
        <p:spPr>
          <a:xfrm>
            <a:off x="0" y="0"/>
            <a:ext cx="5594684" cy="37899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8528"/>
          <a:stretch/>
        </p:blipFill>
        <p:spPr>
          <a:xfrm>
            <a:off x="0" y="0"/>
            <a:ext cx="12192000" cy="38140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2905"/>
          <a:stretch/>
        </p:blipFill>
        <p:spPr>
          <a:xfrm>
            <a:off x="0" y="0"/>
            <a:ext cx="12192000" cy="416292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6893"/>
          <a:stretch/>
        </p:blipFill>
        <p:spPr>
          <a:xfrm>
            <a:off x="0" y="0"/>
            <a:ext cx="12192000" cy="453590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0300"/>
          <a:stretch/>
        </p:blipFill>
        <p:spPr>
          <a:xfrm>
            <a:off x="0" y="0"/>
            <a:ext cx="12192000" cy="494497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3900"/>
          <a:stretch/>
        </p:blipFill>
        <p:spPr>
          <a:xfrm>
            <a:off x="0" y="0"/>
            <a:ext cx="12192000" cy="534202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6725"/>
          <a:stretch/>
        </p:blipFill>
        <p:spPr>
          <a:xfrm>
            <a:off x="0" y="0"/>
            <a:ext cx="12192000" cy="578718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20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71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177"/>
          <a:stretch/>
        </p:blipFill>
        <p:spPr>
          <a:xfrm>
            <a:off x="0" y="0"/>
            <a:ext cx="12192000" cy="4211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1597"/>
          <a:stretch/>
        </p:blipFill>
        <p:spPr>
          <a:xfrm>
            <a:off x="0" y="0"/>
            <a:ext cx="12192000" cy="8783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3026"/>
          <a:stretch/>
        </p:blipFill>
        <p:spPr>
          <a:xfrm>
            <a:off x="0" y="0"/>
            <a:ext cx="12192000" cy="128737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5464"/>
          <a:stretch/>
        </p:blipFill>
        <p:spPr>
          <a:xfrm>
            <a:off x="0" y="0"/>
            <a:ext cx="12192000" cy="164832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t="-1" r="52336" b="-2096"/>
          <a:stretch/>
        </p:blipFill>
        <p:spPr>
          <a:xfrm>
            <a:off x="0" y="-1"/>
            <a:ext cx="5811253" cy="487278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t="60249" r="230"/>
          <a:stretch/>
        </p:blipFill>
        <p:spPr>
          <a:xfrm>
            <a:off x="0" y="2875546"/>
            <a:ext cx="12163926" cy="189720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7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022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Maak opgave 63, type examenvraag. Met verschillende overzichten iets uitzoeken.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12 minuten de tijd.</a:t>
            </a:r>
          </a:p>
          <a:p>
            <a:pPr marL="0" indent="0">
              <a:buNone/>
            </a:pPr>
            <a:r>
              <a:rPr lang="nl-NL" sz="2500" dirty="0" smtClean="0"/>
              <a:t>Eerder klaar?</a:t>
            </a:r>
            <a:r>
              <a:rPr lang="nl-NL" sz="2500" dirty="0"/>
              <a:t> </a:t>
            </a:r>
            <a:r>
              <a:rPr lang="nl-NL" sz="2500" dirty="0" smtClean="0"/>
              <a:t>Goed werk, we bespreken deze opgave begin volgende les na.</a:t>
            </a:r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248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</a:t>
            </a:r>
            <a:r>
              <a:rPr lang="nl-NL" dirty="0" smtClean="0"/>
              <a:t>3 </a:t>
            </a:r>
            <a:r>
              <a:rPr lang="nl-NL" dirty="0" smtClean="0"/>
              <a:t>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7234" y="1500189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1:  baten, lasten en eigen vermogen </a:t>
            </a:r>
            <a:r>
              <a:rPr lang="nl-NL" sz="2500" dirty="0" smtClean="0"/>
              <a:t>(</a:t>
            </a:r>
            <a:r>
              <a:rPr lang="nl-NL" sz="2500" dirty="0" smtClean="0"/>
              <a:t>59 en 60)</a:t>
            </a:r>
          </a:p>
          <a:p>
            <a:r>
              <a:rPr lang="nl-NL" sz="2500" dirty="0" smtClean="0"/>
              <a:t>Les 2: oefenen met baten, lasten en eigen vermogen (61 </a:t>
            </a:r>
            <a:r>
              <a:rPr lang="nl-NL" sz="2500" dirty="0" err="1" smtClean="0"/>
              <a:t>tm</a:t>
            </a:r>
            <a:r>
              <a:rPr lang="nl-NL" sz="2500" dirty="0" smtClean="0"/>
              <a:t> 63)</a:t>
            </a:r>
          </a:p>
          <a:p>
            <a:r>
              <a:rPr lang="nl-NL" sz="2500" dirty="0" smtClean="0"/>
              <a:t>Les </a:t>
            </a:r>
            <a:r>
              <a:rPr lang="nl-NL" sz="2500" dirty="0" smtClean="0"/>
              <a:t>2: periodetoerekeningstelsel </a:t>
            </a:r>
            <a:r>
              <a:rPr lang="nl-NL" sz="2500" dirty="0" smtClean="0"/>
              <a:t>(64 </a:t>
            </a:r>
            <a:r>
              <a:rPr lang="nl-NL" sz="2500" dirty="0" err="1" smtClean="0"/>
              <a:t>tm</a:t>
            </a:r>
            <a:r>
              <a:rPr lang="nl-NL" sz="2500" dirty="0" smtClean="0"/>
              <a:t> 67)</a:t>
            </a:r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805"/>
          <a:stretch/>
        </p:blipFill>
        <p:spPr>
          <a:xfrm>
            <a:off x="-91632" y="0"/>
            <a:ext cx="12283632" cy="95049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0594"/>
          <a:stretch/>
        </p:blipFill>
        <p:spPr>
          <a:xfrm>
            <a:off x="-91632" y="0"/>
            <a:ext cx="12283632" cy="129941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3407"/>
          <a:stretch/>
        </p:blipFill>
        <p:spPr>
          <a:xfrm>
            <a:off x="-91632" y="-1"/>
            <a:ext cx="12283632" cy="178067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6579"/>
          <a:stretch/>
        </p:blipFill>
        <p:spPr>
          <a:xfrm>
            <a:off x="-91632" y="-1"/>
            <a:ext cx="12283632" cy="223787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1008"/>
          <a:stretch/>
        </p:blipFill>
        <p:spPr>
          <a:xfrm>
            <a:off x="-91632" y="0"/>
            <a:ext cx="12283632" cy="261085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4540"/>
          <a:stretch/>
        </p:blipFill>
        <p:spPr>
          <a:xfrm>
            <a:off x="-91632" y="0"/>
            <a:ext cx="12283632" cy="304399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9329"/>
          <a:stretch/>
        </p:blipFill>
        <p:spPr>
          <a:xfrm>
            <a:off x="-91632" y="-1"/>
            <a:ext cx="12283632" cy="339290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42681"/>
          <a:stretch/>
        </p:blipFill>
        <p:spPr>
          <a:xfrm>
            <a:off x="-91632" y="-1"/>
            <a:ext cx="12283632" cy="383807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52141" b="28665"/>
          <a:stretch/>
        </p:blipFill>
        <p:spPr>
          <a:xfrm>
            <a:off x="-91632" y="0"/>
            <a:ext cx="5878821" cy="477653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2337" b="22197"/>
          <a:stretch/>
        </p:blipFill>
        <p:spPr>
          <a:xfrm>
            <a:off x="-91632" y="-1"/>
            <a:ext cx="5854758" cy="5209675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r="52141" b="15728"/>
          <a:stretch/>
        </p:blipFill>
        <p:spPr>
          <a:xfrm>
            <a:off x="-91632" y="0"/>
            <a:ext cx="5878821" cy="5642812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51847" b="8721"/>
          <a:stretch/>
        </p:blipFill>
        <p:spPr>
          <a:xfrm>
            <a:off x="-91632" y="-1"/>
            <a:ext cx="5914916" cy="611204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51651" b="1892"/>
          <a:stretch/>
        </p:blipFill>
        <p:spPr>
          <a:xfrm>
            <a:off x="-91632" y="-1"/>
            <a:ext cx="5938979" cy="6569243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t="71155" r="523"/>
          <a:stretch/>
        </p:blipFill>
        <p:spPr>
          <a:xfrm>
            <a:off x="-91632" y="4764505"/>
            <a:ext cx="12219464" cy="1931459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632" y="-1"/>
            <a:ext cx="12283632" cy="669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01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periodetoerekeningsstelsel.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kasstelsel was?</a:t>
            </a:r>
          </a:p>
          <a:p>
            <a:r>
              <a:rPr lang="nl-NL" sz="2500" dirty="0" smtClean="0"/>
              <a:t>Administratie op basis van ontvangsten/uitgaven.</a:t>
            </a:r>
          </a:p>
          <a:p>
            <a:r>
              <a:rPr lang="nl-NL" sz="2500" dirty="0" smtClean="0"/>
              <a:t>Het periodetoerekeningsstelsel is?</a:t>
            </a:r>
          </a:p>
          <a:p>
            <a:r>
              <a:rPr lang="nl-NL" sz="2500" dirty="0" smtClean="0"/>
              <a:t>Administratie op basis van ontvangsten/uitgaven en baten/lasten.</a:t>
            </a:r>
          </a:p>
          <a:p>
            <a:r>
              <a:rPr lang="nl-NL" sz="2500" dirty="0" smtClean="0"/>
              <a:t>Waarbij de baten/lasten worden toegerekend aan een de periode waar ze feitelijk betrekking op hebben ongeacht of dit heeft geleidt tot betaling.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8686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36884" y="108285"/>
            <a:ext cx="8937118" cy="5933078"/>
          </a:xfrm>
        </p:spPr>
        <p:txBody>
          <a:bodyPr>
            <a:noAutofit/>
          </a:bodyPr>
          <a:lstStyle/>
          <a:p>
            <a:r>
              <a:rPr lang="nl-NL" sz="2500" dirty="0" smtClean="0"/>
              <a:t>Op 31 december 2017 is </a:t>
            </a:r>
            <a:r>
              <a:rPr lang="nl-NL" sz="2500" dirty="0" smtClean="0"/>
              <a:t>Zeno </a:t>
            </a:r>
            <a:r>
              <a:rPr lang="nl-NL" sz="2500" dirty="0" smtClean="0"/>
              <a:t>vuurwerk aan het afsteken </a:t>
            </a:r>
            <a:r>
              <a:rPr lang="nl-NL" sz="2500" dirty="0" smtClean="0"/>
              <a:t>(als </a:t>
            </a:r>
            <a:r>
              <a:rPr lang="nl-NL" sz="2500" dirty="0" smtClean="0"/>
              <a:t>de man die hij is)</a:t>
            </a:r>
          </a:p>
          <a:p>
            <a:r>
              <a:rPr lang="nl-NL" sz="2500" dirty="0" smtClean="0"/>
              <a:t>Normaal mag dat vanaf 18:00, </a:t>
            </a:r>
            <a:r>
              <a:rPr lang="nl-NL" sz="2500" dirty="0" smtClean="0"/>
              <a:t>Zeno </a:t>
            </a:r>
            <a:r>
              <a:rPr lang="nl-NL" sz="2500" dirty="0" smtClean="0"/>
              <a:t>doet dit vanaf 13:00.</a:t>
            </a:r>
          </a:p>
          <a:p>
            <a:r>
              <a:rPr lang="nl-NL" sz="2500" dirty="0" smtClean="0"/>
              <a:t>Zeno </a:t>
            </a:r>
            <a:r>
              <a:rPr lang="nl-NL" sz="2500" dirty="0" smtClean="0"/>
              <a:t>komt een politieagent tegen die hem waarschuwt te stoppen met vuurwerk afsteken</a:t>
            </a:r>
          </a:p>
          <a:p>
            <a:r>
              <a:rPr lang="nl-NL" sz="2500" dirty="0" smtClean="0"/>
              <a:t>3 uur later komt hij dezelfde politieagent tegen, en krijgt hij een boete.</a:t>
            </a:r>
          </a:p>
          <a:p>
            <a:r>
              <a:rPr lang="nl-NL" sz="2500" dirty="0" smtClean="0"/>
              <a:t>Deze boete betaald </a:t>
            </a:r>
            <a:r>
              <a:rPr lang="nl-NL" sz="2500" dirty="0" smtClean="0"/>
              <a:t>Zeno </a:t>
            </a:r>
            <a:r>
              <a:rPr lang="nl-NL" sz="2500" dirty="0" smtClean="0"/>
              <a:t>3 weken later wanneer deze in de post binnenkomt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Hoe ziet de financiële verwerking eruit?</a:t>
            </a:r>
          </a:p>
          <a:p>
            <a:r>
              <a:rPr lang="nl-NL" sz="2500" dirty="0" smtClean="0"/>
              <a:t>Lasten / uitgaven?</a:t>
            </a:r>
            <a:endParaRPr lang="nl-NL" sz="2500" dirty="0"/>
          </a:p>
          <a:p>
            <a:r>
              <a:rPr lang="nl-NL" sz="2500" dirty="0" smtClean="0"/>
              <a:t>De boete = lasten/kosten</a:t>
            </a:r>
          </a:p>
          <a:p>
            <a:r>
              <a:rPr lang="nl-NL" sz="2500" dirty="0" smtClean="0"/>
              <a:t>Deze boete = lasten/kosten voor 2017</a:t>
            </a:r>
          </a:p>
          <a:p>
            <a:r>
              <a:rPr lang="nl-NL" sz="2500" dirty="0" smtClean="0"/>
              <a:t>Ook al vind de betaling pas in 2018 plaats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667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Meerwaarde periodetoerekeningsstelsel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0789" y="1443789"/>
            <a:ext cx="10756232" cy="45975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Wanneer er een verschil is tussen bijbehorende opbrengsten/ontvangsten.</a:t>
            </a:r>
          </a:p>
          <a:p>
            <a:r>
              <a:rPr lang="nl-NL" sz="2500" dirty="0" smtClean="0"/>
              <a:t>Dus tussen ontvangen contributie en contributieopbrengst.</a:t>
            </a:r>
          </a:p>
          <a:p>
            <a:r>
              <a:rPr lang="nl-NL" sz="2500" dirty="0" smtClean="0"/>
              <a:t>Wat ontstaat er?</a:t>
            </a:r>
          </a:p>
          <a:p>
            <a:r>
              <a:rPr lang="nl-NL" sz="2500" dirty="0" smtClean="0"/>
              <a:t>Overlopende posten (vooruit ontvangen of nog te ontvangen contributie).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09536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64 en 65.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r>
              <a:rPr lang="nl-NL" sz="2500" dirty="0" smtClean="0"/>
              <a:t>Huiswerk is </a:t>
            </a:r>
            <a:r>
              <a:rPr lang="nl-NL" sz="2500" dirty="0" err="1" smtClean="0"/>
              <a:t>tm</a:t>
            </a:r>
            <a:r>
              <a:rPr lang="nl-NL" sz="2500" dirty="0" smtClean="0"/>
              <a:t> 67. alles wat je in de les af krijgt hoef je thuis niet meer te doen.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0598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0316"/>
          <a:stretch/>
        </p:blipFill>
        <p:spPr>
          <a:xfrm>
            <a:off x="0" y="80962"/>
            <a:ext cx="12192000" cy="239754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7172"/>
          <a:stretch/>
        </p:blipFill>
        <p:spPr>
          <a:xfrm>
            <a:off x="0" y="80962"/>
            <a:ext cx="12192000" cy="319162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7855"/>
          <a:stretch/>
        </p:blipFill>
        <p:spPr>
          <a:xfrm>
            <a:off x="0" y="80962"/>
            <a:ext cx="12192000" cy="435869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962"/>
            <a:ext cx="12192000" cy="604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106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2204"/>
          <a:stretch/>
        </p:blipFill>
        <p:spPr>
          <a:xfrm>
            <a:off x="0" y="80962"/>
            <a:ext cx="8746958" cy="127860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3355"/>
          <a:stretch/>
        </p:blipFill>
        <p:spPr>
          <a:xfrm>
            <a:off x="0" y="80962"/>
            <a:ext cx="8746958" cy="19162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9485"/>
          <a:stretch/>
        </p:blipFill>
        <p:spPr>
          <a:xfrm>
            <a:off x="0" y="80962"/>
            <a:ext cx="8746958" cy="238551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962"/>
            <a:ext cx="8746958" cy="3382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272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66.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12 minuten de tijd.</a:t>
            </a:r>
          </a:p>
          <a:p>
            <a:pPr marL="0" indent="0">
              <a:buNone/>
            </a:pPr>
            <a:r>
              <a:rPr lang="nl-NL" sz="2500" dirty="0" smtClean="0"/>
              <a:t>Huiswerk is </a:t>
            </a:r>
            <a:r>
              <a:rPr lang="nl-NL" sz="2500" dirty="0" err="1" smtClean="0"/>
              <a:t>tm</a:t>
            </a:r>
            <a:r>
              <a:rPr lang="nl-NL" sz="2500" dirty="0" smtClean="0"/>
              <a:t> 67. alles wat je in de les af krijgt hoef je thuis niet meer te doen.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2899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1279"/>
          <a:stretch/>
        </p:blipFill>
        <p:spPr>
          <a:xfrm>
            <a:off x="98868" y="1"/>
            <a:ext cx="9175134" cy="26228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6661"/>
          <a:stretch/>
        </p:blipFill>
        <p:spPr>
          <a:xfrm>
            <a:off x="98868" y="0"/>
            <a:ext cx="9175134" cy="29357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0977"/>
          <a:stretch/>
        </p:blipFill>
        <p:spPr>
          <a:xfrm>
            <a:off x="98868" y="1"/>
            <a:ext cx="9175134" cy="332071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6182"/>
          <a:stretch/>
        </p:blipFill>
        <p:spPr>
          <a:xfrm>
            <a:off x="98868" y="1"/>
            <a:ext cx="9175134" cy="364556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1741"/>
          <a:stretch/>
        </p:blipFill>
        <p:spPr>
          <a:xfrm>
            <a:off x="98868" y="1"/>
            <a:ext cx="9175134" cy="394635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7123"/>
          <a:stretch/>
        </p:blipFill>
        <p:spPr>
          <a:xfrm>
            <a:off x="98868" y="0"/>
            <a:ext cx="9175134" cy="425917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2150"/>
          <a:stretch/>
        </p:blipFill>
        <p:spPr>
          <a:xfrm>
            <a:off x="98868" y="0"/>
            <a:ext cx="9175134" cy="459606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6821"/>
          <a:stretch/>
        </p:blipFill>
        <p:spPr>
          <a:xfrm>
            <a:off x="98868" y="0"/>
            <a:ext cx="9175134" cy="495701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2381"/>
          <a:stretch/>
        </p:blipFill>
        <p:spPr>
          <a:xfrm>
            <a:off x="98868" y="1"/>
            <a:ext cx="9175134" cy="52578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7585"/>
          <a:stretch/>
        </p:blipFill>
        <p:spPr>
          <a:xfrm>
            <a:off x="98868" y="0"/>
            <a:ext cx="9175134" cy="558265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12789"/>
          <a:stretch/>
        </p:blipFill>
        <p:spPr>
          <a:xfrm>
            <a:off x="98868" y="0"/>
            <a:ext cx="9175134" cy="5907505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7461"/>
          <a:stretch/>
        </p:blipFill>
        <p:spPr>
          <a:xfrm>
            <a:off x="98868" y="0"/>
            <a:ext cx="9175134" cy="626845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68" y="0"/>
            <a:ext cx="9175134" cy="6773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856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 info! (daarom uitroepteken)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65484" y="1407695"/>
            <a:ext cx="8708518" cy="4633667"/>
          </a:xfrm>
        </p:spPr>
        <p:txBody>
          <a:bodyPr>
            <a:noAutofit/>
          </a:bodyPr>
          <a:lstStyle/>
          <a:p>
            <a:r>
              <a:rPr lang="nl-NL" sz="2500" dirty="0" smtClean="0"/>
              <a:t>Bladzijde 71 staan 2 opmerkingen:</a:t>
            </a:r>
            <a:endParaRPr lang="nl-NL" sz="2500" dirty="0" smtClean="0"/>
          </a:p>
          <a:p>
            <a:r>
              <a:rPr lang="nl-NL" sz="2500" dirty="0" smtClean="0"/>
              <a:t>Maak een </a:t>
            </a:r>
            <a:r>
              <a:rPr lang="nl-NL" sz="2500" dirty="0" smtClean="0"/>
              <a:t>tijdlijn!, </a:t>
            </a:r>
            <a:r>
              <a:rPr lang="nl-NL" sz="2500" dirty="0" smtClean="0"/>
              <a:t>lukt dit nog niet altijd ga hiermee weer oefenen!</a:t>
            </a:r>
          </a:p>
          <a:p>
            <a:r>
              <a:rPr lang="nl-NL" sz="2500" dirty="0" smtClean="0"/>
              <a:t>Baten-lasten moet je toerekenen aan de juiste periode </a:t>
            </a:r>
          </a:p>
          <a:p>
            <a:r>
              <a:rPr lang="nl-NL" sz="2500" dirty="0" smtClean="0"/>
              <a:t>Ontvangsten-uitgaven worden altijd geboekt in het jaar dat ze hebben plaatsgevonden.</a:t>
            </a:r>
          </a:p>
          <a:p>
            <a:endParaRPr lang="nl-NL" sz="2500" dirty="0"/>
          </a:p>
          <a:p>
            <a:r>
              <a:rPr lang="nl-NL" sz="2500" dirty="0" smtClean="0"/>
              <a:t>Terug naar voorbeeld van Tijn.</a:t>
            </a:r>
          </a:p>
          <a:p>
            <a:r>
              <a:rPr lang="nl-NL" sz="2500" dirty="0" smtClean="0"/>
              <a:t>De betaling van de boete vind plaats in 2018, dus dit wordt geboekt bij de ontvangsten-uitgaven van 2018.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2473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2347" y="84221"/>
            <a:ext cx="9141655" cy="1846179"/>
          </a:xfrm>
        </p:spPr>
        <p:txBody>
          <a:bodyPr/>
          <a:lstStyle/>
          <a:p>
            <a:r>
              <a:rPr lang="nl-NL" dirty="0" smtClean="0"/>
              <a:t>Hoofdstuk 3: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649705"/>
            <a:ext cx="10419347" cy="5391657"/>
          </a:xfrm>
        </p:spPr>
        <p:txBody>
          <a:bodyPr>
            <a:noAutofit/>
          </a:bodyPr>
          <a:lstStyle/>
          <a:p>
            <a:r>
              <a:rPr lang="nl-NL" sz="2500" dirty="0" smtClean="0"/>
              <a:t>2 manieren van administreren (eigenlijk maar 1, maar ach we doen net alsof)</a:t>
            </a:r>
          </a:p>
          <a:p>
            <a:r>
              <a:rPr lang="nl-NL" sz="2500" dirty="0" smtClean="0"/>
              <a:t>Het kasstelsel: waar we tot nu toe mee hebben gewerkt</a:t>
            </a:r>
          </a:p>
          <a:p>
            <a:r>
              <a:rPr lang="nl-NL" sz="2500" dirty="0" smtClean="0"/>
              <a:t>Administratie op basis van ontvangsten en uitgaven: cq alles wat leidt tot een verandering van de liquide middelen.</a:t>
            </a:r>
          </a:p>
          <a:p>
            <a:r>
              <a:rPr lang="nl-NL" sz="2500" dirty="0" smtClean="0"/>
              <a:t>Voordeel: eenvoud.</a:t>
            </a:r>
          </a:p>
          <a:p>
            <a:r>
              <a:rPr lang="nl-NL" sz="2500" dirty="0" smtClean="0"/>
              <a:t>Voordeel: controle of ontvangsten en uitgaven worden gebruikt voor afgesproken doelen. Vergelijken ontvangsten-uitgaven met begroting ontvangsten-uitgaven.</a:t>
            </a:r>
          </a:p>
          <a:p>
            <a:r>
              <a:rPr lang="nl-NL" sz="2500" dirty="0" smtClean="0"/>
              <a:t>Nadeel: kosten die niet leiden tot uitgaven worden niet geadministreerd. (cq, kasstelsel niet handig voor beoordelen vermogenspositie).</a:t>
            </a:r>
          </a:p>
          <a:p>
            <a:r>
              <a:rPr lang="nl-NL" sz="2500" dirty="0" smtClean="0"/>
              <a:t>Bekendste voorbeeld?</a:t>
            </a:r>
          </a:p>
          <a:p>
            <a:r>
              <a:rPr lang="nl-NL" sz="2500" dirty="0" smtClean="0"/>
              <a:t>Afschrijving.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312950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Laatste opgave voor vandaag: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Opgave 67</a:t>
            </a:r>
          </a:p>
          <a:p>
            <a:r>
              <a:rPr lang="nl-NL" sz="2500" dirty="0" smtClean="0"/>
              <a:t>Begin volgende les nabespreken.</a:t>
            </a:r>
          </a:p>
          <a:p>
            <a:r>
              <a:rPr lang="nl-NL" sz="2500" dirty="0" smtClean="0"/>
              <a:t>Niet af? Kost je tijd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8287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Kasstelsel: wanneer onhandig/gebrekkig.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5011" y="1756611"/>
            <a:ext cx="8888991" cy="4284751"/>
          </a:xfrm>
        </p:spPr>
        <p:txBody>
          <a:bodyPr>
            <a:noAutofit/>
          </a:bodyPr>
          <a:lstStyle/>
          <a:p>
            <a:r>
              <a:rPr lang="nl-NL" sz="2200" dirty="0" smtClean="0"/>
              <a:t>Als een organisatie (veel) vaste activa bezit.</a:t>
            </a:r>
          </a:p>
          <a:p>
            <a:r>
              <a:rPr lang="nl-NL" sz="2200" dirty="0" smtClean="0"/>
              <a:t>Tenslotte vaste activa </a:t>
            </a:r>
            <a:r>
              <a:rPr lang="nl-NL" sz="2200" dirty="0" smtClean="0">
                <a:sym typeface="Wingdings" panose="05000000000000000000" pitchFamily="2" charset="2"/>
              </a:rPr>
              <a:t> afschrijving  niet gedocumenteerd in kasstelsel.</a:t>
            </a:r>
          </a:p>
          <a:p>
            <a:r>
              <a:rPr lang="nl-NL" sz="2200" dirty="0" smtClean="0">
                <a:sym typeface="Wingdings" panose="05000000000000000000" pitchFamily="2" charset="2"/>
              </a:rPr>
              <a:t>Als er veel </a:t>
            </a:r>
            <a:r>
              <a:rPr lang="nl-NL" sz="2200" b="1" dirty="0" smtClean="0">
                <a:sym typeface="Wingdings" panose="05000000000000000000" pitchFamily="2" charset="2"/>
              </a:rPr>
              <a:t>overlopende posten </a:t>
            </a:r>
            <a:r>
              <a:rPr lang="nl-NL" sz="2200" dirty="0" smtClean="0">
                <a:sym typeface="Wingdings" panose="05000000000000000000" pitchFamily="2" charset="2"/>
              </a:rPr>
              <a:t>zijn:</a:t>
            </a:r>
          </a:p>
          <a:p>
            <a:r>
              <a:rPr lang="nl-NL" sz="2200" dirty="0" smtClean="0"/>
              <a:t>Vooruit betaalde bedragen. (bezit)	</a:t>
            </a:r>
            <a:r>
              <a:rPr lang="nl-NL" sz="2200" dirty="0" smtClean="0">
                <a:sym typeface="Wingdings" panose="05000000000000000000" pitchFamily="2" charset="2"/>
              </a:rPr>
              <a:t> toekomst leidt dit tot minder uitgaven (want gedeelte heb je al betaald).</a:t>
            </a:r>
            <a:endParaRPr lang="nl-NL" sz="2200" dirty="0" smtClean="0"/>
          </a:p>
          <a:p>
            <a:r>
              <a:rPr lang="nl-NL" sz="2200" dirty="0" smtClean="0"/>
              <a:t>Vooruit ontvangen bedragen. (schuld) </a:t>
            </a:r>
            <a:r>
              <a:rPr lang="nl-NL" sz="2200" dirty="0" smtClean="0">
                <a:sym typeface="Wingdings" panose="05000000000000000000" pitchFamily="2" charset="2"/>
              </a:rPr>
              <a:t> toekomst leidt dit tot minder ontvangsten (want gedeelte heb je al ontvangen).</a:t>
            </a:r>
            <a:endParaRPr lang="nl-NL" sz="2200" dirty="0" smtClean="0"/>
          </a:p>
          <a:p>
            <a:r>
              <a:rPr lang="nl-NL" sz="2200" dirty="0" smtClean="0"/>
              <a:t>Nog te ontvangen bedragen. (bezit) </a:t>
            </a:r>
            <a:r>
              <a:rPr lang="nl-NL" sz="2200" dirty="0" smtClean="0">
                <a:sym typeface="Wingdings" panose="05000000000000000000" pitchFamily="2" charset="2"/>
              </a:rPr>
              <a:t> toekomst leidt dit tot meer ontvangsten (want gedeelte moet je nog ontvangen).</a:t>
            </a:r>
            <a:endParaRPr lang="nl-NL" sz="2200" dirty="0" smtClean="0"/>
          </a:p>
          <a:p>
            <a:r>
              <a:rPr lang="nl-NL" sz="2200" dirty="0" smtClean="0"/>
              <a:t>Nog te betalen bedragen. (Schuld) </a:t>
            </a:r>
            <a:r>
              <a:rPr lang="nl-NL" sz="2200" dirty="0" smtClean="0">
                <a:sym typeface="Wingdings" panose="05000000000000000000" pitchFamily="2" charset="2"/>
              </a:rPr>
              <a:t> toekomst leidt dit tot meer uitgaven (want gedeelte moet je nog betalen).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101829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 ontvangsten/uitgaven en baten/lasten.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Ontvangsten/uitgaven = verandering van liquide middelen, altijd op een tijdstip.</a:t>
            </a:r>
          </a:p>
          <a:p>
            <a:r>
              <a:rPr lang="nl-NL" sz="2500" dirty="0" smtClean="0"/>
              <a:t>Baten/lasten (opbrengsten/kosten in commerciële organisaties genoemd) = verandering eigen vermogen, altijd gemeten over een bepaalde periode.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8574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59, controleer meteen, zijn alle financiële feiten baten/lasten.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10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Vergeet het saldo niet te noteren en aan de juiste kant te zetten, wat betekend dit saldo?</a:t>
            </a:r>
          </a:p>
          <a:p>
            <a:r>
              <a:rPr lang="nl-NL" sz="2500" dirty="0" smtClean="0"/>
              <a:t>Hierna </a:t>
            </a:r>
            <a:r>
              <a:rPr lang="nl-NL" sz="2500" dirty="0" smtClean="0"/>
              <a:t>kan je opgave 60 maken, grote opgave en tevens de laatste voor vandaag.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22404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2924" b="72039"/>
          <a:stretch/>
        </p:blipFill>
        <p:spPr>
          <a:xfrm>
            <a:off x="-91742" y="1"/>
            <a:ext cx="5782679" cy="14197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2826" b="64457"/>
          <a:stretch/>
        </p:blipFill>
        <p:spPr>
          <a:xfrm>
            <a:off x="-91741" y="0"/>
            <a:ext cx="5794710" cy="18047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2276"/>
          <a:stretch/>
        </p:blipFill>
        <p:spPr>
          <a:xfrm>
            <a:off x="-91742" y="0"/>
            <a:ext cx="12283741" cy="140769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4694"/>
          <a:stretch/>
        </p:blipFill>
        <p:spPr>
          <a:xfrm>
            <a:off x="-91742" y="0"/>
            <a:ext cx="12283741" cy="17927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6874"/>
          <a:stretch/>
        </p:blipFill>
        <p:spPr>
          <a:xfrm>
            <a:off x="-91742" y="0"/>
            <a:ext cx="12283741" cy="218974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8344"/>
          <a:stretch/>
        </p:blipFill>
        <p:spPr>
          <a:xfrm>
            <a:off x="-91742" y="1"/>
            <a:ext cx="12283741" cy="262288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0998"/>
          <a:stretch/>
        </p:blipFill>
        <p:spPr>
          <a:xfrm>
            <a:off x="-91742" y="0"/>
            <a:ext cx="12283741" cy="299586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1757"/>
          <a:stretch/>
        </p:blipFill>
        <p:spPr>
          <a:xfrm>
            <a:off x="-91742" y="0"/>
            <a:ext cx="12283741" cy="346509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2752"/>
          <a:stretch/>
        </p:blipFill>
        <p:spPr>
          <a:xfrm>
            <a:off x="-91742" y="0"/>
            <a:ext cx="12283741" cy="3922295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l="47076" b="15170"/>
          <a:stretch/>
        </p:blipFill>
        <p:spPr>
          <a:xfrm>
            <a:off x="5690937" y="0"/>
            <a:ext cx="6501062" cy="4307305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l="46978" b="241"/>
          <a:stretch/>
        </p:blipFill>
        <p:spPr>
          <a:xfrm>
            <a:off x="5678905" y="0"/>
            <a:ext cx="6513094" cy="5065295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742" y="0"/>
            <a:ext cx="12283741" cy="507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186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60, let op, verschil tussen baten/lasten ontvangsten/uitgaven.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</a:t>
            </a:r>
            <a:r>
              <a:rPr lang="nl-NL" sz="2500" dirty="0" smtClean="0"/>
              <a:t>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Stof volgende les </a:t>
            </a:r>
            <a:r>
              <a:rPr lang="nl-NL" sz="2500" dirty="0" err="1" smtClean="0"/>
              <a:t>tm</a:t>
            </a:r>
            <a:r>
              <a:rPr lang="nl-NL" sz="2500" dirty="0" smtClean="0"/>
              <a:t> 63.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1526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5228"/>
          <a:stretch/>
        </p:blipFill>
        <p:spPr>
          <a:xfrm>
            <a:off x="0" y="-1"/>
            <a:ext cx="12192000" cy="252663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0111"/>
          <a:stretch/>
        </p:blipFill>
        <p:spPr>
          <a:xfrm>
            <a:off x="0" y="0"/>
            <a:ext cx="12192000" cy="281539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1796"/>
          <a:stretch/>
        </p:blipFill>
        <p:spPr>
          <a:xfrm>
            <a:off x="0" y="0"/>
            <a:ext cx="12192000" cy="328462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5186"/>
          <a:stretch/>
        </p:blipFill>
        <p:spPr>
          <a:xfrm>
            <a:off x="0" y="-1"/>
            <a:ext cx="12192000" cy="365760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8364"/>
          <a:stretch/>
        </p:blipFill>
        <p:spPr>
          <a:xfrm>
            <a:off x="0" y="0"/>
            <a:ext cx="12192000" cy="404261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7725"/>
          <a:stretch/>
        </p:blipFill>
        <p:spPr>
          <a:xfrm>
            <a:off x="0" y="0"/>
            <a:ext cx="12192000" cy="407870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1542"/>
          <a:stretch/>
        </p:blipFill>
        <p:spPr>
          <a:xfrm>
            <a:off x="0" y="0"/>
            <a:ext cx="12192000" cy="442762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3866"/>
          <a:stretch/>
        </p:blipFill>
        <p:spPr>
          <a:xfrm>
            <a:off x="0" y="-1"/>
            <a:ext cx="12192000" cy="486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398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1635</TotalTime>
  <Words>992</Words>
  <Application>Microsoft Office PowerPoint</Application>
  <PresentationFormat>Breedbeeld</PresentationFormat>
  <Paragraphs>211</Paragraphs>
  <Slides>30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30</vt:i4>
      </vt:variant>
    </vt:vector>
  </HeadingPairs>
  <TitlesOfParts>
    <vt:vector size="36" baseType="lpstr">
      <vt:lpstr>Arial</vt:lpstr>
      <vt:lpstr>Calibri</vt:lpstr>
      <vt:lpstr>Trebuchet MS</vt:lpstr>
      <vt:lpstr>Wingdings</vt:lpstr>
      <vt:lpstr>Wingdings 3</vt:lpstr>
      <vt:lpstr>Facet</vt:lpstr>
      <vt:lpstr>Beste havo 4. </vt:lpstr>
      <vt:lpstr>Programma aankomende 3 lessen .</vt:lpstr>
      <vt:lpstr>Hoofdstuk 3:</vt:lpstr>
      <vt:lpstr>Kasstelsel: wanneer onhandig/gebrekkig.</vt:lpstr>
      <vt:lpstr>Verschil ontvangsten/uitgaven en baten/lasten.</vt:lpstr>
      <vt:lpstr>Maak opgave 59, controleer meteen, zijn alle financiële feiten baten/lasten.</vt:lpstr>
      <vt:lpstr>PowerPoint-presentatie</vt:lpstr>
      <vt:lpstr>Maak opgave 60, let op, verschil tussen baten/lasten ontvangsten/uitgaven.</vt:lpstr>
      <vt:lpstr>PowerPoint-presentatie</vt:lpstr>
      <vt:lpstr>PowerPoint-presentatie</vt:lpstr>
      <vt:lpstr>Wat valt op?</vt:lpstr>
      <vt:lpstr>Les 2:</vt:lpstr>
      <vt:lpstr>Wat valt op?</vt:lpstr>
      <vt:lpstr>Maak opgave 61, let op, de financiële feiten zijn al verwerkt voor jou!  Spreken we straks na.</vt:lpstr>
      <vt:lpstr>PowerPoint-presentatie</vt:lpstr>
      <vt:lpstr>Maak opgave 62, staat van baten en lasten eerst zelf invullen. Let op! Niet alle uitgaven zijn kosten.</vt:lpstr>
      <vt:lpstr>PowerPoint-presentatie</vt:lpstr>
      <vt:lpstr>PowerPoint-presentatie</vt:lpstr>
      <vt:lpstr>Maak opgave 63, type examenvraag. Met verschillende overzichten iets uitzoeken.</vt:lpstr>
      <vt:lpstr>PowerPoint-presentatie</vt:lpstr>
      <vt:lpstr>Het periodetoerekeningsstelsel. </vt:lpstr>
      <vt:lpstr>PowerPoint-presentatie</vt:lpstr>
      <vt:lpstr>Meerwaarde periodetoerekeningsstelsel</vt:lpstr>
      <vt:lpstr>Maak opgave 64 en 65.</vt:lpstr>
      <vt:lpstr>PowerPoint-presentatie</vt:lpstr>
      <vt:lpstr>PowerPoint-presentatie</vt:lpstr>
      <vt:lpstr>Maak opgave 66.</vt:lpstr>
      <vt:lpstr>PowerPoint-presentatie</vt:lpstr>
      <vt:lpstr>Belangrijk info! (daarom uitroepteken)</vt:lpstr>
      <vt:lpstr>Laatste opgave voor vandaag: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170</cp:revision>
  <dcterms:created xsi:type="dcterms:W3CDTF">2017-01-22T09:51:43Z</dcterms:created>
  <dcterms:modified xsi:type="dcterms:W3CDTF">2018-04-09T09:32:33Z</dcterms:modified>
</cp:coreProperties>
</file>