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256" r:id="rId2"/>
    <p:sldId id="257" r:id="rId3"/>
    <p:sldId id="290" r:id="rId4"/>
    <p:sldId id="291" r:id="rId5"/>
    <p:sldId id="292" r:id="rId6"/>
    <p:sldId id="293" r:id="rId7"/>
    <p:sldId id="284" r:id="rId8"/>
    <p:sldId id="299" r:id="rId9"/>
    <p:sldId id="300" r:id="rId10"/>
    <p:sldId id="287" r:id="rId11"/>
    <p:sldId id="288" r:id="rId12"/>
    <p:sldId id="301" r:id="rId13"/>
    <p:sldId id="302" r:id="rId14"/>
    <p:sldId id="303" r:id="rId15"/>
    <p:sldId id="304" r:id="rId16"/>
    <p:sldId id="305" r:id="rId17"/>
    <p:sldId id="306" r:id="rId18"/>
    <p:sldId id="307" r:id="rId19"/>
    <p:sldId id="308" r:id="rId20"/>
    <p:sldId id="309" r:id="rId21"/>
    <p:sldId id="310" r:id="rId22"/>
    <p:sldId id="311" r:id="rId23"/>
    <p:sldId id="317" r:id="rId24"/>
    <p:sldId id="323" r:id="rId25"/>
    <p:sldId id="318" r:id="rId26"/>
    <p:sldId id="313" r:id="rId27"/>
    <p:sldId id="314" r:id="rId28"/>
    <p:sldId id="320" r:id="rId29"/>
    <p:sldId id="315" r:id="rId30"/>
    <p:sldId id="316" r:id="rId31"/>
    <p:sldId id="324" r:id="rId32"/>
    <p:sldId id="326" r:id="rId33"/>
    <p:sldId id="32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80" d="100"/>
          <a:sy n="80" d="100"/>
        </p:scale>
        <p:origin x="36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7-12-2017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havo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560"/>
          <a:stretch/>
        </p:blipFill>
        <p:spPr>
          <a:xfrm>
            <a:off x="0" y="1"/>
            <a:ext cx="11677880" cy="2159306"/>
          </a:xfrm>
          <a:prstGeom prst="rect">
            <a:avLst/>
          </a:prstGeom>
        </p:spPr>
      </p:pic>
      <p:pic>
        <p:nvPicPr>
          <p:cNvPr id="5" name="Afbeelding 4"/>
          <p:cNvPicPr>
            <a:picLocks noChangeAspect="1"/>
          </p:cNvPicPr>
          <p:nvPr/>
        </p:nvPicPr>
        <p:blipFill rotWithShape="1">
          <a:blip r:embed="rId2"/>
          <a:srcRect b="62785"/>
          <a:stretch/>
        </p:blipFill>
        <p:spPr>
          <a:xfrm>
            <a:off x="0" y="0"/>
            <a:ext cx="11677880" cy="2555913"/>
          </a:xfrm>
          <a:prstGeom prst="rect">
            <a:avLst/>
          </a:prstGeom>
        </p:spPr>
      </p:pic>
      <p:pic>
        <p:nvPicPr>
          <p:cNvPr id="6" name="Afbeelding 5"/>
          <p:cNvPicPr>
            <a:picLocks noChangeAspect="1"/>
          </p:cNvPicPr>
          <p:nvPr/>
        </p:nvPicPr>
        <p:blipFill rotWithShape="1">
          <a:blip r:embed="rId2"/>
          <a:srcRect b="55406"/>
          <a:stretch/>
        </p:blipFill>
        <p:spPr>
          <a:xfrm>
            <a:off x="0" y="0"/>
            <a:ext cx="11677880" cy="3062689"/>
          </a:xfrm>
          <a:prstGeom prst="rect">
            <a:avLst/>
          </a:prstGeom>
        </p:spPr>
      </p:pic>
      <p:pic>
        <p:nvPicPr>
          <p:cNvPr id="7" name="Afbeelding 6"/>
          <p:cNvPicPr>
            <a:picLocks noChangeAspect="1"/>
          </p:cNvPicPr>
          <p:nvPr/>
        </p:nvPicPr>
        <p:blipFill rotWithShape="1">
          <a:blip r:embed="rId2"/>
          <a:srcRect b="49471"/>
          <a:stretch/>
        </p:blipFill>
        <p:spPr>
          <a:xfrm>
            <a:off x="0" y="0"/>
            <a:ext cx="11677880" cy="3470313"/>
          </a:xfrm>
          <a:prstGeom prst="rect">
            <a:avLst/>
          </a:prstGeom>
        </p:spPr>
      </p:pic>
      <p:pic>
        <p:nvPicPr>
          <p:cNvPr id="8" name="Afbeelding 7"/>
          <p:cNvPicPr>
            <a:picLocks noChangeAspect="1"/>
          </p:cNvPicPr>
          <p:nvPr/>
        </p:nvPicPr>
        <p:blipFill rotWithShape="1">
          <a:blip r:embed="rId2"/>
          <a:srcRect b="43215"/>
          <a:stretch/>
        </p:blipFill>
        <p:spPr>
          <a:xfrm>
            <a:off x="0" y="0"/>
            <a:ext cx="11677880" cy="3899971"/>
          </a:xfrm>
          <a:prstGeom prst="rect">
            <a:avLst/>
          </a:prstGeom>
        </p:spPr>
      </p:pic>
      <p:pic>
        <p:nvPicPr>
          <p:cNvPr id="9" name="Afbeelding 8"/>
          <p:cNvPicPr>
            <a:picLocks noChangeAspect="1"/>
          </p:cNvPicPr>
          <p:nvPr/>
        </p:nvPicPr>
        <p:blipFill rotWithShape="1">
          <a:blip r:embed="rId2"/>
          <a:srcRect b="35997"/>
          <a:stretch/>
        </p:blipFill>
        <p:spPr>
          <a:xfrm>
            <a:off x="0" y="1"/>
            <a:ext cx="11677880" cy="4395730"/>
          </a:xfrm>
          <a:prstGeom prst="rect">
            <a:avLst/>
          </a:prstGeom>
        </p:spPr>
      </p:pic>
      <p:pic>
        <p:nvPicPr>
          <p:cNvPr id="10" name="Afbeelding 9"/>
          <p:cNvPicPr>
            <a:picLocks noChangeAspect="1"/>
          </p:cNvPicPr>
          <p:nvPr/>
        </p:nvPicPr>
        <p:blipFill rotWithShape="1">
          <a:blip r:embed="rId2"/>
          <a:srcRect b="30543"/>
          <a:stretch/>
        </p:blipFill>
        <p:spPr>
          <a:xfrm>
            <a:off x="0" y="1"/>
            <a:ext cx="11677880" cy="4770304"/>
          </a:xfrm>
          <a:prstGeom prst="rect">
            <a:avLst/>
          </a:prstGeom>
        </p:spPr>
      </p:pic>
      <p:pic>
        <p:nvPicPr>
          <p:cNvPr id="11" name="Afbeelding 10"/>
          <p:cNvPicPr>
            <a:picLocks noChangeAspect="1"/>
          </p:cNvPicPr>
          <p:nvPr/>
        </p:nvPicPr>
        <p:blipFill rotWithShape="1">
          <a:blip r:embed="rId2"/>
          <a:srcRect b="25249"/>
          <a:stretch/>
        </p:blipFill>
        <p:spPr>
          <a:xfrm>
            <a:off x="0" y="1"/>
            <a:ext cx="11677880" cy="5133860"/>
          </a:xfrm>
          <a:prstGeom prst="rect">
            <a:avLst/>
          </a:prstGeom>
        </p:spPr>
      </p:pic>
      <p:pic>
        <p:nvPicPr>
          <p:cNvPr id="12" name="Afbeelding 11"/>
          <p:cNvPicPr>
            <a:picLocks noChangeAspect="1"/>
          </p:cNvPicPr>
          <p:nvPr/>
        </p:nvPicPr>
        <p:blipFill>
          <a:blip r:embed="rId2"/>
          <a:stretch>
            <a:fillRect/>
          </a:stretch>
        </p:blipFill>
        <p:spPr>
          <a:xfrm>
            <a:off x="0" y="0"/>
            <a:ext cx="11677880" cy="6867981"/>
          </a:xfrm>
          <a:prstGeom prst="rect">
            <a:avLst/>
          </a:prstGeom>
        </p:spPr>
      </p:pic>
    </p:spTree>
    <p:extLst>
      <p:ext uri="{BB962C8B-B14F-4D97-AF65-F5344CB8AC3E}">
        <p14:creationId xmlns:p14="http://schemas.microsoft.com/office/powerpoint/2010/main" val="254853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231"/>
          <a:stretch/>
        </p:blipFill>
        <p:spPr>
          <a:xfrm>
            <a:off x="0" y="34926"/>
            <a:ext cx="12338892" cy="1474386"/>
          </a:xfrm>
          <a:prstGeom prst="rect">
            <a:avLst/>
          </a:prstGeom>
        </p:spPr>
      </p:pic>
      <p:pic>
        <p:nvPicPr>
          <p:cNvPr id="5" name="Afbeelding 4"/>
          <p:cNvPicPr>
            <a:picLocks noChangeAspect="1"/>
          </p:cNvPicPr>
          <p:nvPr/>
        </p:nvPicPr>
        <p:blipFill rotWithShape="1">
          <a:blip r:embed="rId2"/>
          <a:srcRect b="52636"/>
          <a:stretch/>
        </p:blipFill>
        <p:spPr>
          <a:xfrm>
            <a:off x="0" y="34925"/>
            <a:ext cx="12338892" cy="1848959"/>
          </a:xfrm>
          <a:prstGeom prst="rect">
            <a:avLst/>
          </a:prstGeom>
        </p:spPr>
      </p:pic>
      <p:pic>
        <p:nvPicPr>
          <p:cNvPr id="6" name="Afbeelding 5"/>
          <p:cNvPicPr>
            <a:picLocks noChangeAspect="1"/>
          </p:cNvPicPr>
          <p:nvPr/>
        </p:nvPicPr>
        <p:blipFill rotWithShape="1">
          <a:blip r:embed="rId2"/>
          <a:srcRect b="35138"/>
          <a:stretch/>
        </p:blipFill>
        <p:spPr>
          <a:xfrm>
            <a:off x="0" y="34925"/>
            <a:ext cx="12338892" cy="2532005"/>
          </a:xfrm>
          <a:prstGeom prst="rect">
            <a:avLst/>
          </a:prstGeom>
        </p:spPr>
      </p:pic>
      <p:pic>
        <p:nvPicPr>
          <p:cNvPr id="7" name="Afbeelding 6"/>
          <p:cNvPicPr>
            <a:picLocks noChangeAspect="1"/>
          </p:cNvPicPr>
          <p:nvPr/>
        </p:nvPicPr>
        <p:blipFill rotWithShape="1">
          <a:blip r:embed="rId2"/>
          <a:srcRect b="24697"/>
          <a:stretch/>
        </p:blipFill>
        <p:spPr>
          <a:xfrm>
            <a:off x="0" y="34925"/>
            <a:ext cx="12338892" cy="2939629"/>
          </a:xfrm>
          <a:prstGeom prst="rect">
            <a:avLst/>
          </a:prstGeom>
        </p:spPr>
      </p:pic>
      <p:pic>
        <p:nvPicPr>
          <p:cNvPr id="8" name="Afbeelding 7"/>
          <p:cNvPicPr>
            <a:picLocks noChangeAspect="1"/>
          </p:cNvPicPr>
          <p:nvPr/>
        </p:nvPicPr>
        <p:blipFill>
          <a:blip r:embed="rId2"/>
          <a:stretch>
            <a:fillRect/>
          </a:stretch>
        </p:blipFill>
        <p:spPr>
          <a:xfrm>
            <a:off x="0" y="34925"/>
            <a:ext cx="12338892" cy="3903719"/>
          </a:xfrm>
          <a:prstGeom prst="rect">
            <a:avLst/>
          </a:prstGeom>
        </p:spPr>
      </p:pic>
    </p:spTree>
    <p:extLst>
      <p:ext uri="{BB962C8B-B14F-4D97-AF65-F5344CB8AC3E}">
        <p14:creationId xmlns:p14="http://schemas.microsoft.com/office/powerpoint/2010/main" val="328022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lezen en maken opgave 73 en 74.</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Huiswerk t/m 77.</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4044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246"/>
          <a:stretch/>
        </p:blipFill>
        <p:spPr>
          <a:xfrm>
            <a:off x="-1" y="62375"/>
            <a:ext cx="10477041" cy="1050330"/>
          </a:xfrm>
          <a:prstGeom prst="rect">
            <a:avLst/>
          </a:prstGeom>
        </p:spPr>
      </p:pic>
      <p:pic>
        <p:nvPicPr>
          <p:cNvPr id="5" name="Afbeelding 4"/>
          <p:cNvPicPr>
            <a:picLocks noChangeAspect="1"/>
          </p:cNvPicPr>
          <p:nvPr/>
        </p:nvPicPr>
        <p:blipFill rotWithShape="1">
          <a:blip r:embed="rId2"/>
          <a:srcRect b="71937"/>
          <a:stretch/>
        </p:blipFill>
        <p:spPr>
          <a:xfrm>
            <a:off x="-1" y="62375"/>
            <a:ext cx="10477041" cy="1997780"/>
          </a:xfrm>
          <a:prstGeom prst="rect">
            <a:avLst/>
          </a:prstGeom>
        </p:spPr>
      </p:pic>
      <p:pic>
        <p:nvPicPr>
          <p:cNvPr id="6" name="Afbeelding 5"/>
          <p:cNvPicPr>
            <a:picLocks noChangeAspect="1"/>
          </p:cNvPicPr>
          <p:nvPr/>
        </p:nvPicPr>
        <p:blipFill rotWithShape="1">
          <a:blip r:embed="rId2"/>
          <a:srcRect b="67295"/>
          <a:stretch/>
        </p:blipFill>
        <p:spPr>
          <a:xfrm>
            <a:off x="-1" y="62375"/>
            <a:ext cx="10477041" cy="2328286"/>
          </a:xfrm>
          <a:prstGeom prst="rect">
            <a:avLst/>
          </a:prstGeom>
        </p:spPr>
      </p:pic>
      <p:pic>
        <p:nvPicPr>
          <p:cNvPr id="7" name="Afbeelding 6"/>
          <p:cNvPicPr>
            <a:picLocks noChangeAspect="1"/>
          </p:cNvPicPr>
          <p:nvPr/>
        </p:nvPicPr>
        <p:blipFill rotWithShape="1">
          <a:blip r:embed="rId2"/>
          <a:srcRect b="56153"/>
          <a:stretch/>
        </p:blipFill>
        <p:spPr>
          <a:xfrm>
            <a:off x="-1" y="62374"/>
            <a:ext cx="10477041" cy="3121501"/>
          </a:xfrm>
          <a:prstGeom prst="rect">
            <a:avLst/>
          </a:prstGeom>
        </p:spPr>
      </p:pic>
      <p:pic>
        <p:nvPicPr>
          <p:cNvPr id="8" name="Afbeelding 7"/>
          <p:cNvPicPr>
            <a:picLocks noChangeAspect="1"/>
          </p:cNvPicPr>
          <p:nvPr/>
        </p:nvPicPr>
        <p:blipFill rotWithShape="1">
          <a:blip r:embed="rId2"/>
          <a:srcRect b="45939"/>
          <a:stretch/>
        </p:blipFill>
        <p:spPr>
          <a:xfrm>
            <a:off x="-1" y="62375"/>
            <a:ext cx="10477041" cy="3848614"/>
          </a:xfrm>
          <a:prstGeom prst="rect">
            <a:avLst/>
          </a:prstGeom>
        </p:spPr>
      </p:pic>
      <p:pic>
        <p:nvPicPr>
          <p:cNvPr id="9" name="Afbeelding 8"/>
          <p:cNvPicPr>
            <a:picLocks noChangeAspect="1"/>
          </p:cNvPicPr>
          <p:nvPr/>
        </p:nvPicPr>
        <p:blipFill rotWithShape="1">
          <a:blip r:embed="rId2"/>
          <a:srcRect b="40987"/>
          <a:stretch/>
        </p:blipFill>
        <p:spPr>
          <a:xfrm>
            <a:off x="-1" y="62375"/>
            <a:ext cx="10477041" cy="4201154"/>
          </a:xfrm>
          <a:prstGeom prst="rect">
            <a:avLst/>
          </a:prstGeom>
        </p:spPr>
      </p:pic>
      <p:pic>
        <p:nvPicPr>
          <p:cNvPr id="10" name="Afbeelding 9"/>
          <p:cNvPicPr>
            <a:picLocks noChangeAspect="1"/>
          </p:cNvPicPr>
          <p:nvPr/>
        </p:nvPicPr>
        <p:blipFill rotWithShape="1">
          <a:blip r:embed="rId2"/>
          <a:srcRect b="36654"/>
          <a:stretch/>
        </p:blipFill>
        <p:spPr>
          <a:xfrm>
            <a:off x="-1" y="62375"/>
            <a:ext cx="10477041" cy="4509626"/>
          </a:xfrm>
          <a:prstGeom prst="rect">
            <a:avLst/>
          </a:prstGeom>
        </p:spPr>
      </p:pic>
      <p:pic>
        <p:nvPicPr>
          <p:cNvPr id="11" name="Afbeelding 10"/>
          <p:cNvPicPr>
            <a:picLocks noChangeAspect="1"/>
          </p:cNvPicPr>
          <p:nvPr/>
        </p:nvPicPr>
        <p:blipFill rotWithShape="1">
          <a:blip r:embed="rId2"/>
          <a:srcRect b="32321"/>
          <a:stretch/>
        </p:blipFill>
        <p:spPr>
          <a:xfrm>
            <a:off x="-1" y="62375"/>
            <a:ext cx="10477041" cy="4818098"/>
          </a:xfrm>
          <a:prstGeom prst="rect">
            <a:avLst/>
          </a:prstGeom>
        </p:spPr>
      </p:pic>
      <p:pic>
        <p:nvPicPr>
          <p:cNvPr id="12" name="Afbeelding 11"/>
          <p:cNvPicPr>
            <a:picLocks noChangeAspect="1"/>
          </p:cNvPicPr>
          <p:nvPr/>
        </p:nvPicPr>
        <p:blipFill rotWithShape="1">
          <a:blip r:embed="rId2"/>
          <a:srcRect b="27833"/>
          <a:stretch/>
        </p:blipFill>
        <p:spPr>
          <a:xfrm>
            <a:off x="-1" y="62374"/>
            <a:ext cx="10477041" cy="5137587"/>
          </a:xfrm>
          <a:prstGeom prst="rect">
            <a:avLst/>
          </a:prstGeom>
        </p:spPr>
      </p:pic>
      <p:pic>
        <p:nvPicPr>
          <p:cNvPr id="13" name="Afbeelding 12"/>
          <p:cNvPicPr>
            <a:picLocks noChangeAspect="1"/>
          </p:cNvPicPr>
          <p:nvPr/>
        </p:nvPicPr>
        <p:blipFill rotWithShape="1">
          <a:blip r:embed="rId2"/>
          <a:srcRect b="23190"/>
          <a:stretch/>
        </p:blipFill>
        <p:spPr>
          <a:xfrm>
            <a:off x="-1" y="62374"/>
            <a:ext cx="10477041" cy="5468093"/>
          </a:xfrm>
          <a:prstGeom prst="rect">
            <a:avLst/>
          </a:prstGeom>
        </p:spPr>
      </p:pic>
      <p:pic>
        <p:nvPicPr>
          <p:cNvPr id="14" name="Afbeelding 13"/>
          <p:cNvPicPr>
            <a:picLocks noChangeAspect="1"/>
          </p:cNvPicPr>
          <p:nvPr/>
        </p:nvPicPr>
        <p:blipFill rotWithShape="1">
          <a:blip r:embed="rId2"/>
          <a:srcRect b="18548"/>
          <a:stretch/>
        </p:blipFill>
        <p:spPr>
          <a:xfrm>
            <a:off x="-1" y="62374"/>
            <a:ext cx="10477041" cy="5798599"/>
          </a:xfrm>
          <a:prstGeom prst="rect">
            <a:avLst/>
          </a:prstGeom>
        </p:spPr>
      </p:pic>
      <p:pic>
        <p:nvPicPr>
          <p:cNvPr id="15" name="Afbeelding 14"/>
          <p:cNvPicPr>
            <a:picLocks noChangeAspect="1"/>
          </p:cNvPicPr>
          <p:nvPr/>
        </p:nvPicPr>
        <p:blipFill rotWithShape="1">
          <a:blip r:embed="rId2"/>
          <a:srcRect b="14060"/>
          <a:stretch/>
        </p:blipFill>
        <p:spPr>
          <a:xfrm>
            <a:off x="-1" y="62374"/>
            <a:ext cx="10477041" cy="6118089"/>
          </a:xfrm>
          <a:prstGeom prst="rect">
            <a:avLst/>
          </a:prstGeom>
        </p:spPr>
      </p:pic>
      <p:pic>
        <p:nvPicPr>
          <p:cNvPr id="16" name="Afbeelding 15"/>
          <p:cNvPicPr>
            <a:picLocks noChangeAspect="1"/>
          </p:cNvPicPr>
          <p:nvPr/>
        </p:nvPicPr>
        <p:blipFill rotWithShape="1">
          <a:blip r:embed="rId2"/>
          <a:srcRect b="9726"/>
          <a:stretch/>
        </p:blipFill>
        <p:spPr>
          <a:xfrm>
            <a:off x="-1" y="62374"/>
            <a:ext cx="10477041" cy="6426561"/>
          </a:xfrm>
          <a:prstGeom prst="rect">
            <a:avLst/>
          </a:prstGeom>
        </p:spPr>
      </p:pic>
      <p:pic>
        <p:nvPicPr>
          <p:cNvPr id="17" name="Afbeelding 16"/>
          <p:cNvPicPr>
            <a:picLocks noChangeAspect="1"/>
          </p:cNvPicPr>
          <p:nvPr/>
        </p:nvPicPr>
        <p:blipFill>
          <a:blip r:embed="rId2"/>
          <a:stretch>
            <a:fillRect/>
          </a:stretch>
        </p:blipFill>
        <p:spPr>
          <a:xfrm>
            <a:off x="-1" y="62374"/>
            <a:ext cx="10477041" cy="7119015"/>
          </a:xfrm>
          <a:prstGeom prst="rect">
            <a:avLst/>
          </a:prstGeom>
        </p:spPr>
      </p:pic>
    </p:spTree>
    <p:extLst>
      <p:ext uri="{BB962C8B-B14F-4D97-AF65-F5344CB8AC3E}">
        <p14:creationId xmlns:p14="http://schemas.microsoft.com/office/powerpoint/2010/main" val="200096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lezen en maken opgave 75 </a:t>
            </a:r>
            <a:r>
              <a:rPr lang="nl-NL" dirty="0" err="1" smtClean="0"/>
              <a:t>tm</a:t>
            </a:r>
            <a:r>
              <a:rPr lang="nl-NL" dirty="0" smtClean="0"/>
              <a:t> 76</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Zorg dat je de theorie eromheen leest.</a:t>
            </a:r>
          </a:p>
          <a:p>
            <a:r>
              <a:rPr lang="nl-NL" sz="2500" dirty="0" smtClean="0"/>
              <a:t>Eerder klaar?</a:t>
            </a:r>
          </a:p>
          <a:p>
            <a:r>
              <a:rPr lang="nl-NL" sz="2500" dirty="0" smtClean="0"/>
              <a:t>Bespreek straks alles wat af is, de rest wordt HW.</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7344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300"/>
          <a:stretch/>
        </p:blipFill>
        <p:spPr>
          <a:xfrm>
            <a:off x="0" y="-29369"/>
            <a:ext cx="12192000" cy="1509254"/>
          </a:xfrm>
          <a:prstGeom prst="rect">
            <a:avLst/>
          </a:prstGeom>
        </p:spPr>
      </p:pic>
      <p:pic>
        <p:nvPicPr>
          <p:cNvPr id="5" name="Afbeelding 4"/>
          <p:cNvPicPr>
            <a:picLocks noChangeAspect="1"/>
          </p:cNvPicPr>
          <p:nvPr/>
        </p:nvPicPr>
        <p:blipFill rotWithShape="1">
          <a:blip r:embed="rId2"/>
          <a:srcRect b="42586"/>
          <a:stretch/>
        </p:blipFill>
        <p:spPr>
          <a:xfrm>
            <a:off x="0" y="-29369"/>
            <a:ext cx="12192000" cy="2303338"/>
          </a:xfrm>
          <a:prstGeom prst="rect">
            <a:avLst/>
          </a:prstGeom>
        </p:spPr>
      </p:pic>
      <p:pic>
        <p:nvPicPr>
          <p:cNvPr id="6" name="Afbeelding 5"/>
          <p:cNvPicPr>
            <a:picLocks noChangeAspect="1"/>
          </p:cNvPicPr>
          <p:nvPr/>
        </p:nvPicPr>
        <p:blipFill rotWithShape="1">
          <a:blip r:embed="rId2"/>
          <a:srcRect b="26536"/>
          <a:stretch/>
        </p:blipFill>
        <p:spPr>
          <a:xfrm>
            <a:off x="0" y="-29369"/>
            <a:ext cx="12192000" cy="2941012"/>
          </a:xfrm>
          <a:prstGeom prst="rect">
            <a:avLst/>
          </a:prstGeom>
        </p:spPr>
      </p:pic>
      <p:pic>
        <p:nvPicPr>
          <p:cNvPr id="7" name="Afbeelding 6"/>
          <p:cNvPicPr>
            <a:picLocks noChangeAspect="1"/>
          </p:cNvPicPr>
          <p:nvPr/>
        </p:nvPicPr>
        <p:blipFill>
          <a:blip r:embed="rId2"/>
          <a:stretch>
            <a:fillRect/>
          </a:stretch>
        </p:blipFill>
        <p:spPr>
          <a:xfrm>
            <a:off x="0" y="-29370"/>
            <a:ext cx="12192000" cy="4003343"/>
          </a:xfrm>
          <a:prstGeom prst="rect">
            <a:avLst/>
          </a:prstGeom>
        </p:spPr>
      </p:pic>
    </p:spTree>
    <p:extLst>
      <p:ext uri="{BB962C8B-B14F-4D97-AF65-F5344CB8AC3E}">
        <p14:creationId xmlns:p14="http://schemas.microsoft.com/office/powerpoint/2010/main" val="413154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00474"/>
            <a:ext cx="8470232" cy="6612449"/>
          </a:xfrm>
          <a:prstGeom prst="rect">
            <a:avLst/>
          </a:prstGeom>
        </p:spPr>
      </p:pic>
    </p:spTree>
    <p:extLst>
      <p:ext uri="{BB962C8B-B14F-4D97-AF65-F5344CB8AC3E}">
        <p14:creationId xmlns:p14="http://schemas.microsoft.com/office/powerpoint/2010/main" val="4293027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kosten van diensten van  3</a:t>
            </a:r>
            <a:r>
              <a:rPr lang="nl-NL" baseline="30000" dirty="0" smtClean="0"/>
              <a:t>de</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Je kan niet alles zelf doen als je een onderneming start, wat wordt hiermee bedoeld?</a:t>
            </a:r>
          </a:p>
          <a:p>
            <a:r>
              <a:rPr lang="nl-NL" sz="2500" dirty="0" smtClean="0"/>
              <a:t>Je moet een gedeelte uit besteden:</a:t>
            </a:r>
          </a:p>
          <a:p>
            <a:r>
              <a:rPr lang="nl-NL" sz="2500" dirty="0" smtClean="0"/>
              <a:t>Je koopt spullen in (inkoopkosten).</a:t>
            </a:r>
          </a:p>
          <a:p>
            <a:r>
              <a:rPr lang="nl-NL" sz="2500" dirty="0" smtClean="0"/>
              <a:t>Je huurt spullen (huurkosten).</a:t>
            </a:r>
          </a:p>
          <a:p>
            <a:r>
              <a:rPr lang="nl-NL" sz="2500" dirty="0" smtClean="0"/>
              <a:t>We gaan vandaag kijken naar de kosten van diensten van  3</a:t>
            </a:r>
            <a:r>
              <a:rPr lang="nl-NL" sz="2500" baseline="30000" dirty="0" smtClean="0"/>
              <a:t>de</a:t>
            </a:r>
            <a:r>
              <a:rPr lang="nl-NL" sz="2500" dirty="0" smtClean="0"/>
              <a:t>. </a:t>
            </a:r>
            <a:endParaRPr lang="nl-NL" sz="2500" dirty="0"/>
          </a:p>
        </p:txBody>
      </p:sp>
    </p:spTree>
    <p:extLst>
      <p:ext uri="{BB962C8B-B14F-4D97-AF65-F5344CB8AC3E}">
        <p14:creationId xmlns:p14="http://schemas.microsoft.com/office/powerpoint/2010/main" val="3860904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lezen en maken opgave 78 en 79.</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Zorg dat je de theorie eromheen leest.</a:t>
            </a:r>
          </a:p>
          <a:p>
            <a:r>
              <a:rPr lang="nl-NL" sz="2500" dirty="0" smtClean="0"/>
              <a:t>Eerder klaar?</a:t>
            </a:r>
          </a:p>
          <a:p>
            <a:r>
              <a:rPr lang="nl-NL" sz="2500" dirty="0" smtClean="0"/>
              <a:t>Tm 81</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3"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596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954"/>
          <a:stretch/>
        </p:blipFill>
        <p:spPr>
          <a:xfrm>
            <a:off x="137610" y="0"/>
            <a:ext cx="12054390" cy="914400"/>
          </a:xfrm>
          <a:prstGeom prst="rect">
            <a:avLst/>
          </a:prstGeom>
        </p:spPr>
      </p:pic>
      <p:pic>
        <p:nvPicPr>
          <p:cNvPr id="5" name="Afbeelding 4"/>
          <p:cNvPicPr>
            <a:picLocks noChangeAspect="1"/>
          </p:cNvPicPr>
          <p:nvPr/>
        </p:nvPicPr>
        <p:blipFill rotWithShape="1">
          <a:blip r:embed="rId2"/>
          <a:srcRect b="73880"/>
          <a:stretch/>
        </p:blipFill>
        <p:spPr>
          <a:xfrm>
            <a:off x="137610" y="0"/>
            <a:ext cx="12054390" cy="1323474"/>
          </a:xfrm>
          <a:prstGeom prst="rect">
            <a:avLst/>
          </a:prstGeom>
        </p:spPr>
      </p:pic>
      <p:pic>
        <p:nvPicPr>
          <p:cNvPr id="6" name="Afbeelding 5"/>
          <p:cNvPicPr>
            <a:picLocks noChangeAspect="1"/>
          </p:cNvPicPr>
          <p:nvPr/>
        </p:nvPicPr>
        <p:blipFill rotWithShape="1">
          <a:blip r:embed="rId2"/>
          <a:srcRect b="64858"/>
          <a:stretch/>
        </p:blipFill>
        <p:spPr>
          <a:xfrm>
            <a:off x="137610" y="0"/>
            <a:ext cx="12054390" cy="1780674"/>
          </a:xfrm>
          <a:prstGeom prst="rect">
            <a:avLst/>
          </a:prstGeom>
        </p:spPr>
      </p:pic>
      <p:pic>
        <p:nvPicPr>
          <p:cNvPr id="7" name="Afbeelding 6"/>
          <p:cNvPicPr>
            <a:picLocks noChangeAspect="1"/>
          </p:cNvPicPr>
          <p:nvPr/>
        </p:nvPicPr>
        <p:blipFill rotWithShape="1">
          <a:blip r:embed="rId2"/>
          <a:srcRect b="56784"/>
          <a:stretch/>
        </p:blipFill>
        <p:spPr>
          <a:xfrm>
            <a:off x="137610" y="0"/>
            <a:ext cx="12054390" cy="2189747"/>
          </a:xfrm>
          <a:prstGeom prst="rect">
            <a:avLst/>
          </a:prstGeom>
        </p:spPr>
      </p:pic>
      <p:pic>
        <p:nvPicPr>
          <p:cNvPr id="8" name="Afbeelding 7"/>
          <p:cNvPicPr>
            <a:picLocks noChangeAspect="1"/>
          </p:cNvPicPr>
          <p:nvPr/>
        </p:nvPicPr>
        <p:blipFill rotWithShape="1">
          <a:blip r:embed="rId2"/>
          <a:srcRect b="47524"/>
          <a:stretch/>
        </p:blipFill>
        <p:spPr>
          <a:xfrm>
            <a:off x="137610" y="0"/>
            <a:ext cx="12054390" cy="2658979"/>
          </a:xfrm>
          <a:prstGeom prst="rect">
            <a:avLst/>
          </a:prstGeom>
        </p:spPr>
      </p:pic>
      <p:pic>
        <p:nvPicPr>
          <p:cNvPr id="9" name="Afbeelding 8"/>
          <p:cNvPicPr>
            <a:picLocks noChangeAspect="1"/>
          </p:cNvPicPr>
          <p:nvPr/>
        </p:nvPicPr>
        <p:blipFill rotWithShape="1">
          <a:blip r:embed="rId2"/>
          <a:srcRect b="36363"/>
          <a:stretch/>
        </p:blipFill>
        <p:spPr>
          <a:xfrm>
            <a:off x="137610" y="0"/>
            <a:ext cx="12054390" cy="3224463"/>
          </a:xfrm>
          <a:prstGeom prst="rect">
            <a:avLst/>
          </a:prstGeom>
        </p:spPr>
      </p:pic>
      <p:pic>
        <p:nvPicPr>
          <p:cNvPr id="10" name="Afbeelding 9"/>
          <p:cNvPicPr>
            <a:picLocks noChangeAspect="1"/>
          </p:cNvPicPr>
          <p:nvPr/>
        </p:nvPicPr>
        <p:blipFill rotWithShape="1">
          <a:blip r:embed="rId2"/>
          <a:srcRect b="12381"/>
          <a:stretch/>
        </p:blipFill>
        <p:spPr>
          <a:xfrm>
            <a:off x="137610" y="0"/>
            <a:ext cx="12054390" cy="4439653"/>
          </a:xfrm>
          <a:prstGeom prst="rect">
            <a:avLst/>
          </a:prstGeom>
        </p:spPr>
      </p:pic>
      <p:pic>
        <p:nvPicPr>
          <p:cNvPr id="11" name="Afbeelding 10"/>
          <p:cNvPicPr>
            <a:picLocks noChangeAspect="1"/>
          </p:cNvPicPr>
          <p:nvPr/>
        </p:nvPicPr>
        <p:blipFill>
          <a:blip r:embed="rId2"/>
          <a:stretch>
            <a:fillRect/>
          </a:stretch>
        </p:blipFill>
        <p:spPr>
          <a:xfrm>
            <a:off x="137610" y="0"/>
            <a:ext cx="12054390" cy="5067008"/>
          </a:xfrm>
          <a:prstGeom prst="rect">
            <a:avLst/>
          </a:prstGeom>
        </p:spPr>
      </p:pic>
    </p:spTree>
    <p:extLst>
      <p:ext uri="{BB962C8B-B14F-4D97-AF65-F5344CB8AC3E}">
        <p14:creationId xmlns:p14="http://schemas.microsoft.com/office/powerpoint/2010/main" val="1691044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3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nabespreken HW, verzekeringen (</a:t>
            </a:r>
            <a:r>
              <a:rPr lang="nl-NL" sz="2500" dirty="0" err="1" smtClean="0"/>
              <a:t>tm</a:t>
            </a:r>
            <a:r>
              <a:rPr lang="nl-NL" sz="2500" dirty="0" smtClean="0"/>
              <a:t> 76)</a:t>
            </a:r>
          </a:p>
          <a:p>
            <a:r>
              <a:rPr lang="nl-NL" sz="2500" dirty="0" smtClean="0"/>
              <a:t>Les 2: inkoopwaarde van de omzet	(</a:t>
            </a:r>
            <a:r>
              <a:rPr lang="nl-NL" sz="2500" dirty="0" err="1" smtClean="0"/>
              <a:t>tm</a:t>
            </a:r>
            <a:r>
              <a:rPr lang="nl-NL" sz="2500" dirty="0" smtClean="0"/>
              <a:t> 81)</a:t>
            </a:r>
            <a:endParaRPr lang="nl-NL" sz="2500" dirty="0"/>
          </a:p>
          <a:p>
            <a:r>
              <a:rPr lang="nl-NL" sz="2500" dirty="0" smtClean="0"/>
              <a:t>Les 3: kosten duurzame productiemiddelen. (Tm 85)</a:t>
            </a:r>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lezen en maken opgave 80 en 81</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Zorg dat je de theorie eromheen leest.</a:t>
            </a:r>
          </a:p>
          <a:p>
            <a:r>
              <a:rPr lang="nl-NL" sz="2500" dirty="0" smtClean="0"/>
              <a:t>Eerder klaar?</a:t>
            </a:r>
          </a:p>
          <a:p>
            <a:r>
              <a:rPr lang="nl-NL" sz="2500" dirty="0" smtClean="0"/>
              <a:t>Tm 81</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3"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5474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8730"/>
            <a:ext cx="12192000" cy="2018805"/>
          </a:xfrm>
          <a:prstGeom prst="rect">
            <a:avLst/>
          </a:prstGeom>
        </p:spPr>
      </p:pic>
      <p:pic>
        <p:nvPicPr>
          <p:cNvPr id="5" name="Afbeelding 4"/>
          <p:cNvPicPr>
            <a:picLocks noChangeAspect="1"/>
          </p:cNvPicPr>
          <p:nvPr/>
        </p:nvPicPr>
        <p:blipFill rotWithShape="1">
          <a:blip r:embed="rId3"/>
          <a:srcRect r="-263" b="59914"/>
          <a:stretch/>
        </p:blipFill>
        <p:spPr>
          <a:xfrm>
            <a:off x="0" y="1605425"/>
            <a:ext cx="12224084" cy="2148428"/>
          </a:xfrm>
          <a:prstGeom prst="rect">
            <a:avLst/>
          </a:prstGeom>
        </p:spPr>
      </p:pic>
      <p:pic>
        <p:nvPicPr>
          <p:cNvPr id="6" name="Afbeelding 5"/>
          <p:cNvPicPr>
            <a:picLocks noChangeAspect="1"/>
          </p:cNvPicPr>
          <p:nvPr/>
        </p:nvPicPr>
        <p:blipFill rotWithShape="1">
          <a:blip r:embed="rId3"/>
          <a:srcRect b="39037"/>
          <a:stretch/>
        </p:blipFill>
        <p:spPr>
          <a:xfrm>
            <a:off x="0" y="1605425"/>
            <a:ext cx="12192000" cy="3267364"/>
          </a:xfrm>
          <a:prstGeom prst="rect">
            <a:avLst/>
          </a:prstGeom>
        </p:spPr>
      </p:pic>
      <p:pic>
        <p:nvPicPr>
          <p:cNvPr id="7" name="Afbeelding 6"/>
          <p:cNvPicPr>
            <a:picLocks noChangeAspect="1"/>
          </p:cNvPicPr>
          <p:nvPr/>
        </p:nvPicPr>
        <p:blipFill>
          <a:blip r:embed="rId3"/>
          <a:stretch>
            <a:fillRect/>
          </a:stretch>
        </p:blipFill>
        <p:spPr>
          <a:xfrm>
            <a:off x="0" y="1605425"/>
            <a:ext cx="12192000" cy="5359570"/>
          </a:xfrm>
          <a:prstGeom prst="rect">
            <a:avLst/>
          </a:prstGeom>
        </p:spPr>
      </p:pic>
    </p:spTree>
    <p:extLst>
      <p:ext uri="{BB962C8B-B14F-4D97-AF65-F5344CB8AC3E}">
        <p14:creationId xmlns:p14="http://schemas.microsoft.com/office/powerpoint/2010/main" val="2305525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kosten van duurzame productiemiddelen. </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9154325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08284"/>
            <a:ext cx="8596668" cy="1822116"/>
          </a:xfrm>
        </p:spPr>
        <p:txBody>
          <a:bodyPr/>
          <a:lstStyle/>
          <a:p>
            <a:r>
              <a:rPr lang="nl-NL" dirty="0" smtClean="0"/>
              <a:t>De kosten van duurzame productiemiddelen.</a:t>
            </a:r>
            <a:endParaRPr lang="nl-NL" dirty="0"/>
          </a:p>
        </p:txBody>
      </p:sp>
      <p:sp>
        <p:nvSpPr>
          <p:cNvPr id="3" name="Tijdelijke aanduiding voor inhoud 2"/>
          <p:cNvSpPr>
            <a:spLocks noGrp="1"/>
          </p:cNvSpPr>
          <p:nvPr>
            <p:ph idx="1"/>
          </p:nvPr>
        </p:nvSpPr>
        <p:spPr>
          <a:xfrm>
            <a:off x="264695" y="1263317"/>
            <a:ext cx="10996863" cy="4778046"/>
          </a:xfrm>
        </p:spPr>
        <p:txBody>
          <a:bodyPr>
            <a:noAutofit/>
          </a:bodyPr>
          <a:lstStyle/>
          <a:p>
            <a:r>
              <a:rPr lang="nl-NL" sz="2500" dirty="0" smtClean="0"/>
              <a:t>Wat zijn duurzame productiemiddelen?</a:t>
            </a:r>
          </a:p>
          <a:p>
            <a:r>
              <a:rPr lang="nl-NL" sz="2500" dirty="0" smtClean="0"/>
              <a:t>Bezettingen die langer dan 1 jaar meegaan, en zodoende dalen in waarde, welke kosten horen hier bij? </a:t>
            </a:r>
          </a:p>
          <a:p>
            <a:r>
              <a:rPr lang="nl-NL" sz="2500" dirty="0" smtClean="0"/>
              <a:t>Afschrijvingskosten</a:t>
            </a:r>
          </a:p>
          <a:p>
            <a:r>
              <a:rPr lang="nl-NL" sz="2500" dirty="0" smtClean="0"/>
              <a:t>Maar ook installatie en verwijderingskosten</a:t>
            </a:r>
          </a:p>
          <a:p>
            <a:r>
              <a:rPr lang="nl-NL" sz="2500" dirty="0" smtClean="0"/>
              <a:t>Hoe berekenen we de afschrijvingskosten?</a:t>
            </a:r>
          </a:p>
          <a:p>
            <a:r>
              <a:rPr lang="nl-NL" sz="2500" b="1" dirty="0" smtClean="0"/>
              <a:t>(Aanschafwaarde + installatiekosten – restwaarde + verwijderingskosten) / economische levensduur.</a:t>
            </a:r>
          </a:p>
          <a:p>
            <a:r>
              <a:rPr lang="nl-NL" sz="2500" dirty="0" smtClean="0"/>
              <a:t>Stel ik koop een machine voor 100 euro + 10 euro installatiekosten, de restwaarde = 50 euro en de verwijderingskosten 10 euro. De economische levensduur is 7 jaar.</a:t>
            </a:r>
          </a:p>
          <a:p>
            <a:r>
              <a:rPr lang="nl-NL" sz="2500" dirty="0" smtClean="0"/>
              <a:t>100 + 10 – 50 + 10 = 70 			70 / 7 = 10 euro per jaar.</a:t>
            </a:r>
          </a:p>
          <a:p>
            <a:endParaRPr lang="nl-NL" sz="2500" dirty="0" smtClean="0"/>
          </a:p>
          <a:p>
            <a:endParaRPr lang="nl-NL" sz="2500" dirty="0"/>
          </a:p>
        </p:txBody>
      </p:sp>
    </p:spTree>
    <p:extLst>
      <p:ext uri="{BB962C8B-B14F-4D97-AF65-F5344CB8AC3E}">
        <p14:creationId xmlns:p14="http://schemas.microsoft.com/office/powerpoint/2010/main" val="823000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 de afschrijving te bepalen moet je weten hoelang het product mee gaat.</a:t>
            </a:r>
            <a:endParaRPr lang="nl-NL" dirty="0"/>
          </a:p>
        </p:txBody>
      </p:sp>
      <p:sp>
        <p:nvSpPr>
          <p:cNvPr id="3" name="Tijdelijke aanduiding voor inhoud 2"/>
          <p:cNvSpPr>
            <a:spLocks noGrp="1"/>
          </p:cNvSpPr>
          <p:nvPr>
            <p:ph idx="1"/>
          </p:nvPr>
        </p:nvSpPr>
        <p:spPr/>
        <p:txBody>
          <a:bodyPr>
            <a:noAutofit/>
          </a:bodyPr>
          <a:lstStyle/>
          <a:p>
            <a:pPr marL="0" indent="0">
              <a:buNone/>
            </a:pPr>
            <a:r>
              <a:rPr lang="nl-NL" sz="2500" dirty="0" smtClean="0"/>
              <a:t>Onderscheid tussen de technische en economische levensduur</a:t>
            </a:r>
          </a:p>
          <a:p>
            <a:pPr marL="0" indent="0">
              <a:buNone/>
            </a:pPr>
            <a:r>
              <a:rPr lang="nl-NL" sz="2500" dirty="0" smtClean="0"/>
              <a:t>Technische levensduur: periode dat het productiemiddel prestatie levert.</a:t>
            </a:r>
          </a:p>
          <a:p>
            <a:pPr marL="0" indent="0">
              <a:buNone/>
            </a:pPr>
            <a:r>
              <a:rPr lang="nl-NL" sz="2500" dirty="0" smtClean="0"/>
              <a:t>Economische levensduur: periode dat het productiemiddel winstgevende prestaties levert. We gebruiken vaak de economische levensduur om de afschrijving te betalen.</a:t>
            </a:r>
          </a:p>
          <a:p>
            <a:pPr marL="0" indent="0">
              <a:buNone/>
            </a:pPr>
            <a:endParaRPr lang="nl-NL" sz="2500" dirty="0"/>
          </a:p>
          <a:p>
            <a:pPr marL="0" indent="0">
              <a:buNone/>
            </a:pPr>
            <a:r>
              <a:rPr lang="nl-NL" sz="2500" dirty="0" smtClean="0"/>
              <a:t>Een andere afschijvingsmethode is afschijven met een vast % van de aanschafprijs.</a:t>
            </a:r>
          </a:p>
          <a:p>
            <a:pPr marL="0" indent="0">
              <a:buNone/>
            </a:pPr>
            <a:endParaRPr lang="nl-NL" sz="2500" dirty="0"/>
          </a:p>
        </p:txBody>
      </p:sp>
    </p:spTree>
    <p:extLst>
      <p:ext uri="{BB962C8B-B14F-4D97-AF65-F5344CB8AC3E}">
        <p14:creationId xmlns:p14="http://schemas.microsoft.com/office/powerpoint/2010/main" val="247833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82 en 83</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Maak </a:t>
            </a:r>
            <a:r>
              <a:rPr lang="nl-NL" sz="2500" dirty="0" err="1" smtClean="0"/>
              <a:t>tm</a:t>
            </a:r>
            <a:r>
              <a:rPr lang="nl-NL" sz="2500" dirty="0" smtClean="0"/>
              <a:t> 85 (dit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7324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684"/>
          <a:stretch/>
        </p:blipFill>
        <p:spPr>
          <a:xfrm>
            <a:off x="0" y="-11906"/>
            <a:ext cx="12192000" cy="1227095"/>
          </a:xfrm>
          <a:prstGeom prst="rect">
            <a:avLst/>
          </a:prstGeom>
        </p:spPr>
      </p:pic>
      <p:pic>
        <p:nvPicPr>
          <p:cNvPr id="5" name="Afbeelding 4"/>
          <p:cNvPicPr>
            <a:picLocks noChangeAspect="1"/>
          </p:cNvPicPr>
          <p:nvPr/>
        </p:nvPicPr>
        <p:blipFill rotWithShape="1">
          <a:blip r:embed="rId2"/>
          <a:srcRect b="70919"/>
          <a:stretch/>
        </p:blipFill>
        <p:spPr>
          <a:xfrm>
            <a:off x="0" y="-11906"/>
            <a:ext cx="12192000" cy="1756485"/>
          </a:xfrm>
          <a:prstGeom prst="rect">
            <a:avLst/>
          </a:prstGeom>
        </p:spPr>
      </p:pic>
      <p:pic>
        <p:nvPicPr>
          <p:cNvPr id="6" name="Afbeelding 5"/>
          <p:cNvPicPr>
            <a:picLocks noChangeAspect="1"/>
          </p:cNvPicPr>
          <p:nvPr/>
        </p:nvPicPr>
        <p:blipFill rotWithShape="1">
          <a:blip r:embed="rId2"/>
          <a:srcRect b="61358"/>
          <a:stretch/>
        </p:blipFill>
        <p:spPr>
          <a:xfrm>
            <a:off x="0" y="-11906"/>
            <a:ext cx="12192000" cy="2334001"/>
          </a:xfrm>
          <a:prstGeom prst="rect">
            <a:avLst/>
          </a:prstGeom>
        </p:spPr>
      </p:pic>
      <p:pic>
        <p:nvPicPr>
          <p:cNvPr id="7" name="Afbeelding 6"/>
          <p:cNvPicPr>
            <a:picLocks noChangeAspect="1"/>
          </p:cNvPicPr>
          <p:nvPr/>
        </p:nvPicPr>
        <p:blipFill rotWithShape="1">
          <a:blip r:embed="rId2"/>
          <a:srcRect b="45621"/>
          <a:stretch/>
        </p:blipFill>
        <p:spPr>
          <a:xfrm>
            <a:off x="0" y="-11906"/>
            <a:ext cx="12192000" cy="3284495"/>
          </a:xfrm>
          <a:prstGeom prst="rect">
            <a:avLst/>
          </a:prstGeom>
        </p:spPr>
      </p:pic>
      <p:pic>
        <p:nvPicPr>
          <p:cNvPr id="8" name="Afbeelding 7"/>
          <p:cNvPicPr>
            <a:picLocks noChangeAspect="1"/>
          </p:cNvPicPr>
          <p:nvPr/>
        </p:nvPicPr>
        <p:blipFill rotWithShape="1">
          <a:blip r:embed="rId2"/>
          <a:srcRect b="18930"/>
          <a:stretch/>
        </p:blipFill>
        <p:spPr>
          <a:xfrm>
            <a:off x="0" y="-11906"/>
            <a:ext cx="12192000" cy="4896727"/>
          </a:xfrm>
          <a:prstGeom prst="rect">
            <a:avLst/>
          </a:prstGeom>
        </p:spPr>
      </p:pic>
      <p:pic>
        <p:nvPicPr>
          <p:cNvPr id="9" name="Afbeelding 8"/>
          <p:cNvPicPr>
            <a:picLocks noChangeAspect="1"/>
          </p:cNvPicPr>
          <p:nvPr/>
        </p:nvPicPr>
        <p:blipFill rotWithShape="1">
          <a:blip r:embed="rId2"/>
          <a:srcRect b="9567"/>
          <a:stretch/>
        </p:blipFill>
        <p:spPr>
          <a:xfrm>
            <a:off x="0" y="-11906"/>
            <a:ext cx="12192000" cy="5462211"/>
          </a:xfrm>
          <a:prstGeom prst="rect">
            <a:avLst/>
          </a:prstGeom>
        </p:spPr>
      </p:pic>
      <p:pic>
        <p:nvPicPr>
          <p:cNvPr id="10" name="Afbeelding 9"/>
          <p:cNvPicPr>
            <a:picLocks noChangeAspect="1"/>
          </p:cNvPicPr>
          <p:nvPr/>
        </p:nvPicPr>
        <p:blipFill>
          <a:blip r:embed="rId2"/>
          <a:stretch>
            <a:fillRect/>
          </a:stretch>
        </p:blipFill>
        <p:spPr>
          <a:xfrm>
            <a:off x="0" y="-11906"/>
            <a:ext cx="12192000" cy="6040073"/>
          </a:xfrm>
          <a:prstGeom prst="rect">
            <a:avLst/>
          </a:prstGeom>
        </p:spPr>
      </p:pic>
    </p:spTree>
    <p:extLst>
      <p:ext uri="{BB962C8B-B14F-4D97-AF65-F5344CB8AC3E}">
        <p14:creationId xmlns:p14="http://schemas.microsoft.com/office/powerpoint/2010/main" val="318478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680"/>
          <a:stretch/>
        </p:blipFill>
        <p:spPr>
          <a:xfrm>
            <a:off x="3618" y="0"/>
            <a:ext cx="12188382" cy="974558"/>
          </a:xfrm>
          <a:prstGeom prst="rect">
            <a:avLst/>
          </a:prstGeom>
        </p:spPr>
      </p:pic>
      <p:pic>
        <p:nvPicPr>
          <p:cNvPr id="5" name="Afbeelding 4"/>
          <p:cNvPicPr>
            <a:picLocks noChangeAspect="1"/>
          </p:cNvPicPr>
          <p:nvPr/>
        </p:nvPicPr>
        <p:blipFill rotWithShape="1">
          <a:blip r:embed="rId2"/>
          <a:srcRect b="77680"/>
          <a:stretch/>
        </p:blipFill>
        <p:spPr>
          <a:xfrm>
            <a:off x="3618" y="0"/>
            <a:ext cx="12188382" cy="974558"/>
          </a:xfrm>
          <a:prstGeom prst="rect">
            <a:avLst/>
          </a:prstGeom>
        </p:spPr>
      </p:pic>
      <p:pic>
        <p:nvPicPr>
          <p:cNvPr id="6" name="Afbeelding 5"/>
          <p:cNvPicPr>
            <a:picLocks noChangeAspect="1"/>
          </p:cNvPicPr>
          <p:nvPr/>
        </p:nvPicPr>
        <p:blipFill rotWithShape="1">
          <a:blip r:embed="rId2"/>
          <a:srcRect b="66934"/>
          <a:stretch/>
        </p:blipFill>
        <p:spPr>
          <a:xfrm>
            <a:off x="3618" y="0"/>
            <a:ext cx="12188382" cy="1443789"/>
          </a:xfrm>
          <a:prstGeom prst="rect">
            <a:avLst/>
          </a:prstGeom>
        </p:spPr>
      </p:pic>
      <p:pic>
        <p:nvPicPr>
          <p:cNvPr id="7" name="Afbeelding 6"/>
          <p:cNvPicPr>
            <a:picLocks noChangeAspect="1"/>
          </p:cNvPicPr>
          <p:nvPr/>
        </p:nvPicPr>
        <p:blipFill rotWithShape="1">
          <a:blip r:embed="rId2"/>
          <a:srcRect b="57840"/>
          <a:stretch/>
        </p:blipFill>
        <p:spPr>
          <a:xfrm>
            <a:off x="3618" y="0"/>
            <a:ext cx="12188382" cy="1840832"/>
          </a:xfrm>
          <a:prstGeom prst="rect">
            <a:avLst/>
          </a:prstGeom>
        </p:spPr>
      </p:pic>
      <p:pic>
        <p:nvPicPr>
          <p:cNvPr id="8" name="Afbeelding 7"/>
          <p:cNvPicPr>
            <a:picLocks noChangeAspect="1"/>
          </p:cNvPicPr>
          <p:nvPr/>
        </p:nvPicPr>
        <p:blipFill rotWithShape="1">
          <a:blip r:embed="rId2"/>
          <a:srcRect b="47645"/>
          <a:stretch/>
        </p:blipFill>
        <p:spPr>
          <a:xfrm>
            <a:off x="3618" y="0"/>
            <a:ext cx="12188382" cy="2286000"/>
          </a:xfrm>
          <a:prstGeom prst="rect">
            <a:avLst/>
          </a:prstGeom>
        </p:spPr>
      </p:pic>
      <p:pic>
        <p:nvPicPr>
          <p:cNvPr id="9" name="Afbeelding 8"/>
          <p:cNvPicPr>
            <a:picLocks noChangeAspect="1"/>
          </p:cNvPicPr>
          <p:nvPr/>
        </p:nvPicPr>
        <p:blipFill rotWithShape="1">
          <a:blip r:embed="rId2"/>
          <a:srcRect b="37174"/>
          <a:stretch/>
        </p:blipFill>
        <p:spPr>
          <a:xfrm>
            <a:off x="3618" y="0"/>
            <a:ext cx="12188382" cy="2743200"/>
          </a:xfrm>
          <a:prstGeom prst="rect">
            <a:avLst/>
          </a:prstGeom>
        </p:spPr>
      </p:pic>
      <p:pic>
        <p:nvPicPr>
          <p:cNvPr id="10" name="Afbeelding 9"/>
          <p:cNvPicPr>
            <a:picLocks noChangeAspect="1"/>
          </p:cNvPicPr>
          <p:nvPr/>
        </p:nvPicPr>
        <p:blipFill>
          <a:blip r:embed="rId2"/>
          <a:stretch>
            <a:fillRect/>
          </a:stretch>
        </p:blipFill>
        <p:spPr>
          <a:xfrm>
            <a:off x="3618" y="0"/>
            <a:ext cx="12188382" cy="4366336"/>
          </a:xfrm>
          <a:prstGeom prst="rect">
            <a:avLst/>
          </a:prstGeom>
        </p:spPr>
      </p:pic>
    </p:spTree>
    <p:extLst>
      <p:ext uri="{BB962C8B-B14F-4D97-AF65-F5344CB8AC3E}">
        <p14:creationId xmlns:p14="http://schemas.microsoft.com/office/powerpoint/2010/main" val="9182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84 en 85</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Uit het raam kijken.</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1492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6703"/>
          <a:stretch/>
        </p:blipFill>
        <p:spPr>
          <a:xfrm>
            <a:off x="0" y="0"/>
            <a:ext cx="13138484" cy="842211"/>
          </a:xfrm>
          <a:prstGeom prst="rect">
            <a:avLst/>
          </a:prstGeom>
        </p:spPr>
      </p:pic>
      <p:pic>
        <p:nvPicPr>
          <p:cNvPr id="5" name="Afbeelding 4"/>
          <p:cNvPicPr>
            <a:picLocks noChangeAspect="1"/>
          </p:cNvPicPr>
          <p:nvPr/>
        </p:nvPicPr>
        <p:blipFill rotWithShape="1">
          <a:blip r:embed="rId2"/>
          <a:srcRect b="68716"/>
          <a:stretch/>
        </p:blipFill>
        <p:spPr>
          <a:xfrm>
            <a:off x="0" y="1"/>
            <a:ext cx="13138484" cy="1130968"/>
          </a:xfrm>
          <a:prstGeom prst="rect">
            <a:avLst/>
          </a:prstGeom>
        </p:spPr>
      </p:pic>
      <p:pic>
        <p:nvPicPr>
          <p:cNvPr id="6" name="Afbeelding 5"/>
          <p:cNvPicPr>
            <a:picLocks noChangeAspect="1"/>
          </p:cNvPicPr>
          <p:nvPr/>
        </p:nvPicPr>
        <p:blipFill rotWithShape="1">
          <a:blip r:embed="rId2"/>
          <a:srcRect b="57068"/>
          <a:stretch/>
        </p:blipFill>
        <p:spPr>
          <a:xfrm>
            <a:off x="0" y="1"/>
            <a:ext cx="13138484" cy="1552074"/>
          </a:xfrm>
          <a:prstGeom prst="rect">
            <a:avLst/>
          </a:prstGeom>
        </p:spPr>
      </p:pic>
      <p:pic>
        <p:nvPicPr>
          <p:cNvPr id="7" name="Afbeelding 6"/>
          <p:cNvPicPr>
            <a:picLocks noChangeAspect="1"/>
          </p:cNvPicPr>
          <p:nvPr/>
        </p:nvPicPr>
        <p:blipFill rotWithShape="1">
          <a:blip r:embed="rId2"/>
          <a:srcRect b="44753"/>
          <a:stretch/>
        </p:blipFill>
        <p:spPr>
          <a:xfrm>
            <a:off x="0" y="1"/>
            <a:ext cx="13138484" cy="1997242"/>
          </a:xfrm>
          <a:prstGeom prst="rect">
            <a:avLst/>
          </a:prstGeom>
        </p:spPr>
      </p:pic>
      <p:pic>
        <p:nvPicPr>
          <p:cNvPr id="8" name="Afbeelding 7"/>
          <p:cNvPicPr>
            <a:picLocks noChangeAspect="1"/>
          </p:cNvPicPr>
          <p:nvPr/>
        </p:nvPicPr>
        <p:blipFill rotWithShape="1">
          <a:blip r:embed="rId2"/>
          <a:srcRect b="34104"/>
          <a:stretch/>
        </p:blipFill>
        <p:spPr>
          <a:xfrm>
            <a:off x="0" y="0"/>
            <a:ext cx="13138484" cy="2382253"/>
          </a:xfrm>
          <a:prstGeom prst="rect">
            <a:avLst/>
          </a:prstGeom>
        </p:spPr>
      </p:pic>
      <p:pic>
        <p:nvPicPr>
          <p:cNvPr id="9" name="Afbeelding 8"/>
          <p:cNvPicPr>
            <a:picLocks noChangeAspect="1"/>
          </p:cNvPicPr>
          <p:nvPr/>
        </p:nvPicPr>
        <p:blipFill rotWithShape="1">
          <a:blip r:embed="rId2"/>
          <a:srcRect b="23454"/>
          <a:stretch/>
        </p:blipFill>
        <p:spPr>
          <a:xfrm>
            <a:off x="0" y="0"/>
            <a:ext cx="13138484" cy="2767263"/>
          </a:xfrm>
          <a:prstGeom prst="rect">
            <a:avLst/>
          </a:prstGeom>
        </p:spPr>
      </p:pic>
      <p:pic>
        <p:nvPicPr>
          <p:cNvPr id="10" name="Afbeelding 9"/>
          <p:cNvPicPr>
            <a:picLocks noChangeAspect="1"/>
          </p:cNvPicPr>
          <p:nvPr/>
        </p:nvPicPr>
        <p:blipFill rotWithShape="1">
          <a:blip r:embed="rId2"/>
          <a:srcRect b="11806"/>
          <a:stretch/>
        </p:blipFill>
        <p:spPr>
          <a:xfrm>
            <a:off x="0" y="1"/>
            <a:ext cx="13138484" cy="3188368"/>
          </a:xfrm>
          <a:prstGeom prst="rect">
            <a:avLst/>
          </a:prstGeom>
        </p:spPr>
      </p:pic>
      <p:pic>
        <p:nvPicPr>
          <p:cNvPr id="11" name="Afbeelding 10"/>
          <p:cNvPicPr>
            <a:picLocks noChangeAspect="1"/>
          </p:cNvPicPr>
          <p:nvPr/>
        </p:nvPicPr>
        <p:blipFill>
          <a:blip r:embed="rId2"/>
          <a:stretch>
            <a:fillRect/>
          </a:stretch>
        </p:blipFill>
        <p:spPr>
          <a:xfrm>
            <a:off x="0" y="0"/>
            <a:ext cx="13138484" cy="3615149"/>
          </a:xfrm>
          <a:prstGeom prst="rect">
            <a:avLst/>
          </a:prstGeom>
        </p:spPr>
      </p:pic>
      <p:pic>
        <p:nvPicPr>
          <p:cNvPr id="12" name="Afbeelding 11"/>
          <p:cNvPicPr>
            <a:picLocks noChangeAspect="1"/>
          </p:cNvPicPr>
          <p:nvPr/>
        </p:nvPicPr>
        <p:blipFill rotWithShape="1">
          <a:blip r:embed="rId3"/>
          <a:srcRect b="49810"/>
          <a:stretch/>
        </p:blipFill>
        <p:spPr>
          <a:xfrm>
            <a:off x="0" y="3518407"/>
            <a:ext cx="12192000" cy="933277"/>
          </a:xfrm>
          <a:prstGeom prst="rect">
            <a:avLst/>
          </a:prstGeom>
        </p:spPr>
      </p:pic>
      <p:pic>
        <p:nvPicPr>
          <p:cNvPr id="13" name="Afbeelding 12"/>
          <p:cNvPicPr>
            <a:picLocks noChangeAspect="1"/>
          </p:cNvPicPr>
          <p:nvPr/>
        </p:nvPicPr>
        <p:blipFill>
          <a:blip r:embed="rId3"/>
          <a:stretch>
            <a:fillRect/>
          </a:stretch>
        </p:blipFill>
        <p:spPr>
          <a:xfrm>
            <a:off x="0" y="3518407"/>
            <a:ext cx="12192000" cy="1859472"/>
          </a:xfrm>
          <a:prstGeom prst="rect">
            <a:avLst/>
          </a:prstGeom>
        </p:spPr>
      </p:pic>
    </p:spTree>
    <p:extLst>
      <p:ext uri="{BB962C8B-B14F-4D97-AF65-F5344CB8AC3E}">
        <p14:creationId xmlns:p14="http://schemas.microsoft.com/office/powerpoint/2010/main" val="296007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Zijn zaken waarvoor je ooit betaald (kan vooraf betalen, achteraf betalen of bij aanschaf betalen zijn).</a:t>
            </a:r>
          </a:p>
          <a:p>
            <a:r>
              <a:rPr lang="nl-NL" sz="2500" dirty="0" smtClean="0"/>
              <a:t>Die zaken gebruik je</a:t>
            </a:r>
          </a:p>
          <a:p>
            <a:r>
              <a:rPr lang="nl-NL" sz="2500" dirty="0" smtClean="0"/>
              <a:t>En zijn daarna niet meer je bezit.</a:t>
            </a:r>
          </a:p>
          <a:p>
            <a:endParaRPr lang="nl-NL" sz="2500" dirty="0"/>
          </a:p>
          <a:p>
            <a:r>
              <a:rPr lang="nl-NL" sz="2500" dirty="0" smtClean="0"/>
              <a:t>Denk aan: loonkosten, huurkosten, rentekosten afschrijvingskosten.</a:t>
            </a:r>
          </a:p>
          <a:p>
            <a:endParaRPr lang="nl-NL" sz="2500" dirty="0"/>
          </a:p>
        </p:txBody>
      </p:sp>
    </p:spTree>
    <p:extLst>
      <p:ext uri="{BB962C8B-B14F-4D97-AF65-F5344CB8AC3E}">
        <p14:creationId xmlns:p14="http://schemas.microsoft.com/office/powerpoint/2010/main" val="407970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852"/>
          <a:stretch/>
        </p:blipFill>
        <p:spPr>
          <a:xfrm>
            <a:off x="0" y="0"/>
            <a:ext cx="12192000" cy="1118937"/>
          </a:xfrm>
          <a:prstGeom prst="rect">
            <a:avLst/>
          </a:prstGeom>
        </p:spPr>
      </p:pic>
      <p:pic>
        <p:nvPicPr>
          <p:cNvPr id="5" name="Afbeelding 4"/>
          <p:cNvPicPr>
            <a:picLocks noChangeAspect="1"/>
          </p:cNvPicPr>
          <p:nvPr/>
        </p:nvPicPr>
        <p:blipFill rotWithShape="1">
          <a:blip r:embed="rId2"/>
          <a:srcRect b="45277"/>
          <a:stretch/>
        </p:blipFill>
        <p:spPr>
          <a:xfrm>
            <a:off x="0" y="1"/>
            <a:ext cx="12192000" cy="1648326"/>
          </a:xfrm>
          <a:prstGeom prst="rect">
            <a:avLst/>
          </a:prstGeom>
        </p:spPr>
      </p:pic>
      <p:pic>
        <p:nvPicPr>
          <p:cNvPr id="6" name="Afbeelding 5"/>
          <p:cNvPicPr>
            <a:picLocks noChangeAspect="1"/>
          </p:cNvPicPr>
          <p:nvPr/>
        </p:nvPicPr>
        <p:blipFill rotWithShape="1">
          <a:blip r:embed="rId2"/>
          <a:srcRect b="26104"/>
          <a:stretch/>
        </p:blipFill>
        <p:spPr>
          <a:xfrm>
            <a:off x="0" y="1"/>
            <a:ext cx="12192000" cy="2225842"/>
          </a:xfrm>
          <a:prstGeom prst="rect">
            <a:avLst/>
          </a:prstGeom>
        </p:spPr>
      </p:pic>
      <p:pic>
        <p:nvPicPr>
          <p:cNvPr id="7" name="Afbeelding 6"/>
          <p:cNvPicPr>
            <a:picLocks noChangeAspect="1"/>
          </p:cNvPicPr>
          <p:nvPr/>
        </p:nvPicPr>
        <p:blipFill>
          <a:blip r:embed="rId2"/>
          <a:stretch>
            <a:fillRect/>
          </a:stretch>
        </p:blipFill>
        <p:spPr>
          <a:xfrm>
            <a:off x="0" y="0"/>
            <a:ext cx="12192000" cy="3012141"/>
          </a:xfrm>
          <a:prstGeom prst="rect">
            <a:avLst/>
          </a:prstGeom>
        </p:spPr>
      </p:pic>
    </p:spTree>
    <p:extLst>
      <p:ext uri="{BB962C8B-B14F-4D97-AF65-F5344CB8AC3E}">
        <p14:creationId xmlns:p14="http://schemas.microsoft.com/office/powerpoint/2010/main" val="237643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systemen.</a:t>
            </a:r>
            <a:endParaRPr lang="nl-NL" dirty="0"/>
          </a:p>
        </p:txBody>
      </p:sp>
      <p:sp>
        <p:nvSpPr>
          <p:cNvPr id="3" name="Tijdelijke aanduiding voor inhoud 2"/>
          <p:cNvSpPr>
            <a:spLocks noGrp="1"/>
          </p:cNvSpPr>
          <p:nvPr>
            <p:ph idx="1"/>
          </p:nvPr>
        </p:nvSpPr>
        <p:spPr>
          <a:xfrm>
            <a:off x="445167" y="1323475"/>
            <a:ext cx="9529011" cy="4138862"/>
          </a:xfrm>
        </p:spPr>
        <p:txBody>
          <a:bodyPr>
            <a:noAutofit/>
          </a:bodyPr>
          <a:lstStyle/>
          <a:p>
            <a:r>
              <a:rPr lang="nl-NL" sz="2500" dirty="0" smtClean="0"/>
              <a:t>geen afschrijvingsrekening.</a:t>
            </a:r>
          </a:p>
          <a:p>
            <a:r>
              <a:rPr lang="nl-NL" sz="2500" dirty="0" smtClean="0"/>
              <a:t>Duurzame productiemiddelen staan voor de boekwaarde op de balans, afschrijvingen verminderen de waarde op de balans.</a:t>
            </a:r>
          </a:p>
          <a:p>
            <a:r>
              <a:rPr lang="nl-NL" sz="2500" dirty="0" smtClean="0"/>
              <a:t>Wel afschrijvingsrekening.</a:t>
            </a:r>
          </a:p>
          <a:p>
            <a:r>
              <a:rPr lang="nl-NL" sz="2500" dirty="0" smtClean="0"/>
              <a:t>Duurzame productiemiddelen staan voor de aanschaffingsprijs op de balans.</a:t>
            </a:r>
          </a:p>
          <a:p>
            <a:r>
              <a:rPr lang="nl-NL" sz="2500" dirty="0" smtClean="0"/>
              <a:t>Afschrijvingen verhogen het bedrag op de afschrijvingsrekening.</a:t>
            </a:r>
          </a:p>
          <a:p>
            <a:r>
              <a:rPr lang="nl-NL" sz="2500" dirty="0" smtClean="0"/>
              <a:t>Op de afschrijvingsrekening staat wat er tot dan is afgeschreven op het productiemiddelen.</a:t>
            </a:r>
          </a:p>
          <a:p>
            <a:r>
              <a:rPr lang="nl-NL" sz="2500" dirty="0" smtClean="0"/>
              <a:t>Aanschafprijs – bedrag afschrijvingsrekening = boekwaarde.</a:t>
            </a:r>
          </a:p>
          <a:p>
            <a:endParaRPr lang="nl-NL" sz="2500" dirty="0"/>
          </a:p>
        </p:txBody>
      </p:sp>
    </p:spTree>
    <p:extLst>
      <p:ext uri="{BB962C8B-B14F-4D97-AF65-F5344CB8AC3E}">
        <p14:creationId xmlns:p14="http://schemas.microsoft.com/office/powerpoint/2010/main" val="39485348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a:t>
            </a:r>
            <a:r>
              <a:rPr lang="nl-NL" dirty="0" smtClean="0"/>
              <a:t>opdracht 86 en 87 en 88</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Uit het raam kijken.</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7238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8598"/>
          <a:stretch/>
        </p:blipFill>
        <p:spPr>
          <a:xfrm>
            <a:off x="0" y="0"/>
            <a:ext cx="11574379" cy="782054"/>
          </a:xfrm>
          <a:prstGeom prst="rect">
            <a:avLst/>
          </a:prstGeom>
        </p:spPr>
      </p:pic>
      <p:pic>
        <p:nvPicPr>
          <p:cNvPr id="5" name="Afbeelding 4"/>
          <p:cNvPicPr>
            <a:picLocks noChangeAspect="1"/>
          </p:cNvPicPr>
          <p:nvPr/>
        </p:nvPicPr>
        <p:blipFill rotWithShape="1">
          <a:blip r:embed="rId2"/>
          <a:srcRect b="83862"/>
          <a:stretch/>
        </p:blipFill>
        <p:spPr>
          <a:xfrm>
            <a:off x="0" y="0"/>
            <a:ext cx="11574379" cy="1106906"/>
          </a:xfrm>
          <a:prstGeom prst="rect">
            <a:avLst/>
          </a:prstGeom>
        </p:spPr>
      </p:pic>
      <p:pic>
        <p:nvPicPr>
          <p:cNvPr id="6" name="Afbeelding 5"/>
          <p:cNvPicPr>
            <a:picLocks noChangeAspect="1"/>
          </p:cNvPicPr>
          <p:nvPr/>
        </p:nvPicPr>
        <p:blipFill rotWithShape="1">
          <a:blip r:embed="rId2"/>
          <a:srcRect b="78775"/>
          <a:stretch/>
        </p:blipFill>
        <p:spPr>
          <a:xfrm>
            <a:off x="0" y="0"/>
            <a:ext cx="11574379" cy="1455822"/>
          </a:xfrm>
          <a:prstGeom prst="rect">
            <a:avLst/>
          </a:prstGeom>
        </p:spPr>
      </p:pic>
      <p:pic>
        <p:nvPicPr>
          <p:cNvPr id="7" name="Afbeelding 6"/>
          <p:cNvPicPr>
            <a:picLocks noChangeAspect="1"/>
          </p:cNvPicPr>
          <p:nvPr/>
        </p:nvPicPr>
        <p:blipFill rotWithShape="1">
          <a:blip r:embed="rId2"/>
          <a:srcRect b="74038"/>
          <a:stretch/>
        </p:blipFill>
        <p:spPr>
          <a:xfrm>
            <a:off x="0" y="-1"/>
            <a:ext cx="11574379" cy="1780675"/>
          </a:xfrm>
          <a:prstGeom prst="rect">
            <a:avLst/>
          </a:prstGeom>
        </p:spPr>
      </p:pic>
      <p:pic>
        <p:nvPicPr>
          <p:cNvPr id="8" name="Afbeelding 7"/>
          <p:cNvPicPr>
            <a:picLocks noChangeAspect="1"/>
          </p:cNvPicPr>
          <p:nvPr/>
        </p:nvPicPr>
        <p:blipFill rotWithShape="1">
          <a:blip r:embed="rId2"/>
          <a:srcRect b="68074"/>
          <a:stretch/>
        </p:blipFill>
        <p:spPr>
          <a:xfrm>
            <a:off x="0" y="0"/>
            <a:ext cx="11574379" cy="2189748"/>
          </a:xfrm>
          <a:prstGeom prst="rect">
            <a:avLst/>
          </a:prstGeom>
        </p:spPr>
      </p:pic>
      <p:pic>
        <p:nvPicPr>
          <p:cNvPr id="9" name="Afbeelding 8"/>
          <p:cNvPicPr>
            <a:picLocks noChangeAspect="1"/>
          </p:cNvPicPr>
          <p:nvPr/>
        </p:nvPicPr>
        <p:blipFill rotWithShape="1">
          <a:blip r:embed="rId2"/>
          <a:srcRect b="58953"/>
          <a:stretch/>
        </p:blipFill>
        <p:spPr>
          <a:xfrm>
            <a:off x="0" y="0"/>
            <a:ext cx="11574379" cy="2815390"/>
          </a:xfrm>
          <a:prstGeom prst="rect">
            <a:avLst/>
          </a:prstGeom>
        </p:spPr>
      </p:pic>
      <p:pic>
        <p:nvPicPr>
          <p:cNvPr id="10" name="Afbeelding 9"/>
          <p:cNvPicPr>
            <a:picLocks noChangeAspect="1"/>
          </p:cNvPicPr>
          <p:nvPr/>
        </p:nvPicPr>
        <p:blipFill rotWithShape="1">
          <a:blip r:embed="rId2"/>
          <a:srcRect b="47901"/>
          <a:stretch/>
        </p:blipFill>
        <p:spPr>
          <a:xfrm>
            <a:off x="0" y="0"/>
            <a:ext cx="11574379" cy="3573380"/>
          </a:xfrm>
          <a:prstGeom prst="rect">
            <a:avLst/>
          </a:prstGeom>
        </p:spPr>
      </p:pic>
      <p:pic>
        <p:nvPicPr>
          <p:cNvPr id="11" name="Afbeelding 10"/>
          <p:cNvPicPr>
            <a:picLocks noChangeAspect="1"/>
          </p:cNvPicPr>
          <p:nvPr/>
        </p:nvPicPr>
        <p:blipFill rotWithShape="1">
          <a:blip r:embed="rId2"/>
          <a:srcRect b="43165"/>
          <a:stretch/>
        </p:blipFill>
        <p:spPr>
          <a:xfrm>
            <a:off x="0" y="-1"/>
            <a:ext cx="11574379" cy="3898233"/>
          </a:xfrm>
          <a:prstGeom prst="rect">
            <a:avLst/>
          </a:prstGeom>
        </p:spPr>
      </p:pic>
      <p:pic>
        <p:nvPicPr>
          <p:cNvPr id="12" name="Afbeelding 11"/>
          <p:cNvPicPr>
            <a:picLocks noChangeAspect="1"/>
          </p:cNvPicPr>
          <p:nvPr/>
        </p:nvPicPr>
        <p:blipFill rotWithShape="1">
          <a:blip r:embed="rId2"/>
          <a:srcRect b="32991"/>
          <a:stretch/>
        </p:blipFill>
        <p:spPr>
          <a:xfrm>
            <a:off x="0" y="0"/>
            <a:ext cx="11574379" cy="4596064"/>
          </a:xfrm>
          <a:prstGeom prst="rect">
            <a:avLst/>
          </a:prstGeom>
        </p:spPr>
      </p:pic>
      <p:pic>
        <p:nvPicPr>
          <p:cNvPr id="13" name="Afbeelding 12"/>
          <p:cNvPicPr>
            <a:picLocks noChangeAspect="1"/>
          </p:cNvPicPr>
          <p:nvPr/>
        </p:nvPicPr>
        <p:blipFill rotWithShape="1">
          <a:blip r:embed="rId2"/>
          <a:srcRect b="25273"/>
          <a:stretch/>
        </p:blipFill>
        <p:spPr>
          <a:xfrm>
            <a:off x="0" y="0"/>
            <a:ext cx="11574379" cy="5125454"/>
          </a:xfrm>
          <a:prstGeom prst="rect">
            <a:avLst/>
          </a:prstGeom>
        </p:spPr>
      </p:pic>
      <p:pic>
        <p:nvPicPr>
          <p:cNvPr id="14" name="Afbeelding 13"/>
          <p:cNvPicPr>
            <a:picLocks noChangeAspect="1"/>
          </p:cNvPicPr>
          <p:nvPr/>
        </p:nvPicPr>
        <p:blipFill>
          <a:blip r:embed="rId2"/>
          <a:stretch>
            <a:fillRect/>
          </a:stretch>
        </p:blipFill>
        <p:spPr>
          <a:xfrm>
            <a:off x="0" y="-1"/>
            <a:ext cx="11574379" cy="6858891"/>
          </a:xfrm>
          <a:prstGeom prst="rect">
            <a:avLst/>
          </a:prstGeom>
        </p:spPr>
      </p:pic>
    </p:spTree>
    <p:extLst>
      <p:ext uri="{BB962C8B-B14F-4D97-AF65-F5344CB8AC3E}">
        <p14:creationId xmlns:p14="http://schemas.microsoft.com/office/powerpoint/2010/main" val="264601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uitgaven die geen kosten zijn? (TIP: dan komen ze op de 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Het aanschaffen van goederen/diensten waarvoor je betaald.</a:t>
            </a:r>
          </a:p>
          <a:p>
            <a:r>
              <a:rPr lang="nl-NL" sz="2500" dirty="0" smtClean="0"/>
              <a:t>Die daarna je bezit zijn (en dus op je balans komen)</a:t>
            </a:r>
          </a:p>
          <a:p>
            <a:r>
              <a:rPr lang="nl-NL" sz="2500" dirty="0" smtClean="0"/>
              <a:t>Denk aan: aanschaf van een auto, pand</a:t>
            </a:r>
          </a:p>
          <a:p>
            <a:r>
              <a:rPr lang="nl-NL" sz="2500" dirty="0" smtClean="0"/>
              <a:t>Maar ook: vooraf betaalde bedragen</a:t>
            </a:r>
          </a:p>
          <a:p>
            <a:r>
              <a:rPr lang="nl-NL" sz="2500" dirty="0" smtClean="0"/>
              <a:t>Maar ook het aflossen van een lening: tenslotte je bezit en je schuld neemt met hetzelfde bedrag af.</a:t>
            </a:r>
            <a:endParaRPr lang="nl-NL" sz="2500" dirty="0"/>
          </a:p>
        </p:txBody>
      </p:sp>
    </p:spTree>
    <p:extLst>
      <p:ext uri="{BB962C8B-B14F-4D97-AF65-F5344CB8AC3E}">
        <p14:creationId xmlns:p14="http://schemas.microsoft.com/office/powerpoint/2010/main" val="359753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opbrengsten?</a:t>
            </a:r>
            <a:endParaRPr lang="nl-NL" dirty="0"/>
          </a:p>
        </p:txBody>
      </p:sp>
      <p:sp>
        <p:nvSpPr>
          <p:cNvPr id="3" name="Tijdelijke aanduiding voor inhoud 2"/>
          <p:cNvSpPr>
            <a:spLocks noGrp="1"/>
          </p:cNvSpPr>
          <p:nvPr>
            <p:ph idx="1"/>
          </p:nvPr>
        </p:nvSpPr>
        <p:spPr/>
        <p:txBody>
          <a:bodyPr>
            <a:normAutofit/>
          </a:bodyPr>
          <a:lstStyle/>
          <a:p>
            <a:r>
              <a:rPr lang="nl-NL" sz="2500" dirty="0"/>
              <a:t>Zijn zaken waarvoor je ooit betaald </a:t>
            </a:r>
            <a:r>
              <a:rPr lang="nl-NL" sz="2500" dirty="0" smtClean="0"/>
              <a:t>krijgt (kan </a:t>
            </a:r>
            <a:r>
              <a:rPr lang="nl-NL" sz="2500" dirty="0"/>
              <a:t>vooraf betalen, achteraf betalen of bij aanschaf betalen zijn).</a:t>
            </a:r>
          </a:p>
          <a:p>
            <a:r>
              <a:rPr lang="nl-NL" sz="2500" dirty="0"/>
              <a:t>Die zaken </a:t>
            </a:r>
            <a:r>
              <a:rPr lang="nl-NL" sz="2500" dirty="0" smtClean="0"/>
              <a:t>worden gebruikt.</a:t>
            </a:r>
            <a:endParaRPr lang="nl-NL" sz="2500" dirty="0"/>
          </a:p>
          <a:p>
            <a:r>
              <a:rPr lang="nl-NL" sz="2500" dirty="0"/>
              <a:t>En zijn daarna niet meer je bezit.</a:t>
            </a:r>
          </a:p>
          <a:p>
            <a:endParaRPr lang="nl-NL" sz="2500" dirty="0"/>
          </a:p>
          <a:p>
            <a:r>
              <a:rPr lang="nl-NL" sz="2500" dirty="0"/>
              <a:t>Denk aan: </a:t>
            </a:r>
            <a:r>
              <a:rPr lang="nl-NL" sz="2500" dirty="0" smtClean="0"/>
              <a:t>omzet, maar ook renteontvangsten.</a:t>
            </a:r>
          </a:p>
          <a:p>
            <a:r>
              <a:rPr lang="nl-NL" sz="2500" dirty="0" smtClean="0"/>
              <a:t>verkoop van goederen boven boekwaarde = opbrengst.</a:t>
            </a:r>
          </a:p>
          <a:p>
            <a:endParaRPr lang="nl-NL" sz="2500" dirty="0"/>
          </a:p>
          <a:p>
            <a:endParaRPr lang="nl-NL" sz="2500" dirty="0"/>
          </a:p>
        </p:txBody>
      </p:sp>
    </p:spTree>
    <p:extLst>
      <p:ext uri="{BB962C8B-B14F-4D97-AF65-F5344CB8AC3E}">
        <p14:creationId xmlns:p14="http://schemas.microsoft.com/office/powerpoint/2010/main" val="249077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zijn ontvangsten die geen opbrengsten zijn? (TIP dan komen ze op de balans).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smtClean="0"/>
              <a:t>Ontvangsten zijn geldstromen.</a:t>
            </a:r>
          </a:p>
          <a:p>
            <a:pPr marL="0" indent="0">
              <a:buNone/>
            </a:pPr>
            <a:r>
              <a:rPr lang="nl-NL" sz="2500" dirty="0" smtClean="0"/>
              <a:t>Geldstromen die geen opbrengsten zijn, zijn bijvoorbeeld:</a:t>
            </a:r>
          </a:p>
          <a:p>
            <a:pPr marL="0" indent="0">
              <a:buNone/>
            </a:pPr>
            <a:r>
              <a:rPr lang="nl-NL" sz="2500" dirty="0" smtClean="0"/>
              <a:t>Vooruit ontvangen bedragen.</a:t>
            </a:r>
          </a:p>
          <a:p>
            <a:pPr marL="0" indent="0">
              <a:buNone/>
            </a:pPr>
            <a:r>
              <a:rPr lang="nl-NL" sz="2500" dirty="0" smtClean="0"/>
              <a:t>Het verkopen van bezit voor exact dezelfde waarde. (je ruilt dan vaste activa om voor liquide activa)</a:t>
            </a:r>
            <a:endParaRPr lang="nl-NL" sz="2500" dirty="0"/>
          </a:p>
        </p:txBody>
      </p:sp>
    </p:spTree>
    <p:extLst>
      <p:ext uri="{BB962C8B-B14F-4D97-AF65-F5344CB8AC3E}">
        <p14:creationId xmlns:p14="http://schemas.microsoft.com/office/powerpoint/2010/main" val="161544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66,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67.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703"/>
          <a:stretch/>
        </p:blipFill>
        <p:spPr>
          <a:xfrm>
            <a:off x="-1" y="-11113"/>
            <a:ext cx="11802979" cy="1093955"/>
          </a:xfrm>
          <a:prstGeom prst="rect">
            <a:avLst/>
          </a:prstGeom>
        </p:spPr>
      </p:pic>
      <p:pic>
        <p:nvPicPr>
          <p:cNvPr id="5" name="Afbeelding 4"/>
          <p:cNvPicPr>
            <a:picLocks noChangeAspect="1"/>
          </p:cNvPicPr>
          <p:nvPr/>
        </p:nvPicPr>
        <p:blipFill rotWithShape="1">
          <a:blip r:embed="rId2"/>
          <a:srcRect b="76426"/>
          <a:stretch/>
        </p:blipFill>
        <p:spPr>
          <a:xfrm>
            <a:off x="-1" y="-11113"/>
            <a:ext cx="11802979" cy="1490997"/>
          </a:xfrm>
          <a:prstGeom prst="rect">
            <a:avLst/>
          </a:prstGeom>
        </p:spPr>
      </p:pic>
      <p:pic>
        <p:nvPicPr>
          <p:cNvPr id="6" name="Afbeelding 5"/>
          <p:cNvPicPr>
            <a:picLocks noChangeAspect="1"/>
          </p:cNvPicPr>
          <p:nvPr/>
        </p:nvPicPr>
        <p:blipFill rotWithShape="1">
          <a:blip r:embed="rId2"/>
          <a:srcRect b="54930"/>
          <a:stretch/>
        </p:blipFill>
        <p:spPr>
          <a:xfrm>
            <a:off x="-1" y="-11113"/>
            <a:ext cx="11802979" cy="2850566"/>
          </a:xfrm>
          <a:prstGeom prst="rect">
            <a:avLst/>
          </a:prstGeom>
        </p:spPr>
      </p:pic>
      <p:pic>
        <p:nvPicPr>
          <p:cNvPr id="7" name="Afbeelding 6"/>
          <p:cNvPicPr>
            <a:picLocks noChangeAspect="1"/>
          </p:cNvPicPr>
          <p:nvPr/>
        </p:nvPicPr>
        <p:blipFill rotWithShape="1">
          <a:blip r:embed="rId2"/>
          <a:srcRect b="48272"/>
          <a:stretch/>
        </p:blipFill>
        <p:spPr>
          <a:xfrm>
            <a:off x="-1" y="-11113"/>
            <a:ext cx="11802979" cy="3271671"/>
          </a:xfrm>
          <a:prstGeom prst="rect">
            <a:avLst/>
          </a:prstGeom>
        </p:spPr>
      </p:pic>
      <p:pic>
        <p:nvPicPr>
          <p:cNvPr id="8" name="Afbeelding 7"/>
          <p:cNvPicPr>
            <a:picLocks noChangeAspect="1"/>
          </p:cNvPicPr>
          <p:nvPr/>
        </p:nvPicPr>
        <p:blipFill rotWithShape="1">
          <a:blip r:embed="rId2"/>
          <a:srcRect b="41043"/>
          <a:stretch/>
        </p:blipFill>
        <p:spPr>
          <a:xfrm>
            <a:off x="-1" y="-11113"/>
            <a:ext cx="11802979" cy="3728871"/>
          </a:xfrm>
          <a:prstGeom prst="rect">
            <a:avLst/>
          </a:prstGeom>
        </p:spPr>
      </p:pic>
      <p:pic>
        <p:nvPicPr>
          <p:cNvPr id="9" name="Afbeelding 8"/>
          <p:cNvPicPr>
            <a:picLocks noChangeAspect="1"/>
          </p:cNvPicPr>
          <p:nvPr/>
        </p:nvPicPr>
        <p:blipFill rotWithShape="1">
          <a:blip r:embed="rId2"/>
          <a:srcRect b="33624"/>
          <a:stretch/>
        </p:blipFill>
        <p:spPr>
          <a:xfrm>
            <a:off x="-1" y="-11113"/>
            <a:ext cx="11802979" cy="4198102"/>
          </a:xfrm>
          <a:prstGeom prst="rect">
            <a:avLst/>
          </a:prstGeom>
        </p:spPr>
      </p:pic>
      <p:pic>
        <p:nvPicPr>
          <p:cNvPr id="10" name="Afbeelding 9"/>
          <p:cNvPicPr>
            <a:picLocks noChangeAspect="1"/>
          </p:cNvPicPr>
          <p:nvPr/>
        </p:nvPicPr>
        <p:blipFill rotWithShape="1">
          <a:blip r:embed="rId2"/>
          <a:srcRect b="27536"/>
          <a:stretch/>
        </p:blipFill>
        <p:spPr>
          <a:xfrm>
            <a:off x="-1" y="-11113"/>
            <a:ext cx="11802979" cy="4583113"/>
          </a:xfrm>
          <a:prstGeom prst="rect">
            <a:avLst/>
          </a:prstGeom>
        </p:spPr>
      </p:pic>
      <p:pic>
        <p:nvPicPr>
          <p:cNvPr id="11" name="Afbeelding 10"/>
          <p:cNvPicPr>
            <a:picLocks noChangeAspect="1"/>
          </p:cNvPicPr>
          <p:nvPr/>
        </p:nvPicPr>
        <p:blipFill rotWithShape="1">
          <a:blip r:embed="rId2"/>
          <a:srcRect b="19927"/>
          <a:stretch/>
        </p:blipFill>
        <p:spPr>
          <a:xfrm>
            <a:off x="-1" y="-11113"/>
            <a:ext cx="11802979" cy="5064376"/>
          </a:xfrm>
          <a:prstGeom prst="rect">
            <a:avLst/>
          </a:prstGeom>
        </p:spPr>
      </p:pic>
      <p:pic>
        <p:nvPicPr>
          <p:cNvPr id="12" name="Afbeelding 11"/>
          <p:cNvPicPr>
            <a:picLocks noChangeAspect="1"/>
          </p:cNvPicPr>
          <p:nvPr/>
        </p:nvPicPr>
        <p:blipFill rotWithShape="1">
          <a:blip r:embed="rId2"/>
          <a:srcRect b="12698"/>
          <a:stretch/>
        </p:blipFill>
        <p:spPr>
          <a:xfrm>
            <a:off x="-1" y="-11113"/>
            <a:ext cx="11802979" cy="5521576"/>
          </a:xfrm>
          <a:prstGeom prst="rect">
            <a:avLst/>
          </a:prstGeom>
        </p:spPr>
      </p:pic>
      <p:pic>
        <p:nvPicPr>
          <p:cNvPr id="13" name="Afbeelding 12"/>
          <p:cNvPicPr>
            <a:picLocks noChangeAspect="1"/>
          </p:cNvPicPr>
          <p:nvPr/>
        </p:nvPicPr>
        <p:blipFill>
          <a:blip r:embed="rId2"/>
          <a:stretch>
            <a:fillRect/>
          </a:stretch>
        </p:blipFill>
        <p:spPr>
          <a:xfrm>
            <a:off x="-1" y="-11113"/>
            <a:ext cx="11802979" cy="6324704"/>
          </a:xfrm>
          <a:prstGeom prst="rect">
            <a:avLst/>
          </a:prstGeom>
        </p:spPr>
      </p:pic>
    </p:spTree>
    <p:extLst>
      <p:ext uri="{BB962C8B-B14F-4D97-AF65-F5344CB8AC3E}">
        <p14:creationId xmlns:p14="http://schemas.microsoft.com/office/powerpoint/2010/main" val="400044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5937"/>
          <a:stretch/>
        </p:blipFill>
        <p:spPr>
          <a:xfrm>
            <a:off x="0" y="1"/>
            <a:ext cx="12192000" cy="1720516"/>
          </a:xfrm>
          <a:prstGeom prst="rect">
            <a:avLst/>
          </a:prstGeom>
        </p:spPr>
      </p:pic>
      <p:pic>
        <p:nvPicPr>
          <p:cNvPr id="5" name="Afbeelding 4"/>
          <p:cNvPicPr>
            <a:picLocks noChangeAspect="1"/>
          </p:cNvPicPr>
          <p:nvPr/>
        </p:nvPicPr>
        <p:blipFill rotWithShape="1">
          <a:blip r:embed="rId2"/>
          <a:srcRect b="58076"/>
          <a:stretch/>
        </p:blipFill>
        <p:spPr>
          <a:xfrm>
            <a:off x="0" y="1"/>
            <a:ext cx="12192000" cy="2117558"/>
          </a:xfrm>
          <a:prstGeom prst="rect">
            <a:avLst/>
          </a:prstGeom>
        </p:spPr>
      </p:pic>
      <p:pic>
        <p:nvPicPr>
          <p:cNvPr id="6" name="Afbeelding 5"/>
          <p:cNvPicPr>
            <a:picLocks noChangeAspect="1"/>
          </p:cNvPicPr>
          <p:nvPr/>
        </p:nvPicPr>
        <p:blipFill rotWithShape="1">
          <a:blip r:embed="rId2"/>
          <a:srcRect b="50692"/>
          <a:stretch/>
        </p:blipFill>
        <p:spPr>
          <a:xfrm>
            <a:off x="0" y="0"/>
            <a:ext cx="12192000" cy="2490537"/>
          </a:xfrm>
          <a:prstGeom prst="rect">
            <a:avLst/>
          </a:prstGeom>
        </p:spPr>
      </p:pic>
      <p:pic>
        <p:nvPicPr>
          <p:cNvPr id="7" name="Afbeelding 6"/>
          <p:cNvPicPr>
            <a:picLocks noChangeAspect="1"/>
          </p:cNvPicPr>
          <p:nvPr/>
        </p:nvPicPr>
        <p:blipFill rotWithShape="1">
          <a:blip r:embed="rId2"/>
          <a:srcRect b="43784"/>
          <a:stretch/>
        </p:blipFill>
        <p:spPr>
          <a:xfrm>
            <a:off x="0" y="0"/>
            <a:ext cx="12192000" cy="2839453"/>
          </a:xfrm>
          <a:prstGeom prst="rect">
            <a:avLst/>
          </a:prstGeom>
        </p:spPr>
      </p:pic>
      <p:pic>
        <p:nvPicPr>
          <p:cNvPr id="8" name="Afbeelding 7"/>
          <p:cNvPicPr>
            <a:picLocks noChangeAspect="1"/>
          </p:cNvPicPr>
          <p:nvPr/>
        </p:nvPicPr>
        <p:blipFill rotWithShape="1">
          <a:blip r:embed="rId2"/>
          <a:srcRect b="37114"/>
          <a:stretch/>
        </p:blipFill>
        <p:spPr>
          <a:xfrm>
            <a:off x="0" y="0"/>
            <a:ext cx="12192000" cy="3176337"/>
          </a:xfrm>
          <a:prstGeom prst="rect">
            <a:avLst/>
          </a:prstGeom>
        </p:spPr>
      </p:pic>
      <p:pic>
        <p:nvPicPr>
          <p:cNvPr id="9" name="Afbeelding 8"/>
          <p:cNvPicPr>
            <a:picLocks noChangeAspect="1"/>
          </p:cNvPicPr>
          <p:nvPr/>
        </p:nvPicPr>
        <p:blipFill rotWithShape="1">
          <a:blip r:embed="rId2"/>
          <a:srcRect b="30207"/>
          <a:stretch/>
        </p:blipFill>
        <p:spPr>
          <a:xfrm>
            <a:off x="0" y="0"/>
            <a:ext cx="12192000" cy="3525253"/>
          </a:xfrm>
          <a:prstGeom prst="rect">
            <a:avLst/>
          </a:prstGeom>
        </p:spPr>
      </p:pic>
      <p:pic>
        <p:nvPicPr>
          <p:cNvPr id="10" name="Afbeelding 9"/>
          <p:cNvPicPr>
            <a:picLocks noChangeAspect="1"/>
          </p:cNvPicPr>
          <p:nvPr/>
        </p:nvPicPr>
        <p:blipFill rotWithShape="1">
          <a:blip r:embed="rId2"/>
          <a:srcRect b="17105"/>
          <a:stretch/>
        </p:blipFill>
        <p:spPr>
          <a:xfrm>
            <a:off x="0" y="0"/>
            <a:ext cx="12192000" cy="4186989"/>
          </a:xfrm>
          <a:prstGeom prst="rect">
            <a:avLst/>
          </a:prstGeom>
        </p:spPr>
      </p:pic>
      <p:pic>
        <p:nvPicPr>
          <p:cNvPr id="11" name="Afbeelding 10"/>
          <p:cNvPicPr>
            <a:picLocks noChangeAspect="1"/>
          </p:cNvPicPr>
          <p:nvPr/>
        </p:nvPicPr>
        <p:blipFill>
          <a:blip r:embed="rId2"/>
          <a:stretch>
            <a:fillRect/>
          </a:stretch>
        </p:blipFill>
        <p:spPr>
          <a:xfrm>
            <a:off x="0" y="0"/>
            <a:ext cx="12192000" cy="5050971"/>
          </a:xfrm>
          <a:prstGeom prst="rect">
            <a:avLst/>
          </a:prstGeom>
        </p:spPr>
      </p:pic>
    </p:spTree>
    <p:extLst>
      <p:ext uri="{BB962C8B-B14F-4D97-AF65-F5344CB8AC3E}">
        <p14:creationId xmlns:p14="http://schemas.microsoft.com/office/powerpoint/2010/main" val="281211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864</TotalTime>
  <Words>968</Words>
  <Application>Microsoft Office PowerPoint</Application>
  <PresentationFormat>Breedbeeld</PresentationFormat>
  <Paragraphs>192</Paragraphs>
  <Slides>33</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33</vt:i4>
      </vt:variant>
    </vt:vector>
  </HeadingPairs>
  <TitlesOfParts>
    <vt:vector size="39" baseType="lpstr">
      <vt:lpstr>Arial</vt:lpstr>
      <vt:lpstr>Calibri</vt:lpstr>
      <vt:lpstr>Trebuchet MS</vt:lpstr>
      <vt:lpstr>Wingdings</vt:lpstr>
      <vt:lpstr>Wingdings 3</vt:lpstr>
      <vt:lpstr>Facet</vt:lpstr>
      <vt:lpstr>Beste havo 4. </vt:lpstr>
      <vt:lpstr>Programma aankomende  3 lessen</vt:lpstr>
      <vt:lpstr>Wat zijn kosten?</vt:lpstr>
      <vt:lpstr>Wat zijn uitgaven die geen kosten zijn? (TIP: dan komen ze op de balans)</vt:lpstr>
      <vt:lpstr>Wat zijn opbrengsten?</vt:lpstr>
      <vt:lpstr>Wat zijn ontvangsten die geen opbrengsten zijn? (TIP dan komen ze op de balans).</vt:lpstr>
      <vt:lpstr>Wat gebeurd er dus als we vooraf betalen of achteraf betalen.</vt:lpstr>
      <vt:lpstr>PowerPoint-presentatie</vt:lpstr>
      <vt:lpstr>PowerPoint-presentatie</vt:lpstr>
      <vt:lpstr>PowerPoint-presentatie</vt:lpstr>
      <vt:lpstr>PowerPoint-presentatie</vt:lpstr>
      <vt:lpstr>Zelfstandig lezen en maken opgave 73 en 74.</vt:lpstr>
      <vt:lpstr>PowerPoint-presentatie</vt:lpstr>
      <vt:lpstr>Zelfstandig lezen en maken opgave 75 tm 76</vt:lpstr>
      <vt:lpstr>PowerPoint-presentatie</vt:lpstr>
      <vt:lpstr>PowerPoint-presentatie</vt:lpstr>
      <vt:lpstr>Les 2: de kosten van diensten van  3de.</vt:lpstr>
      <vt:lpstr>Zelfstandig lezen en maken opgave 78 en 79.</vt:lpstr>
      <vt:lpstr>PowerPoint-presentatie</vt:lpstr>
      <vt:lpstr>Zelfstandig lezen en maken opgave 80 en 81</vt:lpstr>
      <vt:lpstr>PowerPoint-presentatie</vt:lpstr>
      <vt:lpstr>Les 3: kosten van duurzame productiemiddelen. </vt:lpstr>
      <vt:lpstr>De kosten van duurzame productiemiddelen.</vt:lpstr>
      <vt:lpstr>Om de afschrijving te bepalen moet je weten hoelang het product mee gaat.</vt:lpstr>
      <vt:lpstr>Zelfstandig maken opdracht 82 en 83</vt:lpstr>
      <vt:lpstr>PowerPoint-presentatie</vt:lpstr>
      <vt:lpstr>PowerPoint-presentatie</vt:lpstr>
      <vt:lpstr>Zelfstandig maken opdracht 84 en 85</vt:lpstr>
      <vt:lpstr>PowerPoint-presentatie</vt:lpstr>
      <vt:lpstr>PowerPoint-presentatie</vt:lpstr>
      <vt:lpstr>2 systemen.</vt:lpstr>
      <vt:lpstr>Zelfstandig maken opdracht 86 en 87 en 88</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91</cp:revision>
  <dcterms:created xsi:type="dcterms:W3CDTF">2017-01-22T09:51:43Z</dcterms:created>
  <dcterms:modified xsi:type="dcterms:W3CDTF">2017-12-07T09:03:41Z</dcterms:modified>
</cp:coreProperties>
</file>