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3"/>
  </p:notesMasterIdLst>
  <p:sldIdLst>
    <p:sldId id="256" r:id="rId2"/>
    <p:sldId id="257" r:id="rId3"/>
    <p:sldId id="290" r:id="rId4"/>
    <p:sldId id="291" r:id="rId5"/>
    <p:sldId id="292" r:id="rId6"/>
    <p:sldId id="293" r:id="rId7"/>
    <p:sldId id="258" r:id="rId8"/>
    <p:sldId id="259" r:id="rId9"/>
    <p:sldId id="260" r:id="rId10"/>
    <p:sldId id="261" r:id="rId11"/>
    <p:sldId id="262" r:id="rId12"/>
    <p:sldId id="263" r:id="rId13"/>
    <p:sldId id="264" r:id="rId14"/>
    <p:sldId id="265" r:id="rId15"/>
    <p:sldId id="289" r:id="rId16"/>
    <p:sldId id="266" r:id="rId17"/>
    <p:sldId id="267" r:id="rId18"/>
    <p:sldId id="268" r:id="rId19"/>
    <p:sldId id="269" r:id="rId20"/>
    <p:sldId id="270" r:id="rId21"/>
    <p:sldId id="271" r:id="rId22"/>
    <p:sldId id="272" r:id="rId23"/>
    <p:sldId id="273" r:id="rId24"/>
    <p:sldId id="274" r:id="rId25"/>
    <p:sldId id="275" r:id="rId26"/>
    <p:sldId id="276" r:id="rId27"/>
    <p:sldId id="284" r:id="rId28"/>
    <p:sldId id="295" r:id="rId29"/>
    <p:sldId id="294" r:id="rId30"/>
    <p:sldId id="277" r:id="rId31"/>
    <p:sldId id="278" r:id="rId32"/>
    <p:sldId id="279" r:id="rId33"/>
    <p:sldId id="280" r:id="rId34"/>
    <p:sldId id="281" r:id="rId35"/>
    <p:sldId id="296" r:id="rId36"/>
    <p:sldId id="299" r:id="rId37"/>
    <p:sldId id="297" r:id="rId38"/>
    <p:sldId id="300" r:id="rId39"/>
    <p:sldId id="298" r:id="rId40"/>
    <p:sldId id="287" r:id="rId41"/>
    <p:sldId id="288"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80" d="100"/>
          <a:sy n="80" d="100"/>
        </p:scale>
        <p:origin x="360"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27-11-2017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243"/>
          <a:stretch/>
        </p:blipFill>
        <p:spPr>
          <a:xfrm>
            <a:off x="-1" y="15874"/>
            <a:ext cx="10768263" cy="2077621"/>
          </a:xfrm>
          <a:prstGeom prst="rect">
            <a:avLst/>
          </a:prstGeom>
        </p:spPr>
      </p:pic>
      <p:pic>
        <p:nvPicPr>
          <p:cNvPr id="5" name="Afbeelding 4"/>
          <p:cNvPicPr>
            <a:picLocks noChangeAspect="1"/>
          </p:cNvPicPr>
          <p:nvPr/>
        </p:nvPicPr>
        <p:blipFill rotWithShape="1">
          <a:blip r:embed="rId2"/>
          <a:srcRect b="41638"/>
          <a:stretch/>
        </p:blipFill>
        <p:spPr>
          <a:xfrm>
            <a:off x="-1" y="15874"/>
            <a:ext cx="10768263" cy="4074863"/>
          </a:xfrm>
          <a:prstGeom prst="rect">
            <a:avLst/>
          </a:prstGeom>
        </p:spPr>
      </p:pic>
      <p:pic>
        <p:nvPicPr>
          <p:cNvPr id="6" name="Afbeelding 5"/>
          <p:cNvPicPr>
            <a:picLocks noChangeAspect="1"/>
          </p:cNvPicPr>
          <p:nvPr/>
        </p:nvPicPr>
        <p:blipFill rotWithShape="1">
          <a:blip r:embed="rId2"/>
          <a:srcRect b="21476"/>
          <a:stretch/>
        </p:blipFill>
        <p:spPr>
          <a:xfrm>
            <a:off x="-1" y="15875"/>
            <a:ext cx="10768263" cy="5482558"/>
          </a:xfrm>
          <a:prstGeom prst="rect">
            <a:avLst/>
          </a:prstGeom>
        </p:spPr>
      </p:pic>
      <p:pic>
        <p:nvPicPr>
          <p:cNvPr id="7" name="Afbeelding 6"/>
          <p:cNvPicPr>
            <a:picLocks noChangeAspect="1"/>
          </p:cNvPicPr>
          <p:nvPr/>
        </p:nvPicPr>
        <p:blipFill rotWithShape="1">
          <a:blip r:embed="rId2"/>
          <a:srcRect b="8896"/>
          <a:stretch/>
        </p:blipFill>
        <p:spPr>
          <a:xfrm>
            <a:off x="-1" y="15874"/>
            <a:ext cx="10768263" cy="6360863"/>
          </a:xfrm>
          <a:prstGeom prst="rect">
            <a:avLst/>
          </a:prstGeom>
        </p:spPr>
      </p:pic>
      <p:pic>
        <p:nvPicPr>
          <p:cNvPr id="8" name="Afbeelding 7"/>
          <p:cNvPicPr>
            <a:picLocks noChangeAspect="1"/>
          </p:cNvPicPr>
          <p:nvPr/>
        </p:nvPicPr>
        <p:blipFill>
          <a:blip r:embed="rId2"/>
          <a:stretch>
            <a:fillRect/>
          </a:stretch>
        </p:blipFill>
        <p:spPr>
          <a:xfrm>
            <a:off x="-1" y="15874"/>
            <a:ext cx="10768263" cy="6982003"/>
          </a:xfrm>
          <a:prstGeom prst="rect">
            <a:avLst/>
          </a:prstGeom>
        </p:spPr>
      </p:pic>
    </p:spTree>
    <p:extLst>
      <p:ext uri="{BB962C8B-B14F-4D97-AF65-F5344CB8AC3E}">
        <p14:creationId xmlns:p14="http://schemas.microsoft.com/office/powerpoint/2010/main" val="29841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Aanschaf van goederen die op je balans komen te staan, veranderd het eigen vermogen niet.</a:t>
            </a:r>
          </a:p>
          <a:p>
            <a:r>
              <a:rPr lang="nl-NL" sz="2500" dirty="0" smtClean="0"/>
              <a:t>Tenslotte kas neemt af, bezit neemt toe (zie kopen ijs of ijscokar)</a:t>
            </a:r>
          </a:p>
          <a:p>
            <a:r>
              <a:rPr lang="nl-NL" sz="2500" dirty="0" smtClean="0"/>
              <a:t>Gebruik maken van diensten veranderd het eigen vermogen wel.</a:t>
            </a:r>
          </a:p>
          <a:p>
            <a:r>
              <a:rPr lang="nl-NL" sz="2500" dirty="0" smtClean="0"/>
              <a:t>Tenslotte het betalen van huur en loon zijn kosten dus het eigen vermogen neemt af.</a:t>
            </a:r>
          </a:p>
          <a:p>
            <a:r>
              <a:rPr lang="nl-NL" sz="2500" dirty="0" smtClean="0"/>
              <a:t>Een winst veranderd het eigen vermogen, tenslotte meer opbrengst dan kosten vergroot je vermogen.</a:t>
            </a:r>
            <a:endParaRPr lang="nl-NL" sz="2500" dirty="0"/>
          </a:p>
        </p:txBody>
      </p:sp>
    </p:spTree>
    <p:extLst>
      <p:ext uri="{BB962C8B-B14F-4D97-AF65-F5344CB8AC3E}">
        <p14:creationId xmlns:p14="http://schemas.microsoft.com/office/powerpoint/2010/main" val="424184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per product berekenen.</a:t>
            </a:r>
            <a:endParaRPr lang="nl-NL" dirty="0"/>
          </a:p>
        </p:txBody>
      </p:sp>
      <p:sp>
        <p:nvSpPr>
          <p:cNvPr id="3" name="Tijdelijke aanduiding voor inhoud 2"/>
          <p:cNvSpPr>
            <a:spLocks noGrp="1"/>
          </p:cNvSpPr>
          <p:nvPr>
            <p:ph idx="1"/>
          </p:nvPr>
        </p:nvSpPr>
        <p:spPr>
          <a:xfrm>
            <a:off x="457200" y="1371601"/>
            <a:ext cx="8816802" cy="4669762"/>
          </a:xfrm>
        </p:spPr>
        <p:txBody>
          <a:bodyPr>
            <a:noAutofit/>
          </a:bodyPr>
          <a:lstStyle/>
          <a:p>
            <a:r>
              <a:rPr lang="nl-NL" sz="2500" dirty="0" smtClean="0"/>
              <a:t>De kostprijs kun je omschrijven als kosten per eenheid product.</a:t>
            </a:r>
          </a:p>
          <a:p>
            <a:r>
              <a:rPr lang="nl-NL" sz="2500" dirty="0" smtClean="0"/>
              <a:t>Cq de kosten voor het maken van 1 product.</a:t>
            </a:r>
          </a:p>
          <a:p>
            <a:r>
              <a:rPr lang="nl-NL" sz="2500" dirty="0" smtClean="0"/>
              <a:t>Hoe meer producten je maakt.</a:t>
            </a:r>
          </a:p>
          <a:p>
            <a:r>
              <a:rPr lang="nl-NL" sz="2500" dirty="0" smtClean="0"/>
              <a:t>Hoe meer je de constanten kosten over meerdere producten verspreid.</a:t>
            </a:r>
          </a:p>
          <a:p>
            <a:r>
              <a:rPr lang="nl-NL" sz="2500" dirty="0" smtClean="0"/>
              <a:t>Hoe lager de kostprijs per product wordt.</a:t>
            </a:r>
          </a:p>
          <a:p>
            <a:r>
              <a:rPr lang="nl-NL" sz="2500" dirty="0" smtClean="0"/>
              <a:t>Waarvoor nodig?</a:t>
            </a:r>
          </a:p>
          <a:p>
            <a:r>
              <a:rPr lang="nl-NL" sz="2500" dirty="0" smtClean="0"/>
              <a:t>Om de verkoopprijs te berekenen.</a:t>
            </a:r>
          </a:p>
          <a:p>
            <a:r>
              <a:rPr lang="nl-NL" sz="2500" dirty="0" smtClean="0"/>
              <a:t>Kostprijs per product + winstpercentage = verkoopprijs.</a:t>
            </a:r>
            <a:endParaRPr lang="nl-NL" sz="2500" dirty="0"/>
          </a:p>
        </p:txBody>
      </p:sp>
    </p:spTree>
    <p:extLst>
      <p:ext uri="{BB962C8B-B14F-4D97-AF65-F5344CB8AC3E}">
        <p14:creationId xmlns:p14="http://schemas.microsoft.com/office/powerpoint/2010/main" val="399458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63</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Lees 4.3 en maak opdracht 64  ( dat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2143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88"/>
          <a:stretch/>
        </p:blipFill>
        <p:spPr>
          <a:xfrm>
            <a:off x="0" y="26988"/>
            <a:ext cx="12192000" cy="959601"/>
          </a:xfrm>
          <a:prstGeom prst="rect">
            <a:avLst/>
          </a:prstGeom>
        </p:spPr>
      </p:pic>
      <p:pic>
        <p:nvPicPr>
          <p:cNvPr id="5" name="Afbeelding 4"/>
          <p:cNvPicPr>
            <a:picLocks noChangeAspect="1"/>
          </p:cNvPicPr>
          <p:nvPr/>
        </p:nvPicPr>
        <p:blipFill rotWithShape="1">
          <a:blip r:embed="rId2"/>
          <a:srcRect b="54584"/>
          <a:stretch/>
        </p:blipFill>
        <p:spPr>
          <a:xfrm>
            <a:off x="0" y="26989"/>
            <a:ext cx="12192000" cy="2210886"/>
          </a:xfrm>
          <a:prstGeom prst="rect">
            <a:avLst/>
          </a:prstGeom>
        </p:spPr>
      </p:pic>
      <p:pic>
        <p:nvPicPr>
          <p:cNvPr id="6" name="Afbeelding 5"/>
          <p:cNvPicPr>
            <a:picLocks noChangeAspect="1"/>
          </p:cNvPicPr>
          <p:nvPr/>
        </p:nvPicPr>
        <p:blipFill rotWithShape="1">
          <a:blip r:embed="rId2"/>
          <a:srcRect b="38767"/>
          <a:stretch/>
        </p:blipFill>
        <p:spPr>
          <a:xfrm>
            <a:off x="0" y="26988"/>
            <a:ext cx="12192000" cy="2980907"/>
          </a:xfrm>
          <a:prstGeom prst="rect">
            <a:avLst/>
          </a:prstGeom>
        </p:spPr>
      </p:pic>
      <p:pic>
        <p:nvPicPr>
          <p:cNvPr id="7" name="Afbeelding 6"/>
          <p:cNvPicPr>
            <a:picLocks noChangeAspect="1"/>
          </p:cNvPicPr>
          <p:nvPr/>
        </p:nvPicPr>
        <p:blipFill>
          <a:blip r:embed="rId2"/>
          <a:stretch>
            <a:fillRect/>
          </a:stretch>
        </p:blipFill>
        <p:spPr>
          <a:xfrm>
            <a:off x="0" y="39020"/>
            <a:ext cx="12192000" cy="4868107"/>
          </a:xfrm>
          <a:prstGeom prst="rect">
            <a:avLst/>
          </a:prstGeom>
        </p:spPr>
      </p:pic>
    </p:spTree>
    <p:extLst>
      <p:ext uri="{BB962C8B-B14F-4D97-AF65-F5344CB8AC3E}">
        <p14:creationId xmlns:p14="http://schemas.microsoft.com/office/powerpoint/2010/main" val="379186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417993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kosten berekenen?</a:t>
            </a:r>
            <a:endParaRPr lang="nl-NL" dirty="0"/>
          </a:p>
        </p:txBody>
      </p:sp>
      <p:sp>
        <p:nvSpPr>
          <p:cNvPr id="3" name="Tijdelijke aanduiding voor inhoud 2"/>
          <p:cNvSpPr>
            <a:spLocks noGrp="1"/>
          </p:cNvSpPr>
          <p:nvPr>
            <p:ph idx="1"/>
          </p:nvPr>
        </p:nvSpPr>
        <p:spPr>
          <a:xfrm>
            <a:off x="481263" y="1323475"/>
            <a:ext cx="8792739" cy="4717888"/>
          </a:xfrm>
        </p:spPr>
        <p:txBody>
          <a:bodyPr>
            <a:normAutofit/>
          </a:bodyPr>
          <a:lstStyle/>
          <a:p>
            <a:r>
              <a:rPr lang="nl-NL" sz="2500" dirty="0" smtClean="0"/>
              <a:t>waarom willen we de kosten berekenen?</a:t>
            </a:r>
          </a:p>
          <a:p>
            <a:r>
              <a:rPr lang="nl-NL" sz="2500" dirty="0" smtClean="0"/>
              <a:t>Om </a:t>
            </a:r>
            <a:r>
              <a:rPr lang="nl-NL" sz="2500" dirty="0" smtClean="0"/>
              <a:t>de kostprijs te berekenen.</a:t>
            </a:r>
          </a:p>
          <a:p>
            <a:r>
              <a:rPr lang="nl-NL" sz="2500" dirty="0" smtClean="0"/>
              <a:t>Daaruit kunnen we de verkoopprijs bepalen (wat we net hebben gedaan).</a:t>
            </a:r>
          </a:p>
          <a:p>
            <a:r>
              <a:rPr lang="nl-NL" sz="2500" dirty="0" smtClean="0"/>
              <a:t>Het helpt ons te bepalen wat ons behaalde resultaat is (winst of verlies gemaakt) en bepalen wat de waarde is van bezittingen op onze balans (afschrijvingskosten).</a:t>
            </a:r>
          </a:p>
          <a:p>
            <a:r>
              <a:rPr lang="nl-NL" sz="2500" dirty="0" smtClean="0"/>
              <a:t>Het helpt ons bepaalde beslissingen te nemen (wel of niet produceren </a:t>
            </a:r>
            <a:r>
              <a:rPr lang="nl-NL" sz="2500" dirty="0" err="1" smtClean="0"/>
              <a:t>bvb</a:t>
            </a:r>
            <a:r>
              <a:rPr lang="nl-NL" sz="2500" dirty="0" smtClean="0"/>
              <a:t>).</a:t>
            </a:r>
            <a:endParaRPr lang="nl-NL" sz="2500" dirty="0"/>
          </a:p>
        </p:txBody>
      </p:sp>
    </p:spTree>
    <p:extLst>
      <p:ext uri="{BB962C8B-B14F-4D97-AF65-F5344CB8AC3E}">
        <p14:creationId xmlns:p14="http://schemas.microsoft.com/office/powerpoint/2010/main" val="9275823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betalingen en permanentie.</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een ondernemer iets aanschaft/koopt. Gaat hij een betalingsverplichting aan.</a:t>
            </a:r>
          </a:p>
          <a:p>
            <a:r>
              <a:rPr lang="nl-NL" sz="2500" dirty="0" smtClean="0"/>
              <a:t>Wanneer hij niet dit betaald ontstaat er een schuld.</a:t>
            </a:r>
          </a:p>
          <a:p>
            <a:r>
              <a:rPr lang="nl-NL" sz="2500" dirty="0" smtClean="0"/>
              <a:t>Wanneer hij betaald lost hij deze schuld/betalingsverplichting in.</a:t>
            </a:r>
          </a:p>
          <a:p>
            <a:r>
              <a:rPr lang="nl-NL" sz="2500" dirty="0" smtClean="0"/>
              <a:t>Een betaling is altijd tijdstip gebonden, een tijdstipgrootheid.</a:t>
            </a:r>
          </a:p>
          <a:p>
            <a:endParaRPr lang="nl-NL" sz="2500" dirty="0"/>
          </a:p>
        </p:txBody>
      </p:sp>
    </p:spTree>
    <p:extLst>
      <p:ext uri="{BB962C8B-B14F-4D97-AF65-F5344CB8AC3E}">
        <p14:creationId xmlns:p14="http://schemas.microsoft.com/office/powerpoint/2010/main" val="343598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a:t>
            </a:r>
            <a:endParaRPr lang="nl-NL" dirty="0"/>
          </a:p>
        </p:txBody>
      </p:sp>
      <p:sp>
        <p:nvSpPr>
          <p:cNvPr id="3" name="Tijdelijke aanduiding voor inhoud 2"/>
          <p:cNvSpPr>
            <a:spLocks noGrp="1"/>
          </p:cNvSpPr>
          <p:nvPr>
            <p:ph idx="1"/>
          </p:nvPr>
        </p:nvSpPr>
        <p:spPr>
          <a:xfrm>
            <a:off x="288758" y="1130968"/>
            <a:ext cx="8307910" cy="3033468"/>
          </a:xfrm>
        </p:spPr>
        <p:txBody>
          <a:bodyPr>
            <a:noAutofit/>
          </a:bodyPr>
          <a:lstStyle/>
          <a:p>
            <a:r>
              <a:rPr lang="nl-NL" sz="2500" dirty="0" smtClean="0"/>
              <a:t>Kosten daarentegen zijn niet gekoppeld aan een bepaald tijdstip maar aan een periode.</a:t>
            </a:r>
          </a:p>
          <a:p>
            <a:r>
              <a:rPr lang="nl-NL" sz="2500" dirty="0" smtClean="0"/>
              <a:t>Kosten is een periodegrootheid.</a:t>
            </a:r>
          </a:p>
          <a:p>
            <a:r>
              <a:rPr lang="nl-NL" sz="2500" dirty="0" smtClean="0"/>
              <a:t>Bijvoorbeeld, huurkosten over 2012 waren 6.000</a:t>
            </a:r>
          </a:p>
          <a:p>
            <a:r>
              <a:rPr lang="nl-NL" sz="2500" dirty="0" smtClean="0"/>
              <a:t>Kosten verlagen het eigen vermogen!</a:t>
            </a:r>
          </a:p>
          <a:p>
            <a:endParaRPr lang="nl-NL" sz="2500" dirty="0"/>
          </a:p>
          <a:p>
            <a:r>
              <a:rPr lang="nl-NL" sz="2500" dirty="0" smtClean="0"/>
              <a:t>Dus kosten en betalingen hoeven niet met elkaar overeen te komen!. Als ik achteraf iets betaal, betekend het niet dat ik de kosten niet gemaakt heb.</a:t>
            </a:r>
          </a:p>
          <a:p>
            <a:r>
              <a:rPr lang="nl-NL" sz="2500" dirty="0" smtClean="0"/>
              <a:t>Kosten </a:t>
            </a:r>
            <a:r>
              <a:rPr lang="nl-NL" sz="2500" dirty="0" smtClean="0">
                <a:sym typeface="Wingdings" panose="05000000000000000000" pitchFamily="2" charset="2"/>
              </a:rPr>
              <a:t></a:t>
            </a:r>
            <a:r>
              <a:rPr lang="nl-NL" sz="2500" dirty="0" smtClean="0"/>
              <a:t> winstbepaling</a:t>
            </a:r>
          </a:p>
          <a:p>
            <a:r>
              <a:rPr lang="nl-NL" sz="2500" dirty="0" smtClean="0"/>
              <a:t>Betaling </a:t>
            </a:r>
            <a:r>
              <a:rPr lang="nl-NL" sz="2500" dirty="0" smtClean="0">
                <a:sym typeface="Wingdings" panose="05000000000000000000" pitchFamily="2" charset="2"/>
              </a:rPr>
              <a:t></a:t>
            </a:r>
            <a:r>
              <a:rPr lang="nl-NL" sz="2500" dirty="0" smtClean="0"/>
              <a:t> heb ik voldoende geld in kas.</a:t>
            </a:r>
          </a:p>
          <a:p>
            <a:endParaRPr lang="nl-NL" sz="2500" dirty="0"/>
          </a:p>
        </p:txBody>
      </p:sp>
    </p:spTree>
    <p:extLst>
      <p:ext uri="{BB962C8B-B14F-4D97-AF65-F5344CB8AC3E}">
        <p14:creationId xmlns:p14="http://schemas.microsoft.com/office/powerpoint/2010/main" val="370198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64</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Ongeveer 5 minuten de tijd. Eerder klaar zelfstandig verder lezen richting opgave 75.</a:t>
            </a:r>
            <a:endParaRPr lang="nl-NL" sz="2500" dirty="0"/>
          </a:p>
        </p:txBody>
      </p:sp>
      <p:sp>
        <p:nvSpPr>
          <p:cNvPr id="14" name="Ovaal 13"/>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6" name="Ovaal 15"/>
          <p:cNvSpPr/>
          <p:nvPr/>
        </p:nvSpPr>
        <p:spPr>
          <a:xfrm>
            <a:off x="5726863"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7" name="Ovaal 16"/>
          <p:cNvSpPr/>
          <p:nvPr/>
        </p:nvSpPr>
        <p:spPr>
          <a:xfrm>
            <a:off x="5726863"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8" name="Ovaal 17"/>
          <p:cNvSpPr/>
          <p:nvPr/>
        </p:nvSpPr>
        <p:spPr>
          <a:xfrm>
            <a:off x="5726863"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61930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9000"/>
                                        <p:tgtEl>
                                          <p:spTgt spid="1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59000"/>
                                        <p:tgtEl>
                                          <p:spTgt spid="1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59000"/>
                                        <p:tgtEl>
                                          <p:spTgt spid="1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1)">
                                      <p:cBhvr>
                                        <p:cTn id="19" dur="59000"/>
                                        <p:tgtEl>
                                          <p:spTgt spid="1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a:t>
            </a:r>
            <a:r>
              <a:rPr lang="nl-NL" dirty="0" smtClean="0"/>
              <a:t>3 </a:t>
            </a:r>
            <a:r>
              <a:rPr lang="nl-NL" dirty="0" smtClean="0"/>
              <a:t>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hoofdstuk 4, 61 t/m </a:t>
            </a:r>
            <a:r>
              <a:rPr lang="nl-NL" sz="2500" dirty="0" smtClean="0"/>
              <a:t>63.</a:t>
            </a:r>
            <a:endParaRPr lang="nl-NL" sz="2500" dirty="0" smtClean="0"/>
          </a:p>
          <a:p>
            <a:r>
              <a:rPr lang="nl-NL" sz="2500" dirty="0" smtClean="0"/>
              <a:t>Balansmutaties</a:t>
            </a:r>
          </a:p>
          <a:p>
            <a:r>
              <a:rPr lang="nl-NL" sz="2500" dirty="0" smtClean="0"/>
              <a:t>Kostprijs.</a:t>
            </a:r>
          </a:p>
          <a:p>
            <a:r>
              <a:rPr lang="nl-NL" sz="2500" dirty="0" smtClean="0"/>
              <a:t>Les 2: hoofdstuk </a:t>
            </a:r>
            <a:r>
              <a:rPr lang="nl-NL" sz="2500" dirty="0" smtClean="0"/>
              <a:t>4, 64 t/m 68</a:t>
            </a:r>
            <a:endParaRPr lang="nl-NL" sz="2500" dirty="0" smtClean="0"/>
          </a:p>
          <a:p>
            <a:r>
              <a:rPr lang="nl-NL" sz="2500" dirty="0" smtClean="0"/>
              <a:t>Kosten.</a:t>
            </a:r>
          </a:p>
          <a:p>
            <a:r>
              <a:rPr lang="nl-NL" sz="2500" dirty="0" smtClean="0"/>
              <a:t>Betalingen</a:t>
            </a:r>
            <a:r>
              <a:rPr lang="nl-NL" sz="2500" dirty="0" smtClean="0"/>
              <a:t>.</a:t>
            </a:r>
          </a:p>
          <a:p>
            <a:r>
              <a:rPr lang="nl-NL" sz="2500" dirty="0" smtClean="0"/>
              <a:t>Les 3: 70 t/m 72.</a:t>
            </a:r>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804"/>
          <a:stretch/>
        </p:blipFill>
        <p:spPr>
          <a:xfrm>
            <a:off x="0" y="0"/>
            <a:ext cx="10046368" cy="2141621"/>
          </a:xfrm>
          <a:prstGeom prst="rect">
            <a:avLst/>
          </a:prstGeom>
        </p:spPr>
      </p:pic>
      <p:pic>
        <p:nvPicPr>
          <p:cNvPr id="5" name="Afbeelding 4"/>
          <p:cNvPicPr>
            <a:picLocks noChangeAspect="1"/>
          </p:cNvPicPr>
          <p:nvPr/>
        </p:nvPicPr>
        <p:blipFill rotWithShape="1">
          <a:blip r:embed="rId2"/>
          <a:srcRect b="39185"/>
          <a:stretch/>
        </p:blipFill>
        <p:spPr>
          <a:xfrm>
            <a:off x="0" y="0"/>
            <a:ext cx="10046368" cy="4174958"/>
          </a:xfrm>
          <a:prstGeom prst="rect">
            <a:avLst/>
          </a:prstGeom>
        </p:spPr>
      </p:pic>
      <p:pic>
        <p:nvPicPr>
          <p:cNvPr id="6" name="Afbeelding 5"/>
          <p:cNvPicPr>
            <a:picLocks noChangeAspect="1"/>
          </p:cNvPicPr>
          <p:nvPr/>
        </p:nvPicPr>
        <p:blipFill rotWithShape="1">
          <a:blip r:embed="rId2"/>
          <a:srcRect b="20783"/>
          <a:stretch/>
        </p:blipFill>
        <p:spPr>
          <a:xfrm>
            <a:off x="0" y="0"/>
            <a:ext cx="10046368" cy="5438274"/>
          </a:xfrm>
          <a:prstGeom prst="rect">
            <a:avLst/>
          </a:prstGeom>
        </p:spPr>
      </p:pic>
      <p:pic>
        <p:nvPicPr>
          <p:cNvPr id="7" name="Afbeelding 6"/>
          <p:cNvPicPr>
            <a:picLocks noChangeAspect="1"/>
          </p:cNvPicPr>
          <p:nvPr/>
        </p:nvPicPr>
        <p:blipFill>
          <a:blip r:embed="rId2"/>
          <a:stretch>
            <a:fillRect/>
          </a:stretch>
        </p:blipFill>
        <p:spPr>
          <a:xfrm>
            <a:off x="0" y="0"/>
            <a:ext cx="10046368" cy="6865018"/>
          </a:xfrm>
          <a:prstGeom prst="rect">
            <a:avLst/>
          </a:prstGeom>
        </p:spPr>
      </p:pic>
    </p:spTree>
    <p:extLst>
      <p:ext uri="{BB962C8B-B14F-4D97-AF65-F5344CB8AC3E}">
        <p14:creationId xmlns:p14="http://schemas.microsoft.com/office/powerpoint/2010/main" val="263658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Zichtbaar geworden, je kan de kosten per periode berekenen.</a:t>
            </a:r>
          </a:p>
          <a:p>
            <a:r>
              <a:rPr lang="nl-NL" sz="2500" dirty="0" smtClean="0"/>
              <a:t>Vaak moet je uit de tekst halen wat er exact bedoeld wordt met kosten.</a:t>
            </a:r>
          </a:p>
          <a:p>
            <a:r>
              <a:rPr lang="nl-NL" sz="2500" dirty="0" smtClean="0"/>
              <a:t>Belangrijk: het tijdstip waarop je de kosten betaald speelt geen rol voor je winst/verlies bepaling.</a:t>
            </a:r>
            <a:endParaRPr lang="nl-NL" sz="2500" dirty="0"/>
          </a:p>
        </p:txBody>
      </p:sp>
    </p:spTree>
    <p:extLst>
      <p:ext uri="{BB962C8B-B14F-4D97-AF65-F5344CB8AC3E}">
        <p14:creationId xmlns:p14="http://schemas.microsoft.com/office/powerpoint/2010/main" val="36560241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Begin met maken van opgave </a:t>
            </a:r>
            <a:r>
              <a:rPr lang="nl-NL" sz="2500" dirty="0" smtClean="0"/>
              <a:t>65</a:t>
            </a:r>
            <a:r>
              <a:rPr lang="nl-NL" sz="2500" dirty="0" smtClean="0"/>
              <a:t>. hiervoor heb je 8 minuten de tijd.</a:t>
            </a:r>
            <a:endParaRPr lang="nl-NL" sz="2500" dirty="0"/>
          </a:p>
        </p:txBody>
      </p:sp>
      <p:sp>
        <p:nvSpPr>
          <p:cNvPr id="4" name="Ovaal 3"/>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277586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98357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782"/>
          <a:stretch/>
        </p:blipFill>
        <p:spPr>
          <a:xfrm>
            <a:off x="0" y="45245"/>
            <a:ext cx="12192000" cy="1386514"/>
          </a:xfrm>
          <a:prstGeom prst="rect">
            <a:avLst/>
          </a:prstGeom>
        </p:spPr>
      </p:pic>
      <p:pic>
        <p:nvPicPr>
          <p:cNvPr id="5" name="Afbeelding 4"/>
          <p:cNvPicPr>
            <a:picLocks noChangeAspect="1"/>
          </p:cNvPicPr>
          <p:nvPr/>
        </p:nvPicPr>
        <p:blipFill rotWithShape="1">
          <a:blip r:embed="rId2"/>
          <a:srcRect b="59031"/>
          <a:stretch/>
        </p:blipFill>
        <p:spPr>
          <a:xfrm>
            <a:off x="0" y="45244"/>
            <a:ext cx="12192000" cy="1879809"/>
          </a:xfrm>
          <a:prstGeom prst="rect">
            <a:avLst/>
          </a:prstGeom>
        </p:spPr>
      </p:pic>
      <p:pic>
        <p:nvPicPr>
          <p:cNvPr id="6" name="Afbeelding 5"/>
          <p:cNvPicPr>
            <a:picLocks noChangeAspect="1"/>
          </p:cNvPicPr>
          <p:nvPr/>
        </p:nvPicPr>
        <p:blipFill rotWithShape="1">
          <a:blip r:embed="rId2"/>
          <a:srcRect b="44085"/>
          <a:stretch/>
        </p:blipFill>
        <p:spPr>
          <a:xfrm>
            <a:off x="0" y="45244"/>
            <a:ext cx="12192000" cy="2565609"/>
          </a:xfrm>
          <a:prstGeom prst="rect">
            <a:avLst/>
          </a:prstGeom>
        </p:spPr>
      </p:pic>
      <p:pic>
        <p:nvPicPr>
          <p:cNvPr id="7" name="Afbeelding 6"/>
          <p:cNvPicPr>
            <a:picLocks noChangeAspect="1"/>
          </p:cNvPicPr>
          <p:nvPr/>
        </p:nvPicPr>
        <p:blipFill rotWithShape="1">
          <a:blip r:embed="rId2"/>
          <a:srcRect b="32023"/>
          <a:stretch/>
        </p:blipFill>
        <p:spPr>
          <a:xfrm>
            <a:off x="0" y="45244"/>
            <a:ext cx="12192000" cy="3119061"/>
          </a:xfrm>
          <a:prstGeom prst="rect">
            <a:avLst/>
          </a:prstGeom>
        </p:spPr>
      </p:pic>
      <p:pic>
        <p:nvPicPr>
          <p:cNvPr id="8" name="Afbeelding 7"/>
          <p:cNvPicPr>
            <a:picLocks noChangeAspect="1"/>
          </p:cNvPicPr>
          <p:nvPr/>
        </p:nvPicPr>
        <p:blipFill>
          <a:blip r:embed="rId2"/>
          <a:stretch>
            <a:fillRect/>
          </a:stretch>
        </p:blipFill>
        <p:spPr>
          <a:xfrm>
            <a:off x="0" y="45244"/>
            <a:ext cx="12192000" cy="4588387"/>
          </a:xfrm>
          <a:prstGeom prst="rect">
            <a:avLst/>
          </a:prstGeom>
        </p:spPr>
      </p:pic>
    </p:spTree>
    <p:extLst>
      <p:ext uri="{BB962C8B-B14F-4D97-AF65-F5344CB8AC3E}">
        <p14:creationId xmlns:p14="http://schemas.microsoft.com/office/powerpoint/2010/main" val="30628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zichtbaar geworden</a:t>
            </a:r>
            <a:endParaRPr lang="nl-NL" dirty="0"/>
          </a:p>
        </p:txBody>
      </p:sp>
      <p:sp>
        <p:nvSpPr>
          <p:cNvPr id="3" name="Tijdelijke aanduiding voor inhoud 2"/>
          <p:cNvSpPr>
            <a:spLocks noGrp="1"/>
          </p:cNvSpPr>
          <p:nvPr>
            <p:ph idx="1"/>
          </p:nvPr>
        </p:nvSpPr>
        <p:spPr>
          <a:xfrm>
            <a:off x="677334" y="1251285"/>
            <a:ext cx="9164498" cy="5269832"/>
          </a:xfrm>
        </p:spPr>
        <p:txBody>
          <a:bodyPr>
            <a:normAutofit/>
          </a:bodyPr>
          <a:lstStyle/>
          <a:p>
            <a:r>
              <a:rPr lang="nl-NL" sz="2500" dirty="0" smtClean="0"/>
              <a:t>Betaling hoeft niet gelijk te zijn aan de kosten.</a:t>
            </a:r>
          </a:p>
          <a:p>
            <a:r>
              <a:rPr lang="nl-NL" sz="2500" dirty="0" smtClean="0"/>
              <a:t>Kosten kan je berekenen per periode (of dat nou een week/maand/kwartaal of jaar is)</a:t>
            </a:r>
          </a:p>
          <a:p>
            <a:r>
              <a:rPr lang="nl-NL" sz="2500" dirty="0" smtClean="0"/>
              <a:t>Het opnemen in een resultatenoverzicht van de kosten en opbrengsten die ook daadwerkelijk toebehoren aan de periode waarover het resultatenoverzicht verslag doet, wordt de </a:t>
            </a:r>
            <a:r>
              <a:rPr lang="nl-NL" sz="2500" b="1" dirty="0" smtClean="0"/>
              <a:t>permanentie</a:t>
            </a:r>
            <a:r>
              <a:rPr lang="nl-NL" sz="2500" dirty="0" smtClean="0"/>
              <a:t> genoemd. </a:t>
            </a:r>
          </a:p>
          <a:p>
            <a:r>
              <a:rPr lang="nl-NL" sz="2500" dirty="0" err="1" smtClean="0"/>
              <a:t>Cq</a:t>
            </a:r>
            <a:r>
              <a:rPr lang="nl-NL" sz="2500" dirty="0" smtClean="0"/>
              <a:t> de juiste kosten aan de juiste periode koppelen.</a:t>
            </a:r>
          </a:p>
          <a:p>
            <a:r>
              <a:rPr lang="nl-NL" sz="2500" dirty="0" smtClean="0"/>
              <a:t>Zodoende kan je correct het resultaat berekenen van elke periode. (je weet dan tenslotte welke kosten en opbrengsten je hebt gemaakt).</a:t>
            </a:r>
            <a:endParaRPr lang="nl-NL" sz="2500" dirty="0"/>
          </a:p>
        </p:txBody>
      </p:sp>
    </p:spTree>
    <p:extLst>
      <p:ext uri="{BB962C8B-B14F-4D97-AF65-F5344CB8AC3E}">
        <p14:creationId xmlns:p14="http://schemas.microsoft.com/office/powerpoint/2010/main" val="311212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66 </a:t>
            </a:r>
            <a:r>
              <a:rPr lang="nl-NL" dirty="0" smtClean="0"/>
              <a:t>en </a:t>
            </a:r>
            <a:r>
              <a:rPr lang="nl-NL" dirty="0" smtClean="0"/>
              <a:t>67</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a:t>
            </a:r>
            <a:r>
              <a:rPr lang="nl-NL" sz="2500" dirty="0" smtClean="0"/>
              <a:t>minuten de tijd.</a:t>
            </a:r>
          </a:p>
          <a:p>
            <a:r>
              <a:rPr lang="nl-NL" sz="2500" dirty="0" smtClean="0"/>
              <a:t>Eerder klaar?</a:t>
            </a:r>
          </a:p>
          <a:p>
            <a:r>
              <a:rPr lang="nl-NL" sz="2500" dirty="0" smtClean="0"/>
              <a:t>Lees 4.5 en maak opdracht </a:t>
            </a:r>
            <a:r>
              <a:rPr lang="nl-NL" sz="2500" dirty="0" smtClean="0"/>
              <a:t>68 </a:t>
            </a:r>
            <a:r>
              <a:rPr lang="nl-NL" sz="2500" dirty="0" smtClean="0"/>
              <a:t>en </a:t>
            </a:r>
            <a:r>
              <a:rPr lang="nl-NL" sz="2500" dirty="0" smtClean="0"/>
              <a:t>69</a:t>
            </a:r>
            <a:r>
              <a:rPr lang="nl-NL" sz="2500" dirty="0" smtClean="0"/>
              <a:t>.</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501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597"/>
          <a:stretch/>
        </p:blipFill>
        <p:spPr>
          <a:xfrm>
            <a:off x="0" y="0"/>
            <a:ext cx="12192000" cy="842211"/>
          </a:xfrm>
          <a:prstGeom prst="rect">
            <a:avLst/>
          </a:prstGeom>
        </p:spPr>
      </p:pic>
      <p:pic>
        <p:nvPicPr>
          <p:cNvPr id="5" name="Afbeelding 4"/>
          <p:cNvPicPr>
            <a:picLocks noChangeAspect="1"/>
          </p:cNvPicPr>
          <p:nvPr/>
        </p:nvPicPr>
        <p:blipFill rotWithShape="1">
          <a:blip r:embed="rId2"/>
          <a:srcRect b="75864"/>
          <a:stretch/>
        </p:blipFill>
        <p:spPr>
          <a:xfrm>
            <a:off x="0" y="0"/>
            <a:ext cx="12192000" cy="1239253"/>
          </a:xfrm>
          <a:prstGeom prst="rect">
            <a:avLst/>
          </a:prstGeom>
        </p:spPr>
      </p:pic>
      <p:pic>
        <p:nvPicPr>
          <p:cNvPr id="6" name="Afbeelding 5"/>
          <p:cNvPicPr>
            <a:picLocks noChangeAspect="1"/>
          </p:cNvPicPr>
          <p:nvPr/>
        </p:nvPicPr>
        <p:blipFill rotWithShape="1">
          <a:blip r:embed="rId2"/>
          <a:srcRect b="55008"/>
          <a:stretch/>
        </p:blipFill>
        <p:spPr>
          <a:xfrm>
            <a:off x="0" y="0"/>
            <a:ext cx="12192000" cy="2310063"/>
          </a:xfrm>
          <a:prstGeom prst="rect">
            <a:avLst/>
          </a:prstGeom>
        </p:spPr>
      </p:pic>
      <p:pic>
        <p:nvPicPr>
          <p:cNvPr id="7" name="Afbeelding 6"/>
          <p:cNvPicPr>
            <a:picLocks noChangeAspect="1"/>
          </p:cNvPicPr>
          <p:nvPr/>
        </p:nvPicPr>
        <p:blipFill rotWithShape="1">
          <a:blip r:embed="rId2"/>
          <a:srcRect b="47744"/>
          <a:stretch/>
        </p:blipFill>
        <p:spPr>
          <a:xfrm>
            <a:off x="0" y="1"/>
            <a:ext cx="12192000" cy="2683042"/>
          </a:xfrm>
          <a:prstGeom prst="rect">
            <a:avLst/>
          </a:prstGeom>
        </p:spPr>
      </p:pic>
      <p:pic>
        <p:nvPicPr>
          <p:cNvPr id="8" name="Afbeelding 7"/>
          <p:cNvPicPr>
            <a:picLocks noChangeAspect="1"/>
          </p:cNvPicPr>
          <p:nvPr/>
        </p:nvPicPr>
        <p:blipFill rotWithShape="1">
          <a:blip r:embed="rId2"/>
          <a:srcRect b="40714"/>
          <a:stretch/>
        </p:blipFill>
        <p:spPr>
          <a:xfrm>
            <a:off x="0" y="0"/>
            <a:ext cx="12192000" cy="3043989"/>
          </a:xfrm>
          <a:prstGeom prst="rect">
            <a:avLst/>
          </a:prstGeom>
        </p:spPr>
      </p:pic>
      <p:pic>
        <p:nvPicPr>
          <p:cNvPr id="9" name="Afbeelding 8"/>
          <p:cNvPicPr>
            <a:picLocks noChangeAspect="1"/>
          </p:cNvPicPr>
          <p:nvPr/>
        </p:nvPicPr>
        <p:blipFill rotWithShape="1">
          <a:blip r:embed="rId2"/>
          <a:srcRect b="26420"/>
          <a:stretch/>
        </p:blipFill>
        <p:spPr>
          <a:xfrm>
            <a:off x="0" y="1"/>
            <a:ext cx="12192000" cy="3777916"/>
          </a:xfrm>
          <a:prstGeom prst="rect">
            <a:avLst/>
          </a:prstGeom>
        </p:spPr>
      </p:pic>
      <p:pic>
        <p:nvPicPr>
          <p:cNvPr id="10" name="Afbeelding 9"/>
          <p:cNvPicPr>
            <a:picLocks noChangeAspect="1"/>
          </p:cNvPicPr>
          <p:nvPr/>
        </p:nvPicPr>
        <p:blipFill rotWithShape="1">
          <a:blip r:embed="rId2"/>
          <a:srcRect b="18687"/>
          <a:stretch/>
        </p:blipFill>
        <p:spPr>
          <a:xfrm>
            <a:off x="0" y="1"/>
            <a:ext cx="12192000" cy="4174958"/>
          </a:xfrm>
          <a:prstGeom prst="rect">
            <a:avLst/>
          </a:prstGeom>
        </p:spPr>
      </p:pic>
      <p:pic>
        <p:nvPicPr>
          <p:cNvPr id="11" name="Afbeelding 10"/>
          <p:cNvPicPr>
            <a:picLocks noChangeAspect="1"/>
          </p:cNvPicPr>
          <p:nvPr/>
        </p:nvPicPr>
        <p:blipFill rotWithShape="1">
          <a:blip r:embed="rId2"/>
          <a:srcRect b="11657"/>
          <a:stretch/>
        </p:blipFill>
        <p:spPr>
          <a:xfrm>
            <a:off x="0" y="0"/>
            <a:ext cx="12192000" cy="4535905"/>
          </a:xfrm>
          <a:prstGeom prst="rect">
            <a:avLst/>
          </a:prstGeom>
        </p:spPr>
      </p:pic>
      <p:pic>
        <p:nvPicPr>
          <p:cNvPr id="12" name="Afbeelding 11"/>
          <p:cNvPicPr>
            <a:picLocks noChangeAspect="1"/>
          </p:cNvPicPr>
          <p:nvPr/>
        </p:nvPicPr>
        <p:blipFill>
          <a:blip r:embed="rId2"/>
          <a:stretch>
            <a:fillRect/>
          </a:stretch>
        </p:blipFill>
        <p:spPr>
          <a:xfrm>
            <a:off x="0" y="0"/>
            <a:ext cx="12192000" cy="5134429"/>
          </a:xfrm>
          <a:prstGeom prst="rect">
            <a:avLst/>
          </a:prstGeom>
        </p:spPr>
      </p:pic>
    </p:spTree>
    <p:extLst>
      <p:ext uri="{BB962C8B-B14F-4D97-AF65-F5344CB8AC3E}">
        <p14:creationId xmlns:p14="http://schemas.microsoft.com/office/powerpoint/2010/main" val="215781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a:t>
            </a:r>
            <a:r>
              <a:rPr lang="nl-NL" sz="2500" dirty="0" smtClean="0">
                <a:sym typeface="Wingdings" panose="05000000000000000000" pitchFamily="2" charset="2"/>
              </a:rPr>
              <a:t>66</a:t>
            </a:r>
            <a:r>
              <a:rPr lang="nl-NL" sz="2500" dirty="0" smtClean="0">
                <a:sym typeface="Wingdings" panose="05000000000000000000" pitchFamily="2" charset="2"/>
              </a:rPr>
              <a:t>,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a:t>
            </a:r>
            <a:r>
              <a:rPr lang="nl-NL" sz="2500" dirty="0" smtClean="0">
                <a:sym typeface="Wingdings" panose="05000000000000000000" pitchFamily="2" charset="2"/>
              </a:rPr>
              <a:t>67</a:t>
            </a:r>
            <a:r>
              <a:rPr lang="nl-NL" sz="2500" dirty="0" smtClean="0">
                <a:sym typeface="Wingdings" panose="05000000000000000000" pitchFamily="2" charset="2"/>
              </a:rPr>
              <a:t>.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933495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a:t>
            </a:r>
            <a:r>
              <a:rPr lang="nl-NL" sz="2500" dirty="0" smtClean="0">
                <a:sym typeface="Wingdings" panose="05000000000000000000" pitchFamily="2" charset="2"/>
              </a:rPr>
              <a:t>66</a:t>
            </a:r>
            <a:r>
              <a:rPr lang="nl-NL" sz="2500" dirty="0" smtClean="0">
                <a:sym typeface="Wingdings" panose="05000000000000000000" pitchFamily="2" charset="2"/>
              </a:rPr>
              <a:t>,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a:t>
            </a:r>
            <a:r>
              <a:rPr lang="nl-NL" sz="2500" dirty="0" smtClean="0">
                <a:sym typeface="Wingdings" panose="05000000000000000000" pitchFamily="2" charset="2"/>
              </a:rPr>
              <a:t>67</a:t>
            </a:r>
            <a:r>
              <a:rPr lang="nl-NL" sz="2500" dirty="0" smtClean="0">
                <a:sym typeface="Wingdings" panose="05000000000000000000" pitchFamily="2" charset="2"/>
              </a:rPr>
              <a:t>.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363805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kosten?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7970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Introductie opdracht</a:t>
            </a:r>
            <a:endParaRPr lang="nl-NL" dirty="0"/>
          </a:p>
        </p:txBody>
      </p:sp>
      <p:sp>
        <p:nvSpPr>
          <p:cNvPr id="3" name="Tijdelijke aanduiding voor inhoud 2"/>
          <p:cNvSpPr>
            <a:spLocks noGrp="1"/>
          </p:cNvSpPr>
          <p:nvPr>
            <p:ph idx="1"/>
          </p:nvPr>
        </p:nvSpPr>
        <p:spPr/>
        <p:txBody>
          <a:bodyPr>
            <a:normAutofit/>
          </a:bodyPr>
          <a:lstStyle/>
          <a:p>
            <a:r>
              <a:rPr lang="nl-NL" sz="2500" dirty="0" smtClean="0"/>
              <a:t>Zelfstandig maken opdracht </a:t>
            </a:r>
            <a:r>
              <a:rPr lang="nl-NL" sz="2500" dirty="0" smtClean="0"/>
              <a:t>68</a:t>
            </a:r>
            <a:r>
              <a:rPr lang="nl-NL" sz="2500" dirty="0" smtClean="0"/>
              <a:t>.</a:t>
            </a:r>
          </a:p>
          <a:p>
            <a:r>
              <a:rPr lang="nl-NL" sz="2500" dirty="0" smtClean="0"/>
              <a:t>5 minuten de tijd.</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58739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591"/>
          <a:stretch/>
        </p:blipFill>
        <p:spPr>
          <a:xfrm>
            <a:off x="-1" y="1"/>
            <a:ext cx="12597063" cy="1419726"/>
          </a:xfrm>
          <a:prstGeom prst="rect">
            <a:avLst/>
          </a:prstGeom>
        </p:spPr>
      </p:pic>
      <p:pic>
        <p:nvPicPr>
          <p:cNvPr id="5" name="Afbeelding 4"/>
          <p:cNvPicPr>
            <a:picLocks noChangeAspect="1"/>
          </p:cNvPicPr>
          <p:nvPr/>
        </p:nvPicPr>
        <p:blipFill rotWithShape="1">
          <a:blip r:embed="rId2"/>
          <a:srcRect b="65868"/>
          <a:stretch/>
        </p:blipFill>
        <p:spPr>
          <a:xfrm>
            <a:off x="-1" y="0"/>
            <a:ext cx="12597063" cy="1985211"/>
          </a:xfrm>
          <a:prstGeom prst="rect">
            <a:avLst/>
          </a:prstGeom>
        </p:spPr>
      </p:pic>
      <p:pic>
        <p:nvPicPr>
          <p:cNvPr id="6" name="Afbeelding 5"/>
          <p:cNvPicPr>
            <a:picLocks noChangeAspect="1"/>
          </p:cNvPicPr>
          <p:nvPr/>
        </p:nvPicPr>
        <p:blipFill rotWithShape="1">
          <a:blip r:embed="rId2"/>
          <a:srcRect b="55732"/>
          <a:stretch/>
        </p:blipFill>
        <p:spPr>
          <a:xfrm>
            <a:off x="-1" y="1"/>
            <a:ext cx="12597063" cy="2574758"/>
          </a:xfrm>
          <a:prstGeom prst="rect">
            <a:avLst/>
          </a:prstGeom>
        </p:spPr>
      </p:pic>
      <p:pic>
        <p:nvPicPr>
          <p:cNvPr id="7" name="Afbeelding 6"/>
          <p:cNvPicPr>
            <a:picLocks noChangeAspect="1"/>
          </p:cNvPicPr>
          <p:nvPr/>
        </p:nvPicPr>
        <p:blipFill rotWithShape="1">
          <a:blip r:embed="rId2"/>
          <a:srcRect b="45803"/>
          <a:stretch/>
        </p:blipFill>
        <p:spPr>
          <a:xfrm>
            <a:off x="-1" y="1"/>
            <a:ext cx="12597063" cy="3152274"/>
          </a:xfrm>
          <a:prstGeom prst="rect">
            <a:avLst/>
          </a:prstGeom>
        </p:spPr>
      </p:pic>
      <p:pic>
        <p:nvPicPr>
          <p:cNvPr id="8" name="Afbeelding 7"/>
          <p:cNvPicPr>
            <a:picLocks noChangeAspect="1"/>
          </p:cNvPicPr>
          <p:nvPr/>
        </p:nvPicPr>
        <p:blipFill rotWithShape="1">
          <a:blip r:embed="rId2"/>
          <a:srcRect b="36081"/>
          <a:stretch/>
        </p:blipFill>
        <p:spPr>
          <a:xfrm>
            <a:off x="-1" y="1"/>
            <a:ext cx="12597063" cy="3717758"/>
          </a:xfrm>
          <a:prstGeom prst="rect">
            <a:avLst/>
          </a:prstGeom>
        </p:spPr>
      </p:pic>
      <p:pic>
        <p:nvPicPr>
          <p:cNvPr id="9" name="Afbeelding 8"/>
          <p:cNvPicPr>
            <a:picLocks noChangeAspect="1"/>
          </p:cNvPicPr>
          <p:nvPr/>
        </p:nvPicPr>
        <p:blipFill rotWithShape="1">
          <a:blip r:embed="rId2"/>
          <a:srcRect b="24910"/>
          <a:stretch/>
        </p:blipFill>
        <p:spPr>
          <a:xfrm>
            <a:off x="-1" y="0"/>
            <a:ext cx="12597063" cy="4367463"/>
          </a:xfrm>
          <a:prstGeom prst="rect">
            <a:avLst/>
          </a:prstGeom>
        </p:spPr>
      </p:pic>
      <p:pic>
        <p:nvPicPr>
          <p:cNvPr id="10" name="Afbeelding 9"/>
          <p:cNvPicPr>
            <a:picLocks noChangeAspect="1"/>
          </p:cNvPicPr>
          <p:nvPr/>
        </p:nvPicPr>
        <p:blipFill>
          <a:blip r:embed="rId2"/>
          <a:stretch>
            <a:fillRect/>
          </a:stretch>
        </p:blipFill>
        <p:spPr>
          <a:xfrm>
            <a:off x="-1" y="0"/>
            <a:ext cx="12597063" cy="5816347"/>
          </a:xfrm>
          <a:prstGeom prst="rect">
            <a:avLst/>
          </a:prstGeom>
        </p:spPr>
      </p:pic>
    </p:spTree>
    <p:extLst>
      <p:ext uri="{BB962C8B-B14F-4D97-AF65-F5344CB8AC3E}">
        <p14:creationId xmlns:p14="http://schemas.microsoft.com/office/powerpoint/2010/main" val="395532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Zoals zichtbaar geworden:</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verwerven van vermogen brengt kosten met zicht mee.</a:t>
            </a:r>
          </a:p>
          <a:p>
            <a:r>
              <a:rPr lang="nl-NL" sz="2500" dirty="0" smtClean="0"/>
              <a:t>Uit vorige voorbeeld:</a:t>
            </a:r>
          </a:p>
          <a:p>
            <a:r>
              <a:rPr lang="nl-NL" sz="2500" dirty="0" smtClean="0"/>
              <a:t>Interestkosten.</a:t>
            </a:r>
          </a:p>
          <a:p>
            <a:r>
              <a:rPr lang="nl-NL" sz="2500" dirty="0" smtClean="0"/>
              <a:t>Notariskosten </a:t>
            </a:r>
            <a:r>
              <a:rPr lang="nl-NL" sz="2500" dirty="0" err="1" smtClean="0"/>
              <a:t>i.v.m</a:t>
            </a:r>
            <a:r>
              <a:rPr lang="nl-NL" sz="2500" dirty="0" smtClean="0"/>
              <a:t> afsluiten lening.</a:t>
            </a:r>
          </a:p>
          <a:p>
            <a:r>
              <a:rPr lang="nl-NL" sz="2500" dirty="0" smtClean="0"/>
              <a:t>Provisie bank voor afsluiten lening.</a:t>
            </a:r>
          </a:p>
          <a:p>
            <a:endParaRPr lang="nl-NL" sz="2500" dirty="0"/>
          </a:p>
          <a:p>
            <a:r>
              <a:rPr lang="nl-NL" sz="2500" dirty="0" smtClean="0"/>
              <a:t>Kosten die te maken hebben met het vreemde vermogen.</a:t>
            </a:r>
          </a:p>
          <a:p>
            <a:endParaRPr lang="nl-NL" sz="2500" dirty="0"/>
          </a:p>
        </p:txBody>
      </p:sp>
    </p:spTree>
    <p:extLst>
      <p:ext uri="{BB962C8B-B14F-4D97-AF65-F5344CB8AC3E}">
        <p14:creationId xmlns:p14="http://schemas.microsoft.com/office/powerpoint/2010/main" val="94826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Aflossing	</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zichtbaar geworden: de aflossing wordt niet genoemd bij de kosten.</a:t>
            </a:r>
          </a:p>
          <a:p>
            <a:r>
              <a:rPr lang="nl-NL" sz="2500" dirty="0" smtClean="0"/>
              <a:t>Dit is omdat de aflossing geen kosten zijn.</a:t>
            </a:r>
          </a:p>
          <a:p>
            <a:r>
              <a:rPr lang="nl-NL" sz="2500" dirty="0" smtClean="0"/>
              <a:t>Tenslotte: de aflossing zorgt niet voor een verlaging van het eigen vermogen.</a:t>
            </a:r>
          </a:p>
          <a:p>
            <a:r>
              <a:rPr lang="nl-NL" sz="2500" dirty="0" smtClean="0"/>
              <a:t>Tenslotte je bezit neemt af, maar tevens ook je schuld.</a:t>
            </a:r>
          </a:p>
          <a:p>
            <a:endParaRPr lang="nl-NL" sz="2500" dirty="0"/>
          </a:p>
        </p:txBody>
      </p:sp>
    </p:spTree>
    <p:extLst>
      <p:ext uri="{BB962C8B-B14F-4D97-AF65-F5344CB8AC3E}">
        <p14:creationId xmlns:p14="http://schemas.microsoft.com/office/powerpoint/2010/main" val="267114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Rente zijn wel kosten, tenslotte verlagen ze het eigen vermogen.</a:t>
            </a:r>
          </a:p>
          <a:p>
            <a:r>
              <a:rPr lang="nl-NL" sz="2500" dirty="0" smtClean="0"/>
              <a:t>(het bezit neemt af bij het betalen van rente, het vreemde vermogen niet, zodoende neemt het eigen vermogen af)</a:t>
            </a:r>
          </a:p>
          <a:p>
            <a:endParaRPr lang="nl-NL" sz="2500" dirty="0"/>
          </a:p>
          <a:p>
            <a:r>
              <a:rPr lang="nl-NL" sz="2500" dirty="0" smtClean="0"/>
              <a:t>Rentekosten ontstaan na verloop van tijd, tenslotte als je vandaag geld leent en vandaag het meteen terug betaald heb je geen rentekosten.</a:t>
            </a:r>
            <a:endParaRPr lang="nl-NL" sz="2500" dirty="0"/>
          </a:p>
        </p:txBody>
      </p:sp>
    </p:spTree>
    <p:extLst>
      <p:ext uri="{BB962C8B-B14F-4D97-AF65-F5344CB8AC3E}">
        <p14:creationId xmlns:p14="http://schemas.microsoft.com/office/powerpoint/2010/main" val="362784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a:t>
            </a:r>
            <a:r>
              <a:rPr lang="nl-NL" dirty="0" smtClean="0"/>
              <a:t>opdracht 70</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a:t>
            </a:r>
            <a:r>
              <a:rPr lang="nl-NL" sz="2500" dirty="0" smtClean="0"/>
              <a:t>minuten de tijd.</a:t>
            </a:r>
          </a:p>
          <a:p>
            <a:r>
              <a:rPr lang="nl-NL" sz="2500" dirty="0" smtClean="0"/>
              <a:t>Eerder klaar?</a:t>
            </a:r>
          </a:p>
          <a:p>
            <a:r>
              <a:rPr lang="nl-NL" sz="2500" dirty="0" smtClean="0"/>
              <a:t>Lees maak opdracht 71 (t/m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307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703"/>
          <a:stretch/>
        </p:blipFill>
        <p:spPr>
          <a:xfrm>
            <a:off x="-1" y="-11113"/>
            <a:ext cx="11802979" cy="1093955"/>
          </a:xfrm>
          <a:prstGeom prst="rect">
            <a:avLst/>
          </a:prstGeom>
        </p:spPr>
      </p:pic>
      <p:pic>
        <p:nvPicPr>
          <p:cNvPr id="5" name="Afbeelding 4"/>
          <p:cNvPicPr>
            <a:picLocks noChangeAspect="1"/>
          </p:cNvPicPr>
          <p:nvPr/>
        </p:nvPicPr>
        <p:blipFill rotWithShape="1">
          <a:blip r:embed="rId2"/>
          <a:srcRect b="76426"/>
          <a:stretch/>
        </p:blipFill>
        <p:spPr>
          <a:xfrm>
            <a:off x="-1" y="-11113"/>
            <a:ext cx="11802979" cy="1490997"/>
          </a:xfrm>
          <a:prstGeom prst="rect">
            <a:avLst/>
          </a:prstGeom>
        </p:spPr>
      </p:pic>
      <p:pic>
        <p:nvPicPr>
          <p:cNvPr id="6" name="Afbeelding 5"/>
          <p:cNvPicPr>
            <a:picLocks noChangeAspect="1"/>
          </p:cNvPicPr>
          <p:nvPr/>
        </p:nvPicPr>
        <p:blipFill rotWithShape="1">
          <a:blip r:embed="rId2"/>
          <a:srcRect b="54930"/>
          <a:stretch/>
        </p:blipFill>
        <p:spPr>
          <a:xfrm>
            <a:off x="-1" y="-11113"/>
            <a:ext cx="11802979" cy="2850566"/>
          </a:xfrm>
          <a:prstGeom prst="rect">
            <a:avLst/>
          </a:prstGeom>
        </p:spPr>
      </p:pic>
      <p:pic>
        <p:nvPicPr>
          <p:cNvPr id="7" name="Afbeelding 6"/>
          <p:cNvPicPr>
            <a:picLocks noChangeAspect="1"/>
          </p:cNvPicPr>
          <p:nvPr/>
        </p:nvPicPr>
        <p:blipFill rotWithShape="1">
          <a:blip r:embed="rId2"/>
          <a:srcRect b="48272"/>
          <a:stretch/>
        </p:blipFill>
        <p:spPr>
          <a:xfrm>
            <a:off x="-1" y="-11113"/>
            <a:ext cx="11802979" cy="3271671"/>
          </a:xfrm>
          <a:prstGeom prst="rect">
            <a:avLst/>
          </a:prstGeom>
        </p:spPr>
      </p:pic>
      <p:pic>
        <p:nvPicPr>
          <p:cNvPr id="8" name="Afbeelding 7"/>
          <p:cNvPicPr>
            <a:picLocks noChangeAspect="1"/>
          </p:cNvPicPr>
          <p:nvPr/>
        </p:nvPicPr>
        <p:blipFill rotWithShape="1">
          <a:blip r:embed="rId2"/>
          <a:srcRect b="41043"/>
          <a:stretch/>
        </p:blipFill>
        <p:spPr>
          <a:xfrm>
            <a:off x="-1" y="-11113"/>
            <a:ext cx="11802979" cy="3728871"/>
          </a:xfrm>
          <a:prstGeom prst="rect">
            <a:avLst/>
          </a:prstGeom>
        </p:spPr>
      </p:pic>
      <p:pic>
        <p:nvPicPr>
          <p:cNvPr id="9" name="Afbeelding 8"/>
          <p:cNvPicPr>
            <a:picLocks noChangeAspect="1"/>
          </p:cNvPicPr>
          <p:nvPr/>
        </p:nvPicPr>
        <p:blipFill rotWithShape="1">
          <a:blip r:embed="rId2"/>
          <a:srcRect b="33624"/>
          <a:stretch/>
        </p:blipFill>
        <p:spPr>
          <a:xfrm>
            <a:off x="-1" y="-11113"/>
            <a:ext cx="11802979" cy="4198102"/>
          </a:xfrm>
          <a:prstGeom prst="rect">
            <a:avLst/>
          </a:prstGeom>
        </p:spPr>
      </p:pic>
      <p:pic>
        <p:nvPicPr>
          <p:cNvPr id="10" name="Afbeelding 9"/>
          <p:cNvPicPr>
            <a:picLocks noChangeAspect="1"/>
          </p:cNvPicPr>
          <p:nvPr/>
        </p:nvPicPr>
        <p:blipFill rotWithShape="1">
          <a:blip r:embed="rId2"/>
          <a:srcRect b="27536"/>
          <a:stretch/>
        </p:blipFill>
        <p:spPr>
          <a:xfrm>
            <a:off x="-1" y="-11113"/>
            <a:ext cx="11802979" cy="4583113"/>
          </a:xfrm>
          <a:prstGeom prst="rect">
            <a:avLst/>
          </a:prstGeom>
        </p:spPr>
      </p:pic>
      <p:pic>
        <p:nvPicPr>
          <p:cNvPr id="11" name="Afbeelding 10"/>
          <p:cNvPicPr>
            <a:picLocks noChangeAspect="1"/>
          </p:cNvPicPr>
          <p:nvPr/>
        </p:nvPicPr>
        <p:blipFill rotWithShape="1">
          <a:blip r:embed="rId2"/>
          <a:srcRect b="19927"/>
          <a:stretch/>
        </p:blipFill>
        <p:spPr>
          <a:xfrm>
            <a:off x="-1" y="-11113"/>
            <a:ext cx="11802979" cy="5064376"/>
          </a:xfrm>
          <a:prstGeom prst="rect">
            <a:avLst/>
          </a:prstGeom>
        </p:spPr>
      </p:pic>
      <p:pic>
        <p:nvPicPr>
          <p:cNvPr id="12" name="Afbeelding 11"/>
          <p:cNvPicPr>
            <a:picLocks noChangeAspect="1"/>
          </p:cNvPicPr>
          <p:nvPr/>
        </p:nvPicPr>
        <p:blipFill rotWithShape="1">
          <a:blip r:embed="rId2"/>
          <a:srcRect b="12698"/>
          <a:stretch/>
        </p:blipFill>
        <p:spPr>
          <a:xfrm>
            <a:off x="-1" y="-11113"/>
            <a:ext cx="11802979" cy="5521576"/>
          </a:xfrm>
          <a:prstGeom prst="rect">
            <a:avLst/>
          </a:prstGeom>
        </p:spPr>
      </p:pic>
      <p:pic>
        <p:nvPicPr>
          <p:cNvPr id="13" name="Afbeelding 12"/>
          <p:cNvPicPr>
            <a:picLocks noChangeAspect="1"/>
          </p:cNvPicPr>
          <p:nvPr/>
        </p:nvPicPr>
        <p:blipFill>
          <a:blip r:embed="rId2"/>
          <a:stretch>
            <a:fillRect/>
          </a:stretch>
        </p:blipFill>
        <p:spPr>
          <a:xfrm>
            <a:off x="-1" y="-11113"/>
            <a:ext cx="11802979" cy="6324704"/>
          </a:xfrm>
          <a:prstGeom prst="rect">
            <a:avLst/>
          </a:prstGeom>
        </p:spPr>
      </p:pic>
    </p:spTree>
    <p:extLst>
      <p:ext uri="{BB962C8B-B14F-4D97-AF65-F5344CB8AC3E}">
        <p14:creationId xmlns:p14="http://schemas.microsoft.com/office/powerpoint/2010/main" val="4000442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a:t>
            </a:r>
            <a:r>
              <a:rPr lang="nl-NL" dirty="0" smtClean="0"/>
              <a:t>opdracht 71</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a:t>
            </a:r>
            <a:r>
              <a:rPr lang="nl-NL" sz="2500" dirty="0" smtClean="0"/>
              <a:t>minuten de tijd.</a:t>
            </a:r>
          </a:p>
          <a:p>
            <a:r>
              <a:rPr lang="nl-NL" sz="2500" dirty="0" smtClean="0"/>
              <a:t>Eerder klaar?</a:t>
            </a:r>
          </a:p>
          <a:p>
            <a:r>
              <a:rPr lang="nl-NL" sz="2500" dirty="0" smtClean="0"/>
              <a:t>Lees maak opdracht 72 (t/m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211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5937"/>
          <a:stretch/>
        </p:blipFill>
        <p:spPr>
          <a:xfrm>
            <a:off x="0" y="1"/>
            <a:ext cx="12192000" cy="1720516"/>
          </a:xfrm>
          <a:prstGeom prst="rect">
            <a:avLst/>
          </a:prstGeom>
        </p:spPr>
      </p:pic>
      <p:pic>
        <p:nvPicPr>
          <p:cNvPr id="5" name="Afbeelding 4"/>
          <p:cNvPicPr>
            <a:picLocks noChangeAspect="1"/>
          </p:cNvPicPr>
          <p:nvPr/>
        </p:nvPicPr>
        <p:blipFill rotWithShape="1">
          <a:blip r:embed="rId2"/>
          <a:srcRect b="58076"/>
          <a:stretch/>
        </p:blipFill>
        <p:spPr>
          <a:xfrm>
            <a:off x="0" y="1"/>
            <a:ext cx="12192000" cy="2117558"/>
          </a:xfrm>
          <a:prstGeom prst="rect">
            <a:avLst/>
          </a:prstGeom>
        </p:spPr>
      </p:pic>
      <p:pic>
        <p:nvPicPr>
          <p:cNvPr id="6" name="Afbeelding 5"/>
          <p:cNvPicPr>
            <a:picLocks noChangeAspect="1"/>
          </p:cNvPicPr>
          <p:nvPr/>
        </p:nvPicPr>
        <p:blipFill rotWithShape="1">
          <a:blip r:embed="rId2"/>
          <a:srcRect b="50692"/>
          <a:stretch/>
        </p:blipFill>
        <p:spPr>
          <a:xfrm>
            <a:off x="0" y="0"/>
            <a:ext cx="12192000" cy="2490537"/>
          </a:xfrm>
          <a:prstGeom prst="rect">
            <a:avLst/>
          </a:prstGeom>
        </p:spPr>
      </p:pic>
      <p:pic>
        <p:nvPicPr>
          <p:cNvPr id="7" name="Afbeelding 6"/>
          <p:cNvPicPr>
            <a:picLocks noChangeAspect="1"/>
          </p:cNvPicPr>
          <p:nvPr/>
        </p:nvPicPr>
        <p:blipFill rotWithShape="1">
          <a:blip r:embed="rId2"/>
          <a:srcRect b="43784"/>
          <a:stretch/>
        </p:blipFill>
        <p:spPr>
          <a:xfrm>
            <a:off x="0" y="0"/>
            <a:ext cx="12192000" cy="2839453"/>
          </a:xfrm>
          <a:prstGeom prst="rect">
            <a:avLst/>
          </a:prstGeom>
        </p:spPr>
      </p:pic>
      <p:pic>
        <p:nvPicPr>
          <p:cNvPr id="8" name="Afbeelding 7"/>
          <p:cNvPicPr>
            <a:picLocks noChangeAspect="1"/>
          </p:cNvPicPr>
          <p:nvPr/>
        </p:nvPicPr>
        <p:blipFill rotWithShape="1">
          <a:blip r:embed="rId2"/>
          <a:srcRect b="37114"/>
          <a:stretch/>
        </p:blipFill>
        <p:spPr>
          <a:xfrm>
            <a:off x="0" y="0"/>
            <a:ext cx="12192000" cy="3176337"/>
          </a:xfrm>
          <a:prstGeom prst="rect">
            <a:avLst/>
          </a:prstGeom>
        </p:spPr>
      </p:pic>
      <p:pic>
        <p:nvPicPr>
          <p:cNvPr id="9" name="Afbeelding 8"/>
          <p:cNvPicPr>
            <a:picLocks noChangeAspect="1"/>
          </p:cNvPicPr>
          <p:nvPr/>
        </p:nvPicPr>
        <p:blipFill rotWithShape="1">
          <a:blip r:embed="rId2"/>
          <a:srcRect b="30207"/>
          <a:stretch/>
        </p:blipFill>
        <p:spPr>
          <a:xfrm>
            <a:off x="0" y="0"/>
            <a:ext cx="12192000" cy="3525253"/>
          </a:xfrm>
          <a:prstGeom prst="rect">
            <a:avLst/>
          </a:prstGeom>
        </p:spPr>
      </p:pic>
      <p:pic>
        <p:nvPicPr>
          <p:cNvPr id="10" name="Afbeelding 9"/>
          <p:cNvPicPr>
            <a:picLocks noChangeAspect="1"/>
          </p:cNvPicPr>
          <p:nvPr/>
        </p:nvPicPr>
        <p:blipFill rotWithShape="1">
          <a:blip r:embed="rId2"/>
          <a:srcRect b="17105"/>
          <a:stretch/>
        </p:blipFill>
        <p:spPr>
          <a:xfrm>
            <a:off x="0" y="0"/>
            <a:ext cx="12192000" cy="4186989"/>
          </a:xfrm>
          <a:prstGeom prst="rect">
            <a:avLst/>
          </a:prstGeom>
        </p:spPr>
      </p:pic>
      <p:pic>
        <p:nvPicPr>
          <p:cNvPr id="11" name="Afbeelding 10"/>
          <p:cNvPicPr>
            <a:picLocks noChangeAspect="1"/>
          </p:cNvPicPr>
          <p:nvPr/>
        </p:nvPicPr>
        <p:blipFill>
          <a:blip r:embed="rId2"/>
          <a:stretch>
            <a:fillRect/>
          </a:stretch>
        </p:blipFill>
        <p:spPr>
          <a:xfrm>
            <a:off x="0" y="0"/>
            <a:ext cx="12192000" cy="5050971"/>
          </a:xfrm>
          <a:prstGeom prst="rect">
            <a:avLst/>
          </a:prstGeom>
        </p:spPr>
      </p:pic>
    </p:spTree>
    <p:extLst>
      <p:ext uri="{BB962C8B-B14F-4D97-AF65-F5344CB8AC3E}">
        <p14:creationId xmlns:p14="http://schemas.microsoft.com/office/powerpoint/2010/main" val="2812113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586291"/>
            <a:ext cx="8596668" cy="1320800"/>
          </a:xfrm>
        </p:spPr>
        <p:txBody>
          <a:bodyPr/>
          <a:lstStyle/>
          <a:p>
            <a:r>
              <a:rPr lang="nl-NL" dirty="0" smtClean="0"/>
              <a:t>Zelfstandig maken </a:t>
            </a:r>
            <a:r>
              <a:rPr lang="nl-NL" dirty="0" smtClean="0"/>
              <a:t>opdracht 72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a:t>
            </a:r>
            <a:r>
              <a:rPr lang="nl-NL" sz="2500" dirty="0" smtClean="0"/>
              <a:t>minuten de tijd.</a:t>
            </a:r>
          </a:p>
          <a:p>
            <a:r>
              <a:rPr lang="nl-NL" sz="2500" dirty="0" smtClean="0"/>
              <a:t>Eerder klaar?</a:t>
            </a:r>
          </a:p>
          <a:p>
            <a:r>
              <a:rPr lang="nl-NL" sz="2500" dirty="0" smtClean="0"/>
              <a:t>(t/m 72 is huiswerk).</a:t>
            </a:r>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5"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5"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6080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uitgaven die geen kosten zijn? (TIP: dan komen ze op de balans)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5975300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560"/>
          <a:stretch/>
        </p:blipFill>
        <p:spPr>
          <a:xfrm>
            <a:off x="0" y="1"/>
            <a:ext cx="11677880" cy="2159306"/>
          </a:xfrm>
          <a:prstGeom prst="rect">
            <a:avLst/>
          </a:prstGeom>
        </p:spPr>
      </p:pic>
      <p:pic>
        <p:nvPicPr>
          <p:cNvPr id="5" name="Afbeelding 4"/>
          <p:cNvPicPr>
            <a:picLocks noChangeAspect="1"/>
          </p:cNvPicPr>
          <p:nvPr/>
        </p:nvPicPr>
        <p:blipFill rotWithShape="1">
          <a:blip r:embed="rId2"/>
          <a:srcRect b="62785"/>
          <a:stretch/>
        </p:blipFill>
        <p:spPr>
          <a:xfrm>
            <a:off x="0" y="0"/>
            <a:ext cx="11677880" cy="2555913"/>
          </a:xfrm>
          <a:prstGeom prst="rect">
            <a:avLst/>
          </a:prstGeom>
        </p:spPr>
      </p:pic>
      <p:pic>
        <p:nvPicPr>
          <p:cNvPr id="6" name="Afbeelding 5"/>
          <p:cNvPicPr>
            <a:picLocks noChangeAspect="1"/>
          </p:cNvPicPr>
          <p:nvPr/>
        </p:nvPicPr>
        <p:blipFill rotWithShape="1">
          <a:blip r:embed="rId2"/>
          <a:srcRect b="55406"/>
          <a:stretch/>
        </p:blipFill>
        <p:spPr>
          <a:xfrm>
            <a:off x="0" y="0"/>
            <a:ext cx="11677880" cy="3062689"/>
          </a:xfrm>
          <a:prstGeom prst="rect">
            <a:avLst/>
          </a:prstGeom>
        </p:spPr>
      </p:pic>
      <p:pic>
        <p:nvPicPr>
          <p:cNvPr id="7" name="Afbeelding 6"/>
          <p:cNvPicPr>
            <a:picLocks noChangeAspect="1"/>
          </p:cNvPicPr>
          <p:nvPr/>
        </p:nvPicPr>
        <p:blipFill rotWithShape="1">
          <a:blip r:embed="rId2"/>
          <a:srcRect b="49471"/>
          <a:stretch/>
        </p:blipFill>
        <p:spPr>
          <a:xfrm>
            <a:off x="0" y="0"/>
            <a:ext cx="11677880" cy="3470313"/>
          </a:xfrm>
          <a:prstGeom prst="rect">
            <a:avLst/>
          </a:prstGeom>
        </p:spPr>
      </p:pic>
      <p:pic>
        <p:nvPicPr>
          <p:cNvPr id="8" name="Afbeelding 7"/>
          <p:cNvPicPr>
            <a:picLocks noChangeAspect="1"/>
          </p:cNvPicPr>
          <p:nvPr/>
        </p:nvPicPr>
        <p:blipFill rotWithShape="1">
          <a:blip r:embed="rId2"/>
          <a:srcRect b="43215"/>
          <a:stretch/>
        </p:blipFill>
        <p:spPr>
          <a:xfrm>
            <a:off x="0" y="0"/>
            <a:ext cx="11677880" cy="3899971"/>
          </a:xfrm>
          <a:prstGeom prst="rect">
            <a:avLst/>
          </a:prstGeom>
        </p:spPr>
      </p:pic>
      <p:pic>
        <p:nvPicPr>
          <p:cNvPr id="9" name="Afbeelding 8"/>
          <p:cNvPicPr>
            <a:picLocks noChangeAspect="1"/>
          </p:cNvPicPr>
          <p:nvPr/>
        </p:nvPicPr>
        <p:blipFill rotWithShape="1">
          <a:blip r:embed="rId2"/>
          <a:srcRect b="35997"/>
          <a:stretch/>
        </p:blipFill>
        <p:spPr>
          <a:xfrm>
            <a:off x="0" y="1"/>
            <a:ext cx="11677880" cy="4395730"/>
          </a:xfrm>
          <a:prstGeom prst="rect">
            <a:avLst/>
          </a:prstGeom>
        </p:spPr>
      </p:pic>
      <p:pic>
        <p:nvPicPr>
          <p:cNvPr id="10" name="Afbeelding 9"/>
          <p:cNvPicPr>
            <a:picLocks noChangeAspect="1"/>
          </p:cNvPicPr>
          <p:nvPr/>
        </p:nvPicPr>
        <p:blipFill rotWithShape="1">
          <a:blip r:embed="rId2"/>
          <a:srcRect b="30543"/>
          <a:stretch/>
        </p:blipFill>
        <p:spPr>
          <a:xfrm>
            <a:off x="0" y="1"/>
            <a:ext cx="11677880" cy="4770304"/>
          </a:xfrm>
          <a:prstGeom prst="rect">
            <a:avLst/>
          </a:prstGeom>
        </p:spPr>
      </p:pic>
      <p:pic>
        <p:nvPicPr>
          <p:cNvPr id="11" name="Afbeelding 10"/>
          <p:cNvPicPr>
            <a:picLocks noChangeAspect="1"/>
          </p:cNvPicPr>
          <p:nvPr/>
        </p:nvPicPr>
        <p:blipFill rotWithShape="1">
          <a:blip r:embed="rId2"/>
          <a:srcRect b="25249"/>
          <a:stretch/>
        </p:blipFill>
        <p:spPr>
          <a:xfrm>
            <a:off x="0" y="1"/>
            <a:ext cx="11677880" cy="5133860"/>
          </a:xfrm>
          <a:prstGeom prst="rect">
            <a:avLst/>
          </a:prstGeom>
        </p:spPr>
      </p:pic>
      <p:pic>
        <p:nvPicPr>
          <p:cNvPr id="12" name="Afbeelding 11"/>
          <p:cNvPicPr>
            <a:picLocks noChangeAspect="1"/>
          </p:cNvPicPr>
          <p:nvPr/>
        </p:nvPicPr>
        <p:blipFill>
          <a:blip r:embed="rId2"/>
          <a:stretch>
            <a:fillRect/>
          </a:stretch>
        </p:blipFill>
        <p:spPr>
          <a:xfrm>
            <a:off x="0" y="0"/>
            <a:ext cx="11677880" cy="6867981"/>
          </a:xfrm>
          <a:prstGeom prst="rect">
            <a:avLst/>
          </a:prstGeom>
        </p:spPr>
      </p:pic>
    </p:spTree>
    <p:extLst>
      <p:ext uri="{BB962C8B-B14F-4D97-AF65-F5344CB8AC3E}">
        <p14:creationId xmlns:p14="http://schemas.microsoft.com/office/powerpoint/2010/main" val="254853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231"/>
          <a:stretch/>
        </p:blipFill>
        <p:spPr>
          <a:xfrm>
            <a:off x="0" y="34926"/>
            <a:ext cx="12338892" cy="1474386"/>
          </a:xfrm>
          <a:prstGeom prst="rect">
            <a:avLst/>
          </a:prstGeom>
        </p:spPr>
      </p:pic>
      <p:pic>
        <p:nvPicPr>
          <p:cNvPr id="5" name="Afbeelding 4"/>
          <p:cNvPicPr>
            <a:picLocks noChangeAspect="1"/>
          </p:cNvPicPr>
          <p:nvPr/>
        </p:nvPicPr>
        <p:blipFill rotWithShape="1">
          <a:blip r:embed="rId2"/>
          <a:srcRect b="52636"/>
          <a:stretch/>
        </p:blipFill>
        <p:spPr>
          <a:xfrm>
            <a:off x="0" y="34925"/>
            <a:ext cx="12338892" cy="1848959"/>
          </a:xfrm>
          <a:prstGeom prst="rect">
            <a:avLst/>
          </a:prstGeom>
        </p:spPr>
      </p:pic>
      <p:pic>
        <p:nvPicPr>
          <p:cNvPr id="6" name="Afbeelding 5"/>
          <p:cNvPicPr>
            <a:picLocks noChangeAspect="1"/>
          </p:cNvPicPr>
          <p:nvPr/>
        </p:nvPicPr>
        <p:blipFill rotWithShape="1">
          <a:blip r:embed="rId2"/>
          <a:srcRect b="35138"/>
          <a:stretch/>
        </p:blipFill>
        <p:spPr>
          <a:xfrm>
            <a:off x="0" y="34925"/>
            <a:ext cx="12338892" cy="2532005"/>
          </a:xfrm>
          <a:prstGeom prst="rect">
            <a:avLst/>
          </a:prstGeom>
        </p:spPr>
      </p:pic>
      <p:pic>
        <p:nvPicPr>
          <p:cNvPr id="7" name="Afbeelding 6"/>
          <p:cNvPicPr>
            <a:picLocks noChangeAspect="1"/>
          </p:cNvPicPr>
          <p:nvPr/>
        </p:nvPicPr>
        <p:blipFill rotWithShape="1">
          <a:blip r:embed="rId2"/>
          <a:srcRect b="24697"/>
          <a:stretch/>
        </p:blipFill>
        <p:spPr>
          <a:xfrm>
            <a:off x="0" y="34925"/>
            <a:ext cx="12338892" cy="2939629"/>
          </a:xfrm>
          <a:prstGeom prst="rect">
            <a:avLst/>
          </a:prstGeom>
        </p:spPr>
      </p:pic>
      <p:pic>
        <p:nvPicPr>
          <p:cNvPr id="8" name="Afbeelding 7"/>
          <p:cNvPicPr>
            <a:picLocks noChangeAspect="1"/>
          </p:cNvPicPr>
          <p:nvPr/>
        </p:nvPicPr>
        <p:blipFill>
          <a:blip r:embed="rId2"/>
          <a:stretch>
            <a:fillRect/>
          </a:stretch>
        </p:blipFill>
        <p:spPr>
          <a:xfrm>
            <a:off x="0" y="34925"/>
            <a:ext cx="12338892" cy="3903719"/>
          </a:xfrm>
          <a:prstGeom prst="rect">
            <a:avLst/>
          </a:prstGeom>
        </p:spPr>
      </p:pic>
    </p:spTree>
    <p:extLst>
      <p:ext uri="{BB962C8B-B14F-4D97-AF65-F5344CB8AC3E}">
        <p14:creationId xmlns:p14="http://schemas.microsoft.com/office/powerpoint/2010/main" val="328022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opbrengsten?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490773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zijn ontvangsten die geen opbrengsten zijn? (TIP dan komen ze op de balans).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615448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verandering van het eigen vermogen.</a:t>
            </a:r>
            <a:endParaRPr lang="nl-NL" dirty="0"/>
          </a:p>
        </p:txBody>
      </p:sp>
      <p:sp>
        <p:nvSpPr>
          <p:cNvPr id="3" name="Tijdelijke aanduiding voor inhoud 2"/>
          <p:cNvSpPr>
            <a:spLocks noGrp="1"/>
          </p:cNvSpPr>
          <p:nvPr>
            <p:ph idx="1"/>
          </p:nvPr>
        </p:nvSpPr>
        <p:spPr>
          <a:xfrm>
            <a:off x="589547" y="1371601"/>
            <a:ext cx="8684455" cy="4669762"/>
          </a:xfrm>
        </p:spPr>
        <p:txBody>
          <a:bodyPr>
            <a:normAutofit fontScale="92500" lnSpcReduction="20000"/>
          </a:bodyPr>
          <a:lstStyle/>
          <a:p>
            <a:r>
              <a:rPr lang="nl-NL" sz="2500" dirty="0" smtClean="0"/>
              <a:t>Bedrijf heeft 10.000 eigen vermogen</a:t>
            </a:r>
          </a:p>
          <a:p>
            <a:r>
              <a:rPr lang="nl-NL" sz="2500" dirty="0" smtClean="0"/>
              <a:t>Vervolgens heeft hij een nettowinst in 2013 van 20.000 euro</a:t>
            </a:r>
          </a:p>
          <a:p>
            <a:r>
              <a:rPr lang="nl-NL" sz="2500" dirty="0" smtClean="0"/>
              <a:t>Aan het einde heeft hij een eigen vermogen van 10.000 + 20.000 = 30.000 euro</a:t>
            </a:r>
          </a:p>
          <a:p>
            <a:r>
              <a:rPr lang="nl-NL" sz="2500" dirty="0" smtClean="0"/>
              <a:t>Cq: </a:t>
            </a:r>
            <a:r>
              <a:rPr lang="nl-NL" sz="2500" dirty="0" smtClean="0"/>
              <a:t>opbrengsten verhoogt </a:t>
            </a:r>
            <a:r>
              <a:rPr lang="nl-NL" sz="2500" dirty="0" smtClean="0"/>
              <a:t>het eigen vermogen.</a:t>
            </a:r>
          </a:p>
          <a:p>
            <a:r>
              <a:rPr lang="nl-NL" sz="2500" dirty="0" smtClean="0"/>
              <a:t>Kosten verlaagt </a:t>
            </a:r>
            <a:r>
              <a:rPr lang="nl-NL" sz="2500" dirty="0" smtClean="0"/>
              <a:t>het eigen vermogen</a:t>
            </a:r>
            <a:r>
              <a:rPr lang="nl-NL" sz="2500" dirty="0" smtClean="0"/>
              <a:t>.</a:t>
            </a:r>
          </a:p>
          <a:p>
            <a:r>
              <a:rPr lang="nl-NL" sz="2500" dirty="0" smtClean="0"/>
              <a:t>Meer opbrengst dan kosten </a:t>
            </a:r>
            <a:r>
              <a:rPr lang="nl-NL" sz="2500" dirty="0" smtClean="0">
                <a:sym typeface="Wingdings" panose="05000000000000000000" pitchFamily="2" charset="2"/>
              </a:rPr>
              <a:t> stijging eigen vermogen.</a:t>
            </a:r>
          </a:p>
          <a:p>
            <a:r>
              <a:rPr lang="nl-NL" sz="2500" dirty="0" smtClean="0">
                <a:sym typeface="Wingdings" panose="05000000000000000000" pitchFamily="2" charset="2"/>
              </a:rPr>
              <a:t>Meer kosten dan opbrengsten  daling eigen vermogen.</a:t>
            </a:r>
            <a:endParaRPr lang="nl-NL" sz="2500" dirty="0" smtClean="0"/>
          </a:p>
          <a:p>
            <a:r>
              <a:rPr lang="nl-NL" sz="2500" b="1" dirty="0" smtClean="0"/>
              <a:t>Alleen winst en verlies veranderen het eigen vermogen!!!</a:t>
            </a:r>
          </a:p>
          <a:p>
            <a:r>
              <a:rPr lang="nl-NL" sz="2500" dirty="0" smtClean="0"/>
              <a:t>wat is winst? (meer opbrengst dan kosten)</a:t>
            </a:r>
          </a:p>
          <a:p>
            <a:r>
              <a:rPr lang="nl-NL" sz="2500" dirty="0" smtClean="0"/>
              <a:t>Wat is verlies (meer kosten dan opbrengst)</a:t>
            </a:r>
          </a:p>
          <a:p>
            <a:endParaRPr lang="nl-NL" sz="2500" dirty="0" smtClean="0"/>
          </a:p>
          <a:p>
            <a:endParaRPr lang="nl-NL" sz="2500" b="1" dirty="0"/>
          </a:p>
        </p:txBody>
      </p:sp>
    </p:spTree>
    <p:extLst>
      <p:ext uri="{BB962C8B-B14F-4D97-AF65-F5344CB8AC3E}">
        <p14:creationId xmlns:p14="http://schemas.microsoft.com/office/powerpoint/2010/main" val="8908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61 en 62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13 </a:t>
            </a:r>
            <a:r>
              <a:rPr lang="nl-NL" sz="2500" dirty="0" smtClean="0"/>
              <a:t>minuten de tijd.</a:t>
            </a:r>
          </a:p>
          <a:p>
            <a:r>
              <a:rPr lang="nl-NL" sz="2500" dirty="0" smtClean="0"/>
              <a:t>Eerder klaar?</a:t>
            </a:r>
          </a:p>
          <a:p>
            <a:r>
              <a:rPr lang="nl-NL" sz="2500" dirty="0" smtClean="0"/>
              <a:t>Lees 4.3 en maak opdracht 63</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5"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197911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4"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87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585"/>
          <a:stretch/>
        </p:blipFill>
        <p:spPr>
          <a:xfrm>
            <a:off x="0" y="26989"/>
            <a:ext cx="7435516" cy="1476958"/>
          </a:xfrm>
          <a:prstGeom prst="rect">
            <a:avLst/>
          </a:prstGeom>
        </p:spPr>
      </p:pic>
      <p:pic>
        <p:nvPicPr>
          <p:cNvPr id="5" name="Afbeelding 4"/>
          <p:cNvPicPr>
            <a:picLocks noChangeAspect="1"/>
          </p:cNvPicPr>
          <p:nvPr/>
        </p:nvPicPr>
        <p:blipFill rotWithShape="1">
          <a:blip r:embed="rId2"/>
          <a:srcRect b="52242"/>
          <a:stretch/>
        </p:blipFill>
        <p:spPr>
          <a:xfrm>
            <a:off x="0" y="26989"/>
            <a:ext cx="7435516" cy="3293727"/>
          </a:xfrm>
          <a:prstGeom prst="rect">
            <a:avLst/>
          </a:prstGeom>
        </p:spPr>
      </p:pic>
      <p:pic>
        <p:nvPicPr>
          <p:cNvPr id="6" name="Afbeelding 5"/>
          <p:cNvPicPr>
            <a:picLocks noChangeAspect="1"/>
          </p:cNvPicPr>
          <p:nvPr/>
        </p:nvPicPr>
        <p:blipFill rotWithShape="1">
          <a:blip r:embed="rId2"/>
          <a:srcRect b="26946"/>
          <a:stretch/>
        </p:blipFill>
        <p:spPr>
          <a:xfrm>
            <a:off x="0" y="26989"/>
            <a:ext cx="7435516" cy="5038306"/>
          </a:xfrm>
          <a:prstGeom prst="rect">
            <a:avLst/>
          </a:prstGeom>
        </p:spPr>
      </p:pic>
      <p:pic>
        <p:nvPicPr>
          <p:cNvPr id="7" name="Afbeelding 6"/>
          <p:cNvPicPr>
            <a:picLocks noChangeAspect="1"/>
          </p:cNvPicPr>
          <p:nvPr/>
        </p:nvPicPr>
        <p:blipFill>
          <a:blip r:embed="rId2"/>
          <a:stretch>
            <a:fillRect/>
          </a:stretch>
        </p:blipFill>
        <p:spPr>
          <a:xfrm>
            <a:off x="0" y="26989"/>
            <a:ext cx="7435516" cy="6896710"/>
          </a:xfrm>
          <a:prstGeom prst="rect">
            <a:avLst/>
          </a:prstGeom>
        </p:spPr>
      </p:pic>
    </p:spTree>
    <p:extLst>
      <p:ext uri="{BB962C8B-B14F-4D97-AF65-F5344CB8AC3E}">
        <p14:creationId xmlns:p14="http://schemas.microsoft.com/office/powerpoint/2010/main" val="173958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537</TotalTime>
  <Words>1390</Words>
  <Application>Microsoft Office PowerPoint</Application>
  <PresentationFormat>Breedbeeld</PresentationFormat>
  <Paragraphs>229</Paragraphs>
  <Slides>41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41</vt:i4>
      </vt:variant>
    </vt:vector>
  </HeadingPairs>
  <TitlesOfParts>
    <vt:vector size="47" baseType="lpstr">
      <vt:lpstr>Arial</vt:lpstr>
      <vt:lpstr>Calibri</vt:lpstr>
      <vt:lpstr>Trebuchet MS</vt:lpstr>
      <vt:lpstr>Wingdings</vt:lpstr>
      <vt:lpstr>Wingdings 3</vt:lpstr>
      <vt:lpstr>Facet</vt:lpstr>
      <vt:lpstr>Beste ath 4. </vt:lpstr>
      <vt:lpstr>Programma aankomende  3 lessen</vt:lpstr>
      <vt:lpstr>Wat zijn kosten?</vt:lpstr>
      <vt:lpstr>Wat zijn uitgaven die geen kosten zijn? (TIP: dan komen ze op de balans)</vt:lpstr>
      <vt:lpstr>Wat zijn opbrengsten?</vt:lpstr>
      <vt:lpstr>Wat zijn ontvangsten die geen opbrengsten zijn? (TIP dan komen ze op de balans).</vt:lpstr>
      <vt:lpstr>De verandering van het eigen vermogen.</vt:lpstr>
      <vt:lpstr>Zelfstandig maken opdracht 61 en 62</vt:lpstr>
      <vt:lpstr>PowerPoint-presentatie</vt:lpstr>
      <vt:lpstr>PowerPoint-presentatie</vt:lpstr>
      <vt:lpstr>Wat hebben we gezien:</vt:lpstr>
      <vt:lpstr>Kostprijs per product berekenen.</vt:lpstr>
      <vt:lpstr>Zelfstandig maken opdracht 63</vt:lpstr>
      <vt:lpstr>PowerPoint-presentatie</vt:lpstr>
      <vt:lpstr>Les 2:</vt:lpstr>
      <vt:lpstr>Waarom kosten berekenen?</vt:lpstr>
      <vt:lpstr>Kosten, betalingen en permanentie.</vt:lpstr>
      <vt:lpstr>Kosten </vt:lpstr>
      <vt:lpstr>Zelfstandig maken opdracht 64.</vt:lpstr>
      <vt:lpstr>PowerPoint-presentatie</vt:lpstr>
      <vt:lpstr>Kosten.</vt:lpstr>
      <vt:lpstr> </vt:lpstr>
      <vt:lpstr>PowerPoint-presentatie</vt:lpstr>
      <vt:lpstr>Wat is zichtbaar geworden</vt:lpstr>
      <vt:lpstr>Zelfstandig maken opdracht 66 en 67</vt:lpstr>
      <vt:lpstr>PowerPoint-presentatie</vt:lpstr>
      <vt:lpstr>Wat gebeurd er dus als we vooraf betalen of achteraf betalen.</vt:lpstr>
      <vt:lpstr>Les 3:</vt:lpstr>
      <vt:lpstr>Wat gebeurd er dus als we vooraf betalen of achteraf betalen.</vt:lpstr>
      <vt:lpstr>Introductie opdracht</vt:lpstr>
      <vt:lpstr>PowerPoint-presentatie</vt:lpstr>
      <vt:lpstr>Zoals zichtbaar geworden:</vt:lpstr>
      <vt:lpstr>Aflossing </vt:lpstr>
      <vt:lpstr>Rente </vt:lpstr>
      <vt:lpstr>Zelfstandig maken opdracht 70</vt:lpstr>
      <vt:lpstr>PowerPoint-presentatie</vt:lpstr>
      <vt:lpstr>Zelfstandig maken opdracht 71</vt:lpstr>
      <vt:lpstr>PowerPoint-presentatie</vt:lpstr>
      <vt:lpstr>Zelfstandig maken opdracht 72</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79</cp:revision>
  <dcterms:created xsi:type="dcterms:W3CDTF">2017-01-22T09:51:43Z</dcterms:created>
  <dcterms:modified xsi:type="dcterms:W3CDTF">2017-11-27T08:42:59Z</dcterms:modified>
</cp:coreProperties>
</file>