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37"/>
  </p:notesMasterIdLst>
  <p:sldIdLst>
    <p:sldId id="256" r:id="rId2"/>
    <p:sldId id="257" r:id="rId3"/>
    <p:sldId id="345" r:id="rId4"/>
    <p:sldId id="367" r:id="rId5"/>
    <p:sldId id="371" r:id="rId6"/>
    <p:sldId id="372" r:id="rId7"/>
    <p:sldId id="388" r:id="rId8"/>
    <p:sldId id="389" r:id="rId9"/>
    <p:sldId id="392" r:id="rId10"/>
    <p:sldId id="393" r:id="rId11"/>
    <p:sldId id="390" r:id="rId12"/>
    <p:sldId id="394" r:id="rId13"/>
    <p:sldId id="396" r:id="rId14"/>
    <p:sldId id="391" r:id="rId15"/>
    <p:sldId id="395" r:id="rId16"/>
    <p:sldId id="397" r:id="rId17"/>
    <p:sldId id="398" r:id="rId18"/>
    <p:sldId id="399" r:id="rId19"/>
    <p:sldId id="402" r:id="rId20"/>
    <p:sldId id="403" r:id="rId21"/>
    <p:sldId id="404" r:id="rId22"/>
    <p:sldId id="405" r:id="rId23"/>
    <p:sldId id="409" r:id="rId24"/>
    <p:sldId id="407" r:id="rId25"/>
    <p:sldId id="408" r:id="rId26"/>
    <p:sldId id="410" r:id="rId27"/>
    <p:sldId id="400" r:id="rId28"/>
    <p:sldId id="411" r:id="rId29"/>
    <p:sldId id="412" r:id="rId30"/>
    <p:sldId id="401" r:id="rId31"/>
    <p:sldId id="413" r:id="rId32"/>
    <p:sldId id="414" r:id="rId33"/>
    <p:sldId id="415" r:id="rId34"/>
    <p:sldId id="416" r:id="rId35"/>
    <p:sldId id="417" r:id="rId3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706" autoAdjust="0"/>
    <p:restoredTop sz="94660"/>
  </p:normalViewPr>
  <p:slideViewPr>
    <p:cSldViewPr snapToGrid="0">
      <p:cViewPr varScale="1">
        <p:scale>
          <a:sx n="80" d="100"/>
          <a:sy n="80" d="100"/>
        </p:scale>
        <p:origin x="390" y="7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648070-A741-4A36-A920-3E86D56443F5}" type="datetimeFigureOut">
              <a:rPr lang="nl-NL" smtClean="0"/>
              <a:t>14-4-2018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598ADB-6AEC-4F5A-AB55-D2CF9FE721D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132290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4/14/2018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4/14/2018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4/14/2018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4/14/2018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4/14/2018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4/14/2018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4/14/2018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Beste havo 4.	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51010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62204"/>
          <a:stretch/>
        </p:blipFill>
        <p:spPr>
          <a:xfrm>
            <a:off x="0" y="80962"/>
            <a:ext cx="8746958" cy="1278606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43355"/>
          <a:stretch/>
        </p:blipFill>
        <p:spPr>
          <a:xfrm>
            <a:off x="0" y="80962"/>
            <a:ext cx="8746958" cy="191628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29485"/>
          <a:stretch/>
        </p:blipFill>
        <p:spPr>
          <a:xfrm>
            <a:off x="0" y="80962"/>
            <a:ext cx="8746958" cy="2385512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0962"/>
            <a:ext cx="8746958" cy="3382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6272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Maak opgave </a:t>
            </a:r>
            <a:r>
              <a:rPr lang="nl-NL" dirty="0" smtClean="0"/>
              <a:t>66 en 67.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91605" y="2150646"/>
            <a:ext cx="4384063" cy="369929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500" dirty="0" smtClean="0"/>
              <a:t>15 </a:t>
            </a:r>
            <a:r>
              <a:rPr lang="nl-NL" sz="2500" dirty="0" smtClean="0"/>
              <a:t>minuten de tijd.</a:t>
            </a:r>
          </a:p>
          <a:p>
            <a:pPr marL="0" indent="0">
              <a:buNone/>
            </a:pPr>
            <a:r>
              <a:rPr lang="nl-NL" sz="2500" dirty="0" smtClean="0"/>
              <a:t>Huiswerk is </a:t>
            </a:r>
            <a:r>
              <a:rPr lang="nl-NL" sz="2500" dirty="0" err="1" smtClean="0"/>
              <a:t>tm</a:t>
            </a:r>
            <a:r>
              <a:rPr lang="nl-NL" sz="2500" dirty="0" smtClean="0"/>
              <a:t> </a:t>
            </a:r>
            <a:r>
              <a:rPr lang="nl-NL" sz="2500" dirty="0" smtClean="0"/>
              <a:t>68. </a:t>
            </a:r>
            <a:r>
              <a:rPr lang="nl-NL" sz="2500" dirty="0" smtClean="0"/>
              <a:t>alles wat je in de les af krijgt hoef je thuis niet meer te doen.</a:t>
            </a:r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666703" y="196916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666701" y="196916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666701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92899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61279"/>
          <a:stretch/>
        </p:blipFill>
        <p:spPr>
          <a:xfrm>
            <a:off x="98868" y="1"/>
            <a:ext cx="9175134" cy="2622884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56661"/>
          <a:stretch/>
        </p:blipFill>
        <p:spPr>
          <a:xfrm>
            <a:off x="98868" y="0"/>
            <a:ext cx="9175134" cy="293570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50977"/>
          <a:stretch/>
        </p:blipFill>
        <p:spPr>
          <a:xfrm>
            <a:off x="98868" y="1"/>
            <a:ext cx="9175134" cy="3320716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46182"/>
          <a:stretch/>
        </p:blipFill>
        <p:spPr>
          <a:xfrm>
            <a:off x="98868" y="1"/>
            <a:ext cx="9175134" cy="3645568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41741"/>
          <a:stretch/>
        </p:blipFill>
        <p:spPr>
          <a:xfrm>
            <a:off x="98868" y="1"/>
            <a:ext cx="9175134" cy="3946358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37123"/>
          <a:stretch/>
        </p:blipFill>
        <p:spPr>
          <a:xfrm>
            <a:off x="98868" y="0"/>
            <a:ext cx="9175134" cy="4259179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32150"/>
          <a:stretch/>
        </p:blipFill>
        <p:spPr>
          <a:xfrm>
            <a:off x="98868" y="0"/>
            <a:ext cx="9175134" cy="4596063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26821"/>
          <a:stretch/>
        </p:blipFill>
        <p:spPr>
          <a:xfrm>
            <a:off x="98868" y="0"/>
            <a:ext cx="9175134" cy="4957011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b="22381"/>
          <a:stretch/>
        </p:blipFill>
        <p:spPr>
          <a:xfrm>
            <a:off x="98868" y="1"/>
            <a:ext cx="9175134" cy="5257800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 rotWithShape="1">
          <a:blip r:embed="rId2"/>
          <a:srcRect b="17585"/>
          <a:stretch/>
        </p:blipFill>
        <p:spPr>
          <a:xfrm>
            <a:off x="98868" y="0"/>
            <a:ext cx="9175134" cy="5582653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 rotWithShape="1">
          <a:blip r:embed="rId2"/>
          <a:srcRect b="12789"/>
          <a:stretch/>
        </p:blipFill>
        <p:spPr>
          <a:xfrm>
            <a:off x="98868" y="0"/>
            <a:ext cx="9175134" cy="5907505"/>
          </a:xfrm>
          <a:prstGeom prst="rect">
            <a:avLst/>
          </a:prstGeom>
        </p:spPr>
      </p:pic>
      <p:pic>
        <p:nvPicPr>
          <p:cNvPr id="15" name="Afbeelding 14"/>
          <p:cNvPicPr>
            <a:picLocks noChangeAspect="1"/>
          </p:cNvPicPr>
          <p:nvPr/>
        </p:nvPicPr>
        <p:blipFill rotWithShape="1">
          <a:blip r:embed="rId2"/>
          <a:srcRect b="7461"/>
          <a:stretch/>
        </p:blipFill>
        <p:spPr>
          <a:xfrm>
            <a:off x="98868" y="0"/>
            <a:ext cx="9175134" cy="6268453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868" y="0"/>
            <a:ext cx="9175134" cy="6773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3856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32593"/>
          <a:stretch/>
        </p:blipFill>
        <p:spPr>
          <a:xfrm>
            <a:off x="0" y="33213"/>
            <a:ext cx="12192000" cy="208434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18196"/>
          <a:stretch/>
        </p:blipFill>
        <p:spPr>
          <a:xfrm>
            <a:off x="0" y="33213"/>
            <a:ext cx="12192000" cy="2529513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3213"/>
            <a:ext cx="12192000" cy="3092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0901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Belangrijk info! (daarom uitroepteken)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65484" y="1407695"/>
            <a:ext cx="8708518" cy="4633667"/>
          </a:xfrm>
        </p:spPr>
        <p:txBody>
          <a:bodyPr>
            <a:noAutofit/>
          </a:bodyPr>
          <a:lstStyle/>
          <a:p>
            <a:r>
              <a:rPr lang="nl-NL" sz="2500" dirty="0" smtClean="0"/>
              <a:t>Bladzijde 71 staan 2 opmerkingen:</a:t>
            </a:r>
          </a:p>
          <a:p>
            <a:r>
              <a:rPr lang="nl-NL" sz="2500" dirty="0" smtClean="0"/>
              <a:t>Maak een tijdlijn!, lukt dit nog niet altijd ga hiermee weer oefenen!</a:t>
            </a:r>
          </a:p>
          <a:p>
            <a:r>
              <a:rPr lang="nl-NL" sz="2500" dirty="0" smtClean="0"/>
              <a:t>Baten-lasten moet je toerekenen aan de juiste periode </a:t>
            </a:r>
          </a:p>
          <a:p>
            <a:r>
              <a:rPr lang="nl-NL" sz="2500" dirty="0" smtClean="0"/>
              <a:t>Ontvangsten-uitgaven worden altijd geboekt in het jaar dat ze hebben plaatsgevonden.</a:t>
            </a:r>
          </a:p>
          <a:p>
            <a:endParaRPr lang="nl-NL" sz="2500" dirty="0"/>
          </a:p>
          <a:p>
            <a:r>
              <a:rPr lang="nl-NL" sz="2500" dirty="0" smtClean="0"/>
              <a:t>Terug naar voorbeeld van </a:t>
            </a:r>
            <a:r>
              <a:rPr lang="nl-NL" sz="2500" dirty="0"/>
              <a:t>Z</a:t>
            </a:r>
            <a:r>
              <a:rPr lang="nl-NL" sz="2500" dirty="0" smtClean="0"/>
              <a:t>eno</a:t>
            </a:r>
            <a:r>
              <a:rPr lang="nl-NL" sz="2500" dirty="0" smtClean="0"/>
              <a:t>.</a:t>
            </a:r>
            <a:endParaRPr lang="nl-NL" sz="2500" dirty="0" smtClean="0"/>
          </a:p>
          <a:p>
            <a:r>
              <a:rPr lang="nl-NL" sz="2500" dirty="0" smtClean="0"/>
              <a:t>De betaling van de boete vind plaats in 2018, dus dit wordt geboekt bij de ontvangsten-uitgaven van 2018.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124738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Laatste opgave voor vandaag: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Opgave </a:t>
            </a:r>
            <a:r>
              <a:rPr lang="nl-NL" sz="2500" dirty="0" smtClean="0"/>
              <a:t>68</a:t>
            </a:r>
            <a:endParaRPr lang="nl-NL" sz="2500" dirty="0" smtClean="0"/>
          </a:p>
          <a:p>
            <a:r>
              <a:rPr lang="nl-NL" sz="2500" dirty="0" smtClean="0"/>
              <a:t>Begin volgende les nabespreken</a:t>
            </a:r>
            <a:r>
              <a:rPr lang="nl-NL" sz="2500" dirty="0" smtClean="0"/>
              <a:t>.</a:t>
            </a:r>
            <a:endParaRPr lang="nl-NL" sz="2500" dirty="0" smtClean="0"/>
          </a:p>
        </p:txBody>
      </p:sp>
    </p:spTree>
    <p:extLst>
      <p:ext uri="{BB962C8B-B14F-4D97-AF65-F5344CB8AC3E}">
        <p14:creationId xmlns:p14="http://schemas.microsoft.com/office/powerpoint/2010/main" val="2882874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2: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Nabespreken 68, 69 </a:t>
            </a:r>
            <a:r>
              <a:rPr lang="nl-NL" sz="2500" dirty="0" err="1" smtClean="0"/>
              <a:t>tm</a:t>
            </a:r>
            <a:r>
              <a:rPr lang="nl-NL" sz="2500" dirty="0" smtClean="0"/>
              <a:t> 72 maken.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287241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r="53816" b="60389"/>
          <a:stretch/>
        </p:blipFill>
        <p:spPr>
          <a:xfrm>
            <a:off x="0" y="34925"/>
            <a:ext cx="5630779" cy="2154822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67909"/>
          <a:stretch/>
        </p:blipFill>
        <p:spPr>
          <a:xfrm>
            <a:off x="0" y="34925"/>
            <a:ext cx="12192000" cy="1745749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59062"/>
          <a:stretch/>
        </p:blipFill>
        <p:spPr>
          <a:xfrm>
            <a:off x="0" y="34925"/>
            <a:ext cx="12192000" cy="2227012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50436"/>
          <a:stretch/>
        </p:blipFill>
        <p:spPr>
          <a:xfrm>
            <a:off x="0" y="34925"/>
            <a:ext cx="12192000" cy="2696243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41147"/>
          <a:stretch/>
        </p:blipFill>
        <p:spPr>
          <a:xfrm>
            <a:off x="0" y="34925"/>
            <a:ext cx="12192000" cy="3201570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30088"/>
          <a:stretch/>
        </p:blipFill>
        <p:spPr>
          <a:xfrm>
            <a:off x="0" y="34925"/>
            <a:ext cx="12192000" cy="3803149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20799"/>
          <a:stretch/>
        </p:blipFill>
        <p:spPr>
          <a:xfrm>
            <a:off x="0" y="34925"/>
            <a:ext cx="12192000" cy="4308475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11289"/>
          <a:stretch/>
        </p:blipFill>
        <p:spPr>
          <a:xfrm>
            <a:off x="0" y="34925"/>
            <a:ext cx="12192000" cy="4825833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925"/>
            <a:ext cx="12192000" cy="5439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3402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Het periodetoerekeningsstelsel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53453" y="1347537"/>
            <a:ext cx="8720549" cy="4693825"/>
          </a:xfrm>
        </p:spPr>
        <p:txBody>
          <a:bodyPr>
            <a:normAutofit fontScale="92500" lnSpcReduction="10000"/>
          </a:bodyPr>
          <a:lstStyle/>
          <a:p>
            <a:r>
              <a:rPr lang="nl-NL" sz="2500" dirty="0" smtClean="0"/>
              <a:t>Onderscheid gemaakt tussen baten/lasten en ontvangsten/uitgaven.</a:t>
            </a:r>
          </a:p>
          <a:p>
            <a:r>
              <a:rPr lang="nl-NL" sz="2500" dirty="0" smtClean="0"/>
              <a:t>Vaak hebben deze een verband.</a:t>
            </a:r>
          </a:p>
          <a:p>
            <a:r>
              <a:rPr lang="nl-NL" sz="2500" dirty="0" smtClean="0"/>
              <a:t>Baten (contributie) leiden tot ontvangsten (ontvangen contributie)</a:t>
            </a:r>
          </a:p>
          <a:p>
            <a:r>
              <a:rPr lang="nl-NL" sz="2500" dirty="0" smtClean="0"/>
              <a:t>Lasten (huur) leiden tot uitgaven (betaalde huur)</a:t>
            </a:r>
          </a:p>
          <a:p>
            <a:r>
              <a:rPr lang="nl-NL" sz="2500" dirty="0" smtClean="0"/>
              <a:t>Wanneer wordt het vervelend: als deze niet precies op elkaar aansluiten (500 huur, waarvan 400 betaald).</a:t>
            </a:r>
          </a:p>
          <a:p>
            <a:r>
              <a:rPr lang="nl-NL" sz="2500" dirty="0" smtClean="0"/>
              <a:t>Soms is er ook geen verband.</a:t>
            </a:r>
          </a:p>
          <a:p>
            <a:r>
              <a:rPr lang="nl-NL" sz="2500" dirty="0" smtClean="0"/>
              <a:t>Afschrijving (lasten) </a:t>
            </a:r>
            <a:r>
              <a:rPr lang="nl-NL" sz="2500" dirty="0" smtClean="0">
                <a:sym typeface="Wingdings" panose="05000000000000000000" pitchFamily="2" charset="2"/>
              </a:rPr>
              <a:t> nooit uitgaven.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Aflossing (uitgaven)  nooit lasten.</a:t>
            </a:r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247045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Maak opgave </a:t>
            </a:r>
            <a:r>
              <a:rPr lang="nl-NL" dirty="0" smtClean="0"/>
              <a:t>69 en 70.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91605" y="2150646"/>
            <a:ext cx="4384063" cy="369929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500" dirty="0" smtClean="0"/>
              <a:t>10 </a:t>
            </a:r>
            <a:r>
              <a:rPr lang="nl-NL" sz="2500" dirty="0" smtClean="0"/>
              <a:t>minuten de tijd.</a:t>
            </a:r>
          </a:p>
          <a:p>
            <a:pPr marL="0" indent="0">
              <a:buNone/>
            </a:pPr>
            <a:r>
              <a:rPr lang="nl-NL" sz="2500" dirty="0" smtClean="0"/>
              <a:t>Huiswerk is </a:t>
            </a:r>
            <a:r>
              <a:rPr lang="nl-NL" sz="2500" dirty="0" err="1" smtClean="0"/>
              <a:t>tm</a:t>
            </a:r>
            <a:r>
              <a:rPr lang="nl-NL" sz="2500" dirty="0" smtClean="0"/>
              <a:t> </a:t>
            </a:r>
            <a:r>
              <a:rPr lang="nl-NL" sz="2500" dirty="0" smtClean="0"/>
              <a:t>72</a:t>
            </a:r>
            <a:r>
              <a:rPr lang="nl-NL" sz="2500" dirty="0" smtClean="0"/>
              <a:t>. </a:t>
            </a:r>
            <a:r>
              <a:rPr lang="nl-NL" sz="2500" dirty="0" smtClean="0"/>
              <a:t>alles wat je in de les af krijgt hoef je thuis niet meer te doen.</a:t>
            </a:r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666703" y="196916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666701" y="196916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666701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78430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Programma aankomende 3 lessen	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47234" y="1500189"/>
            <a:ext cx="8596668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Les </a:t>
            </a:r>
            <a:r>
              <a:rPr lang="nl-NL" sz="2500" dirty="0" smtClean="0"/>
              <a:t>1: </a:t>
            </a:r>
            <a:r>
              <a:rPr lang="nl-NL" sz="2500" dirty="0" smtClean="0"/>
              <a:t>periodetoerekeningstelsel (64 </a:t>
            </a:r>
            <a:r>
              <a:rPr lang="nl-NL" sz="2500" dirty="0" err="1" smtClean="0"/>
              <a:t>tm</a:t>
            </a:r>
            <a:r>
              <a:rPr lang="nl-NL" sz="2500" dirty="0" smtClean="0"/>
              <a:t> </a:t>
            </a:r>
            <a:r>
              <a:rPr lang="nl-NL" sz="2500" dirty="0" smtClean="0"/>
              <a:t>68)</a:t>
            </a:r>
            <a:endParaRPr lang="nl-NL" sz="2500" dirty="0" smtClean="0"/>
          </a:p>
          <a:p>
            <a:r>
              <a:rPr lang="nl-NL" sz="2500" dirty="0" smtClean="0"/>
              <a:t>Les 2: vervolg periodetoerekeningsstelsel: (69 </a:t>
            </a:r>
            <a:r>
              <a:rPr lang="nl-NL" sz="2500" dirty="0" err="1" smtClean="0"/>
              <a:t>tm</a:t>
            </a:r>
            <a:r>
              <a:rPr lang="nl-NL" sz="2500" dirty="0" smtClean="0"/>
              <a:t> 72)</a:t>
            </a:r>
          </a:p>
          <a:p>
            <a:r>
              <a:rPr lang="nl-NL" sz="2500" dirty="0" smtClean="0"/>
              <a:t>Les 3: het periodetoerekeningsstelsel en de balans (73 </a:t>
            </a:r>
            <a:r>
              <a:rPr lang="nl-NL" sz="2500" dirty="0" err="1" smtClean="0"/>
              <a:t>tm</a:t>
            </a:r>
            <a:r>
              <a:rPr lang="nl-NL" sz="2500" dirty="0" smtClean="0"/>
              <a:t> 76)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135876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41650"/>
          <a:stretch/>
        </p:blipFill>
        <p:spPr>
          <a:xfrm>
            <a:off x="0" y="41273"/>
            <a:ext cx="12192000" cy="1558927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1273"/>
            <a:ext cx="12192000" cy="2671704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/>
          <a:srcRect b="40288"/>
          <a:stretch/>
        </p:blipFill>
        <p:spPr>
          <a:xfrm>
            <a:off x="0" y="2597642"/>
            <a:ext cx="12192000" cy="1781853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597642"/>
            <a:ext cx="12192000" cy="2984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5202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Maak opgave </a:t>
            </a:r>
            <a:r>
              <a:rPr lang="nl-NL" dirty="0" smtClean="0"/>
              <a:t>71</a:t>
            </a:r>
            <a:r>
              <a:rPr lang="nl-NL" dirty="0" smtClean="0"/>
              <a:t> en 72.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91605" y="2150646"/>
            <a:ext cx="4384063" cy="369929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500" dirty="0" smtClean="0"/>
              <a:t>15 </a:t>
            </a:r>
            <a:r>
              <a:rPr lang="nl-NL" sz="2500" dirty="0" smtClean="0"/>
              <a:t>minuten de tijd</a:t>
            </a:r>
            <a:r>
              <a:rPr lang="nl-NL" sz="2500" dirty="0" smtClean="0"/>
              <a:t>.</a:t>
            </a:r>
          </a:p>
          <a:p>
            <a:pPr marL="0" indent="0">
              <a:buNone/>
            </a:pPr>
            <a:r>
              <a:rPr lang="nl-NL" sz="2500" dirty="0" smtClean="0"/>
              <a:t>We bespreken straks 71 na, 72 waarschijnlijk begin volgende les.</a:t>
            </a:r>
            <a:endParaRPr lang="nl-NL" sz="2500" dirty="0" smtClean="0"/>
          </a:p>
          <a:p>
            <a:pPr marL="0" indent="0">
              <a:buNone/>
            </a:pPr>
            <a:r>
              <a:rPr lang="nl-NL" sz="2500" dirty="0" smtClean="0"/>
              <a:t>Huiswerk is </a:t>
            </a:r>
            <a:r>
              <a:rPr lang="nl-NL" sz="2500" dirty="0" err="1" smtClean="0"/>
              <a:t>tm</a:t>
            </a:r>
            <a:r>
              <a:rPr lang="nl-NL" sz="2500" dirty="0" smtClean="0"/>
              <a:t> </a:t>
            </a:r>
            <a:r>
              <a:rPr lang="nl-NL" sz="2500" dirty="0" smtClean="0"/>
              <a:t>72</a:t>
            </a:r>
            <a:r>
              <a:rPr lang="nl-NL" sz="2500" dirty="0" smtClean="0"/>
              <a:t>. </a:t>
            </a:r>
            <a:r>
              <a:rPr lang="nl-NL" sz="2500" dirty="0" smtClean="0"/>
              <a:t>alles wat je in de les af krijgt hoef je thuis niet meer te doen.</a:t>
            </a:r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666703" y="196916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666701" y="196916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666701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0266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r="61071" b="76767"/>
          <a:stretch/>
        </p:blipFill>
        <p:spPr>
          <a:xfrm>
            <a:off x="0" y="0"/>
            <a:ext cx="3934326" cy="1612232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83702"/>
          <a:stretch/>
        </p:blipFill>
        <p:spPr>
          <a:xfrm>
            <a:off x="0" y="0"/>
            <a:ext cx="10106526" cy="1130968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77460"/>
          <a:stretch/>
        </p:blipFill>
        <p:spPr>
          <a:xfrm>
            <a:off x="0" y="0"/>
            <a:ext cx="10106526" cy="1564105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64283"/>
          <a:stretch/>
        </p:blipFill>
        <p:spPr>
          <a:xfrm>
            <a:off x="0" y="0"/>
            <a:ext cx="10106526" cy="2478505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57695"/>
          <a:stretch/>
        </p:blipFill>
        <p:spPr>
          <a:xfrm>
            <a:off x="0" y="0"/>
            <a:ext cx="10106526" cy="2935705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31167"/>
          <a:stretch/>
        </p:blipFill>
        <p:spPr>
          <a:xfrm>
            <a:off x="0" y="0"/>
            <a:ext cx="10106526" cy="4776537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26486"/>
          <a:stretch/>
        </p:blipFill>
        <p:spPr>
          <a:xfrm>
            <a:off x="0" y="0"/>
            <a:ext cx="10106526" cy="5101389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22325"/>
          <a:stretch/>
        </p:blipFill>
        <p:spPr>
          <a:xfrm>
            <a:off x="0" y="0"/>
            <a:ext cx="10106526" cy="5390147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b="17817"/>
          <a:stretch/>
        </p:blipFill>
        <p:spPr>
          <a:xfrm>
            <a:off x="0" y="0"/>
            <a:ext cx="10106526" cy="5702968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 rotWithShape="1">
          <a:blip r:embed="rId2"/>
          <a:srcRect b="12789"/>
          <a:stretch/>
        </p:blipFill>
        <p:spPr>
          <a:xfrm>
            <a:off x="0" y="0"/>
            <a:ext cx="10106526" cy="6051884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 rotWithShape="1">
          <a:blip r:embed="rId2"/>
          <a:srcRect b="8117"/>
          <a:stretch/>
        </p:blipFill>
        <p:spPr>
          <a:xfrm>
            <a:off x="0" y="0"/>
            <a:ext cx="10106526" cy="6400800"/>
          </a:xfrm>
          <a:prstGeom prst="rect">
            <a:avLst/>
          </a:prstGeom>
        </p:spPr>
      </p:pic>
      <p:pic>
        <p:nvPicPr>
          <p:cNvPr id="15" name="Afbeelding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106526" cy="6939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9131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3: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17041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Belangrijk info! (daarom uitroepteken)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65484" y="1407695"/>
            <a:ext cx="8708518" cy="4633667"/>
          </a:xfrm>
        </p:spPr>
        <p:txBody>
          <a:bodyPr>
            <a:noAutofit/>
          </a:bodyPr>
          <a:lstStyle/>
          <a:p>
            <a:r>
              <a:rPr lang="nl-NL" sz="2500" dirty="0" smtClean="0"/>
              <a:t>Bladzijde 71 staan 2 opmerkingen:</a:t>
            </a:r>
          </a:p>
          <a:p>
            <a:r>
              <a:rPr lang="nl-NL" sz="2500" dirty="0" smtClean="0"/>
              <a:t>Maak een tijdlijn!, lukt dit nog niet altijd ga hiermee weer oefenen!</a:t>
            </a:r>
          </a:p>
          <a:p>
            <a:r>
              <a:rPr lang="nl-NL" sz="2500" dirty="0" smtClean="0"/>
              <a:t>Baten-lasten moet je toerekenen aan de juiste periode </a:t>
            </a:r>
          </a:p>
          <a:p>
            <a:r>
              <a:rPr lang="nl-NL" sz="2500" dirty="0" smtClean="0"/>
              <a:t>Ontvangsten-uitgaven worden altijd geboekt in het jaar dat ze hebben plaatsgevonden.</a:t>
            </a:r>
          </a:p>
          <a:p>
            <a:endParaRPr lang="nl-NL" sz="2500" dirty="0"/>
          </a:p>
          <a:p>
            <a:r>
              <a:rPr lang="nl-NL" sz="2500" dirty="0" smtClean="0"/>
              <a:t>Terug naar voorbeeld van </a:t>
            </a:r>
            <a:r>
              <a:rPr lang="nl-NL" sz="2500" dirty="0"/>
              <a:t>Z</a:t>
            </a:r>
            <a:r>
              <a:rPr lang="nl-NL" sz="2500" dirty="0" smtClean="0"/>
              <a:t>eno</a:t>
            </a:r>
            <a:r>
              <a:rPr lang="nl-NL" sz="2500" dirty="0" smtClean="0"/>
              <a:t>.</a:t>
            </a:r>
            <a:endParaRPr lang="nl-NL" sz="2500" dirty="0" smtClean="0"/>
          </a:p>
          <a:p>
            <a:r>
              <a:rPr lang="nl-NL" sz="2500" dirty="0" smtClean="0"/>
              <a:t>De betaling van de boete vind plaats in 2018, dus dit wordt geboekt bij de ontvangsten-uitgaven van 2018.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93642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Het periodetoerekeningsstelsel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53453" y="1347537"/>
            <a:ext cx="8720549" cy="4693825"/>
          </a:xfrm>
        </p:spPr>
        <p:txBody>
          <a:bodyPr>
            <a:normAutofit fontScale="92500" lnSpcReduction="10000"/>
          </a:bodyPr>
          <a:lstStyle/>
          <a:p>
            <a:r>
              <a:rPr lang="nl-NL" sz="2500" dirty="0" smtClean="0"/>
              <a:t>Onderscheid gemaakt tussen baten/lasten en ontvangsten/uitgaven.</a:t>
            </a:r>
          </a:p>
          <a:p>
            <a:r>
              <a:rPr lang="nl-NL" sz="2500" dirty="0" smtClean="0"/>
              <a:t>Vaak hebben deze een verband.</a:t>
            </a:r>
          </a:p>
          <a:p>
            <a:r>
              <a:rPr lang="nl-NL" sz="2500" dirty="0" smtClean="0"/>
              <a:t>Baten (contributie) leiden tot ontvangsten (ontvangen contributie)</a:t>
            </a:r>
          </a:p>
          <a:p>
            <a:r>
              <a:rPr lang="nl-NL" sz="2500" dirty="0" smtClean="0"/>
              <a:t>Lasten (huur) leiden tot uitgaven (betaalde huur)</a:t>
            </a:r>
          </a:p>
          <a:p>
            <a:r>
              <a:rPr lang="nl-NL" sz="2500" dirty="0" smtClean="0"/>
              <a:t>Wanneer wordt het vervelend: als deze niet precies op elkaar aansluiten (500 huur, waarvan 400 betaald).</a:t>
            </a:r>
          </a:p>
          <a:p>
            <a:r>
              <a:rPr lang="nl-NL" sz="2500" dirty="0" smtClean="0"/>
              <a:t>Soms is er ook geen verband.</a:t>
            </a:r>
          </a:p>
          <a:p>
            <a:r>
              <a:rPr lang="nl-NL" sz="2500" dirty="0" smtClean="0"/>
              <a:t>Afschrijving (lasten) </a:t>
            </a:r>
            <a:r>
              <a:rPr lang="nl-NL" sz="2500" dirty="0" smtClean="0">
                <a:sym typeface="Wingdings" panose="05000000000000000000" pitchFamily="2" charset="2"/>
              </a:rPr>
              <a:t> nooit uitgaven.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Aflossing (uitgaven)  nooit lasten.</a:t>
            </a:r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054776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Meerwaarde periodetoerekeningsstelsel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00789" y="1443789"/>
            <a:ext cx="10756232" cy="45975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Wanneer er een verschil is tussen bijbehorende opbrengsten/ontvangsten.</a:t>
            </a:r>
          </a:p>
          <a:p>
            <a:r>
              <a:rPr lang="nl-NL" sz="2500" dirty="0" smtClean="0"/>
              <a:t>Dus tussen ontvangen contributie en contributieopbrengst.</a:t>
            </a:r>
          </a:p>
          <a:p>
            <a:r>
              <a:rPr lang="nl-NL" sz="2500" dirty="0" smtClean="0"/>
              <a:t>Wat ontstaat er?</a:t>
            </a:r>
          </a:p>
          <a:p>
            <a:r>
              <a:rPr lang="nl-NL" sz="2500" dirty="0" smtClean="0"/>
              <a:t>Overlopende posten (vooruit ontvangen of nog te ontvangen contributie).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647860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Periodetoerekeningsstelsel en de balans.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Kasstelsel </a:t>
            </a:r>
            <a:r>
              <a:rPr lang="nl-NL" sz="2500" dirty="0" smtClean="0">
                <a:sym typeface="Wingdings" panose="05000000000000000000" pitchFamily="2" charset="2"/>
              </a:rPr>
              <a:t> ontvangsten uitgaven  alleen ontvangsten uitgaven veranderen de balans.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Periodetoerekeningsstelsel  ontvangsten uitgaven en baten lasten  zowel ontvangsten als uitgaven als baten lasten veranderen de balans.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394836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Maak opgave </a:t>
            </a:r>
            <a:r>
              <a:rPr lang="nl-NL" dirty="0" smtClean="0"/>
              <a:t>73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91605" y="2150646"/>
            <a:ext cx="4384063" cy="369929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500" dirty="0" smtClean="0"/>
              <a:t>10 </a:t>
            </a:r>
            <a:r>
              <a:rPr lang="nl-NL" sz="2500" dirty="0" smtClean="0"/>
              <a:t>minuten de tijd</a:t>
            </a:r>
            <a:r>
              <a:rPr lang="nl-NL" sz="2500" dirty="0" smtClean="0"/>
              <a:t>.</a:t>
            </a:r>
          </a:p>
          <a:p>
            <a:pPr marL="0" indent="0">
              <a:buNone/>
            </a:pPr>
            <a:r>
              <a:rPr lang="nl-NL" sz="2500" dirty="0" smtClean="0"/>
              <a:t>Huiswerk is t/m 76.</a:t>
            </a:r>
          </a:p>
          <a:p>
            <a:pPr marL="0" indent="0">
              <a:buNone/>
            </a:pP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666703" y="196916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666701" y="196916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666701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71931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r="53125" b="63072"/>
          <a:stretch/>
        </p:blipFill>
        <p:spPr>
          <a:xfrm>
            <a:off x="0" y="0"/>
            <a:ext cx="5715000" cy="243038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55027"/>
          <a:stretch/>
        </p:blipFill>
        <p:spPr>
          <a:xfrm>
            <a:off x="0" y="-1"/>
            <a:ext cx="12192000" cy="2959769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49543"/>
          <a:stretch/>
        </p:blipFill>
        <p:spPr>
          <a:xfrm>
            <a:off x="0" y="-1"/>
            <a:ext cx="12192000" cy="3320717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r="53224" b="28519"/>
          <a:stretch/>
        </p:blipFill>
        <p:spPr>
          <a:xfrm>
            <a:off x="0" y="0"/>
            <a:ext cx="5702968" cy="4704348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21573"/>
          <a:stretch/>
        </p:blipFill>
        <p:spPr>
          <a:xfrm>
            <a:off x="0" y="0"/>
            <a:ext cx="12192000" cy="5161548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16088"/>
          <a:stretch/>
        </p:blipFill>
        <p:spPr>
          <a:xfrm>
            <a:off x="0" y="0"/>
            <a:ext cx="12192000" cy="5522496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8776"/>
          <a:stretch/>
        </p:blipFill>
        <p:spPr>
          <a:xfrm>
            <a:off x="0" y="-1"/>
            <a:ext cx="12192000" cy="6003759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6581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3742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2347" y="84221"/>
            <a:ext cx="9141655" cy="1846179"/>
          </a:xfrm>
        </p:spPr>
        <p:txBody>
          <a:bodyPr/>
          <a:lstStyle/>
          <a:p>
            <a:r>
              <a:rPr lang="nl-NL" dirty="0" smtClean="0"/>
              <a:t>Hoofdstuk 3: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28600" y="649705"/>
            <a:ext cx="10419347" cy="5391657"/>
          </a:xfrm>
        </p:spPr>
        <p:txBody>
          <a:bodyPr>
            <a:noAutofit/>
          </a:bodyPr>
          <a:lstStyle/>
          <a:p>
            <a:r>
              <a:rPr lang="nl-NL" sz="2500" dirty="0" smtClean="0"/>
              <a:t>2 manieren van administreren (eigenlijk maar 1, maar ach we doen net alsof)</a:t>
            </a:r>
          </a:p>
          <a:p>
            <a:r>
              <a:rPr lang="nl-NL" sz="2500" dirty="0" smtClean="0"/>
              <a:t>Het kasstelsel: waar we tot nu toe mee hebben gewerkt</a:t>
            </a:r>
          </a:p>
          <a:p>
            <a:r>
              <a:rPr lang="nl-NL" sz="2500" dirty="0" smtClean="0"/>
              <a:t>Administratie op basis van ontvangsten en uitgaven: cq alles wat leidt tot een verandering van de liquide middelen.</a:t>
            </a:r>
          </a:p>
          <a:p>
            <a:r>
              <a:rPr lang="nl-NL" sz="2500" dirty="0" smtClean="0"/>
              <a:t>Voordeel: eenvoud.</a:t>
            </a:r>
          </a:p>
          <a:p>
            <a:r>
              <a:rPr lang="nl-NL" sz="2500" dirty="0" smtClean="0"/>
              <a:t>Voordeel: controle of ontvangsten en uitgaven worden gebruikt voor afgesproken doelen. Vergelijken ontvangsten-uitgaven met begroting ontvangsten-uitgaven.</a:t>
            </a:r>
          </a:p>
          <a:p>
            <a:r>
              <a:rPr lang="nl-NL" sz="2500" dirty="0" smtClean="0"/>
              <a:t>Nadeel: kosten die niet leiden tot uitgaven worden niet geadministreerd. (cq, kasstelsel niet handig voor beoordelen vermogenspositie).</a:t>
            </a:r>
          </a:p>
          <a:p>
            <a:r>
              <a:rPr lang="nl-NL" sz="2500" dirty="0" smtClean="0"/>
              <a:t>Bekendste voorbeeld?</a:t>
            </a:r>
          </a:p>
          <a:p>
            <a:r>
              <a:rPr lang="nl-NL" sz="2500" dirty="0" smtClean="0"/>
              <a:t>Afschrijving.</a:t>
            </a:r>
          </a:p>
          <a:p>
            <a:endParaRPr lang="nl-NL" sz="2500" dirty="0" smtClean="0"/>
          </a:p>
          <a:p>
            <a:endParaRPr lang="nl-NL" sz="2500" dirty="0" smtClean="0"/>
          </a:p>
        </p:txBody>
      </p:sp>
    </p:spTree>
    <p:extLst>
      <p:ext uri="{BB962C8B-B14F-4D97-AF65-F5344CB8AC3E}">
        <p14:creationId xmlns:p14="http://schemas.microsoft.com/office/powerpoint/2010/main" val="1312950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Er ontstaat overlopende posten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6253" y="1407695"/>
            <a:ext cx="9974179" cy="4633667"/>
          </a:xfrm>
        </p:spPr>
        <p:txBody>
          <a:bodyPr>
            <a:normAutofit fontScale="92500"/>
          </a:bodyPr>
          <a:lstStyle/>
          <a:p>
            <a:r>
              <a:rPr lang="nl-NL" sz="2500" dirty="0" smtClean="0"/>
              <a:t>Zichtbaar onderaan bladzijde </a:t>
            </a:r>
            <a:r>
              <a:rPr lang="nl-NL" sz="2500" dirty="0" smtClean="0"/>
              <a:t>75, </a:t>
            </a:r>
            <a:r>
              <a:rPr lang="nl-NL" sz="2500" dirty="0" smtClean="0"/>
              <a:t>er ontstaan overlopende posten</a:t>
            </a:r>
          </a:p>
          <a:p>
            <a:r>
              <a:rPr lang="nl-NL" sz="2500" dirty="0" smtClean="0"/>
              <a:t>In dit geval: vooruit ontvangen contributie en te vorderen contributie</a:t>
            </a:r>
            <a:r>
              <a:rPr lang="nl-NL" sz="2500" dirty="0" smtClean="0"/>
              <a:t>.</a:t>
            </a:r>
          </a:p>
          <a:p>
            <a:r>
              <a:rPr lang="nl-NL" sz="2500" dirty="0" smtClean="0"/>
              <a:t>Cq: als er een verschil is tussen baten en bijbehorende ontvangsten </a:t>
            </a:r>
            <a:r>
              <a:rPr lang="nl-NL" sz="2500" dirty="0" smtClean="0">
                <a:sym typeface="Wingdings" panose="05000000000000000000" pitchFamily="2" charset="2"/>
              </a:rPr>
              <a:t> overlopende posten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Als er een verschil is tussen lasten en bijbehorende uitgaven  overlopende posten.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Waarom zien we nooit?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Vooruit betaalde aflossing, nog te betalen afschrijving?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Aflossing = alleen een uitgaven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Afschrijving = alleen een lasten/kosten.</a:t>
            </a:r>
          </a:p>
          <a:p>
            <a:endParaRPr lang="nl-NL" sz="2500" dirty="0" smtClean="0"/>
          </a:p>
        </p:txBody>
      </p:sp>
    </p:spTree>
    <p:extLst>
      <p:ext uri="{BB962C8B-B14F-4D97-AF65-F5344CB8AC3E}">
        <p14:creationId xmlns:p14="http://schemas.microsoft.com/office/powerpoint/2010/main" val="308307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Maak opgave </a:t>
            </a:r>
            <a:r>
              <a:rPr lang="nl-NL" dirty="0" smtClean="0"/>
              <a:t>74 en 75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91605" y="2150646"/>
            <a:ext cx="4384063" cy="369929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500" dirty="0" smtClean="0"/>
              <a:t>15 </a:t>
            </a:r>
            <a:r>
              <a:rPr lang="nl-NL" sz="2500" dirty="0" smtClean="0"/>
              <a:t>minuten de tijd</a:t>
            </a:r>
            <a:r>
              <a:rPr lang="nl-NL" sz="2500" dirty="0" smtClean="0"/>
              <a:t>.</a:t>
            </a:r>
          </a:p>
          <a:p>
            <a:pPr marL="0" indent="0">
              <a:buNone/>
            </a:pPr>
            <a:r>
              <a:rPr lang="nl-NL" sz="2500" dirty="0" smtClean="0"/>
              <a:t>Huiswerk is t/m 76.</a:t>
            </a:r>
          </a:p>
          <a:p>
            <a:pPr marL="0" indent="0">
              <a:buNone/>
            </a:pP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666703" y="196916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666701" y="196916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666701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59366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9450"/>
          <a:stretch/>
        </p:blipFill>
        <p:spPr>
          <a:xfrm>
            <a:off x="0" y="-1"/>
            <a:ext cx="12192000" cy="86627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70603"/>
          <a:stretch/>
        </p:blipFill>
        <p:spPr>
          <a:xfrm>
            <a:off x="0" y="0"/>
            <a:ext cx="12192000" cy="1239254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62326"/>
          <a:stretch/>
        </p:blipFill>
        <p:spPr>
          <a:xfrm>
            <a:off x="0" y="-1"/>
            <a:ext cx="12192000" cy="1588169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r="50756" b="34356"/>
          <a:stretch/>
        </p:blipFill>
        <p:spPr>
          <a:xfrm>
            <a:off x="0" y="0"/>
            <a:ext cx="6003758" cy="2767264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r="50756" b="16089"/>
          <a:stretch/>
        </p:blipFill>
        <p:spPr>
          <a:xfrm>
            <a:off x="0" y="-1"/>
            <a:ext cx="6003758" cy="3537285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34641"/>
          <a:stretch/>
        </p:blipFill>
        <p:spPr>
          <a:xfrm>
            <a:off x="0" y="-1"/>
            <a:ext cx="12192000" cy="2755233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26078"/>
          <a:stretch/>
        </p:blipFill>
        <p:spPr>
          <a:xfrm>
            <a:off x="0" y="0"/>
            <a:ext cx="12192000" cy="3116180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4215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7653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r="55035" b="74438"/>
          <a:stretch/>
        </p:blipFill>
        <p:spPr>
          <a:xfrm>
            <a:off x="0" y="0"/>
            <a:ext cx="4620126" cy="1756611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79165"/>
          <a:stretch/>
        </p:blipFill>
        <p:spPr>
          <a:xfrm>
            <a:off x="0" y="0"/>
            <a:ext cx="10274968" cy="1431758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75489"/>
          <a:stretch/>
        </p:blipFill>
        <p:spPr>
          <a:xfrm>
            <a:off x="0" y="0"/>
            <a:ext cx="10274968" cy="1684421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68835"/>
          <a:stretch/>
        </p:blipFill>
        <p:spPr>
          <a:xfrm>
            <a:off x="0" y="0"/>
            <a:ext cx="10274968" cy="2141621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r="54801" b="51678"/>
          <a:stretch/>
        </p:blipFill>
        <p:spPr>
          <a:xfrm>
            <a:off x="0" y="0"/>
            <a:ext cx="4644189" cy="3320716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55880"/>
          <a:stretch/>
        </p:blipFill>
        <p:spPr>
          <a:xfrm>
            <a:off x="0" y="0"/>
            <a:ext cx="10274968" cy="3031958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46075"/>
          <a:stretch/>
        </p:blipFill>
        <p:spPr>
          <a:xfrm>
            <a:off x="0" y="0"/>
            <a:ext cx="10274968" cy="3705726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42048"/>
          <a:stretch/>
        </p:blipFill>
        <p:spPr>
          <a:xfrm>
            <a:off x="0" y="0"/>
            <a:ext cx="10274968" cy="3982453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r="54918" b="28567"/>
          <a:stretch/>
        </p:blipFill>
        <p:spPr>
          <a:xfrm>
            <a:off x="0" y="0"/>
            <a:ext cx="4632158" cy="4908884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 rotWithShape="1">
          <a:blip r:embed="rId2"/>
          <a:srcRect r="55035" b="23840"/>
          <a:stretch/>
        </p:blipFill>
        <p:spPr>
          <a:xfrm>
            <a:off x="0" y="0"/>
            <a:ext cx="4620126" cy="5233737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 rotWithShape="1">
          <a:blip r:embed="rId2"/>
          <a:srcRect b="29092"/>
          <a:stretch/>
        </p:blipFill>
        <p:spPr>
          <a:xfrm>
            <a:off x="0" y="0"/>
            <a:ext cx="10274968" cy="4872789"/>
          </a:xfrm>
          <a:prstGeom prst="rect">
            <a:avLst/>
          </a:prstGeom>
        </p:spPr>
      </p:pic>
      <p:pic>
        <p:nvPicPr>
          <p:cNvPr id="15" name="Afbeelding 14"/>
          <p:cNvPicPr>
            <a:picLocks noChangeAspect="1"/>
          </p:cNvPicPr>
          <p:nvPr/>
        </p:nvPicPr>
        <p:blipFill rotWithShape="1">
          <a:blip r:embed="rId2"/>
          <a:srcRect b="19463"/>
          <a:stretch/>
        </p:blipFill>
        <p:spPr>
          <a:xfrm>
            <a:off x="0" y="0"/>
            <a:ext cx="10274968" cy="5534526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 rotWithShape="1">
          <a:blip r:embed="rId2"/>
          <a:srcRect b="10708"/>
          <a:stretch/>
        </p:blipFill>
        <p:spPr>
          <a:xfrm>
            <a:off x="0" y="0"/>
            <a:ext cx="10274968" cy="6136105"/>
          </a:xfrm>
          <a:prstGeom prst="rect">
            <a:avLst/>
          </a:prstGeom>
        </p:spPr>
      </p:pic>
      <p:pic>
        <p:nvPicPr>
          <p:cNvPr id="17" name="Afbeelding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274968" cy="6872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6672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Maak opgave </a:t>
            </a:r>
            <a:r>
              <a:rPr lang="nl-NL" dirty="0" smtClean="0"/>
              <a:t>76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91605" y="2150646"/>
            <a:ext cx="4384063" cy="369929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500" dirty="0"/>
              <a:t>7</a:t>
            </a:r>
            <a:r>
              <a:rPr lang="nl-NL" sz="2500" dirty="0" smtClean="0"/>
              <a:t> </a:t>
            </a:r>
            <a:r>
              <a:rPr lang="nl-NL" sz="2500" dirty="0" smtClean="0"/>
              <a:t>minuten de tijd</a:t>
            </a:r>
            <a:r>
              <a:rPr lang="nl-NL" sz="2500" dirty="0" smtClean="0"/>
              <a:t>.</a:t>
            </a:r>
          </a:p>
          <a:p>
            <a:pPr marL="0" indent="0">
              <a:buNone/>
            </a:pPr>
            <a:r>
              <a:rPr lang="nl-NL" sz="2500" dirty="0" smtClean="0"/>
              <a:t>Huiswerk is t/m 76.</a:t>
            </a:r>
          </a:p>
          <a:p>
            <a:pPr marL="0" indent="0">
              <a:buNone/>
            </a:pP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666703" y="196916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666701" y="196916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666701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58843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12588"/>
            <a:ext cx="8596668" cy="3880773"/>
          </a:xfrm>
        </p:spPr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r="52829" b="12624"/>
          <a:stretch/>
        </p:blipFill>
        <p:spPr>
          <a:xfrm>
            <a:off x="0" y="-2381"/>
            <a:ext cx="5751095" cy="3888581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11542"/>
          <a:stretch/>
        </p:blipFill>
        <p:spPr>
          <a:xfrm>
            <a:off x="0" y="-2381"/>
            <a:ext cx="12192000" cy="3936707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381"/>
            <a:ext cx="12192000" cy="4450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7073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valt op?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64695" y="1407695"/>
            <a:ext cx="9009307" cy="4633667"/>
          </a:xfrm>
        </p:spPr>
        <p:txBody>
          <a:bodyPr>
            <a:normAutofit/>
          </a:bodyPr>
          <a:lstStyle/>
          <a:p>
            <a:r>
              <a:rPr lang="nl-NL" sz="2500" dirty="0" smtClean="0"/>
              <a:t>Verandering Liquide middelen </a:t>
            </a:r>
            <a:r>
              <a:rPr lang="nl-NL" sz="2500" dirty="0" smtClean="0">
                <a:sym typeface="Wingdings" panose="05000000000000000000" pitchFamily="2" charset="2"/>
              </a:rPr>
              <a:t> saldo ontvangsten uitgaven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Verandering Eigen vermogen  saldo baten en lasten.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Zichtbaar bladzijde 66.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Winst minder belangrijk voor stichtingen en verenigingen (gaat vaak ten koste van subsidie)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ook: aflossing  lening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Afschrijving  gebouw.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Eerder geleerde vaardigheden komen terug.</a:t>
            </a:r>
          </a:p>
          <a:p>
            <a:endParaRPr lang="nl-NL" sz="2500" dirty="0" smtClean="0">
              <a:sym typeface="Wingdings" panose="05000000000000000000" pitchFamily="2" charset="2"/>
            </a:endParaRP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855636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Het periodetoerekeningsstelsel.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Het kasstelsel was?</a:t>
            </a:r>
          </a:p>
          <a:p>
            <a:r>
              <a:rPr lang="nl-NL" sz="2500" dirty="0" smtClean="0"/>
              <a:t>Administratie op basis van ontvangsten/uitgaven.</a:t>
            </a:r>
          </a:p>
          <a:p>
            <a:r>
              <a:rPr lang="nl-NL" sz="2500" dirty="0" smtClean="0"/>
              <a:t>Het periodetoerekeningsstelsel is?</a:t>
            </a:r>
          </a:p>
          <a:p>
            <a:r>
              <a:rPr lang="nl-NL" sz="2500" dirty="0" smtClean="0"/>
              <a:t>Administratie op basis van ontvangsten/uitgaven en baten/lasten.</a:t>
            </a:r>
          </a:p>
          <a:p>
            <a:r>
              <a:rPr lang="nl-NL" sz="2500" dirty="0" smtClean="0"/>
              <a:t>Waarbij de baten/lasten worden toegerekend aan een de periode waar ze feitelijk betrekking op hebben ongeacht of dit heeft geleidt tot betaling.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186869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36884" y="108285"/>
            <a:ext cx="8937118" cy="5933078"/>
          </a:xfrm>
        </p:spPr>
        <p:txBody>
          <a:bodyPr>
            <a:noAutofit/>
          </a:bodyPr>
          <a:lstStyle/>
          <a:p>
            <a:r>
              <a:rPr lang="nl-NL" sz="2500" dirty="0" smtClean="0"/>
              <a:t>Op 31 december 2017 is Zeno vuurwerk aan het afsteken (als de man die hij is)</a:t>
            </a:r>
          </a:p>
          <a:p>
            <a:r>
              <a:rPr lang="nl-NL" sz="2500" dirty="0" smtClean="0"/>
              <a:t>Normaal mag dat vanaf 18:00, Zeno doet dit vanaf 13:00.</a:t>
            </a:r>
          </a:p>
          <a:p>
            <a:r>
              <a:rPr lang="nl-NL" sz="2500" dirty="0" smtClean="0"/>
              <a:t>Zeno komt een politieagent tegen die hem waarschuwt te stoppen met vuurwerk afsteken</a:t>
            </a:r>
          </a:p>
          <a:p>
            <a:r>
              <a:rPr lang="nl-NL" sz="2500" dirty="0" smtClean="0"/>
              <a:t>3 uur later komt hij dezelfde politieagent tegen, en krijgt hij een boete.</a:t>
            </a:r>
          </a:p>
          <a:p>
            <a:r>
              <a:rPr lang="nl-NL" sz="2500" dirty="0" smtClean="0"/>
              <a:t>Deze boete betaald Zeno 3 weken later wanneer deze in de post binnenkomt.</a:t>
            </a:r>
          </a:p>
          <a:p>
            <a:r>
              <a:rPr lang="nl-NL" sz="2500" dirty="0" smtClean="0"/>
              <a:t>Hoe ziet de financiële verwerking eruit?</a:t>
            </a:r>
          </a:p>
          <a:p>
            <a:r>
              <a:rPr lang="nl-NL" sz="2500" dirty="0" smtClean="0"/>
              <a:t>Lasten / uitgaven?</a:t>
            </a:r>
            <a:endParaRPr lang="nl-NL" sz="2500" dirty="0"/>
          </a:p>
          <a:p>
            <a:r>
              <a:rPr lang="nl-NL" sz="2500" dirty="0" smtClean="0"/>
              <a:t>De boete = lasten/kosten</a:t>
            </a:r>
          </a:p>
          <a:p>
            <a:r>
              <a:rPr lang="nl-NL" sz="2500" dirty="0" smtClean="0"/>
              <a:t>Deze boete = lasten/kosten voor 2017</a:t>
            </a:r>
          </a:p>
          <a:p>
            <a:r>
              <a:rPr lang="nl-NL" sz="2500" dirty="0" smtClean="0"/>
              <a:t>Ook al vind de betaling pas in 2018 plaats</a:t>
            </a:r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96674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Meerwaarde periodetoerekeningsstelsel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00789" y="1443789"/>
            <a:ext cx="10756232" cy="45975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Wanneer er een verschil is tussen bijbehorende opbrengsten/ontvangsten.</a:t>
            </a:r>
          </a:p>
          <a:p>
            <a:r>
              <a:rPr lang="nl-NL" sz="2500" dirty="0" smtClean="0"/>
              <a:t>Dus tussen ontvangen contributie en contributieopbrengst.</a:t>
            </a:r>
          </a:p>
          <a:p>
            <a:r>
              <a:rPr lang="nl-NL" sz="2500" dirty="0" smtClean="0"/>
              <a:t>Wat ontstaat er?</a:t>
            </a:r>
          </a:p>
          <a:p>
            <a:r>
              <a:rPr lang="nl-NL" sz="2500" dirty="0" smtClean="0"/>
              <a:t>Overlopende posten (vooruit ontvangen of nog te ontvangen contributie).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509536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Maak opgave 64 en 65.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91605" y="2150646"/>
            <a:ext cx="4384063" cy="369929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500" dirty="0" smtClean="0"/>
              <a:t>10 minuten de tijd.</a:t>
            </a:r>
          </a:p>
          <a:p>
            <a:pPr marL="0" indent="0">
              <a:buNone/>
            </a:pPr>
            <a:r>
              <a:rPr lang="nl-NL" sz="2500" dirty="0" smtClean="0"/>
              <a:t>Huiswerk is </a:t>
            </a:r>
            <a:r>
              <a:rPr lang="nl-NL" sz="2500" dirty="0" err="1" smtClean="0"/>
              <a:t>tm</a:t>
            </a:r>
            <a:r>
              <a:rPr lang="nl-NL" sz="2500" dirty="0" smtClean="0"/>
              <a:t> 67. alles wat je in de les af krijgt hoef je thuis niet meer te doen.</a:t>
            </a:r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666703" y="196916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666701" y="196916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666701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50598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60316"/>
          <a:stretch/>
        </p:blipFill>
        <p:spPr>
          <a:xfrm>
            <a:off x="0" y="80962"/>
            <a:ext cx="12192000" cy="2397543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47172"/>
          <a:stretch/>
        </p:blipFill>
        <p:spPr>
          <a:xfrm>
            <a:off x="0" y="80962"/>
            <a:ext cx="12192000" cy="3191627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27855"/>
          <a:stretch/>
        </p:blipFill>
        <p:spPr>
          <a:xfrm>
            <a:off x="0" y="80962"/>
            <a:ext cx="12192000" cy="4358691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0962"/>
            <a:ext cx="12192000" cy="6041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4106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1661</TotalTime>
  <Words>1144</Words>
  <Application>Microsoft Office PowerPoint</Application>
  <PresentationFormat>Breedbeeld</PresentationFormat>
  <Paragraphs>227</Paragraphs>
  <Slides>35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35</vt:i4>
      </vt:variant>
    </vt:vector>
  </HeadingPairs>
  <TitlesOfParts>
    <vt:vector size="41" baseType="lpstr">
      <vt:lpstr>Arial</vt:lpstr>
      <vt:lpstr>Calibri</vt:lpstr>
      <vt:lpstr>Trebuchet MS</vt:lpstr>
      <vt:lpstr>Wingdings</vt:lpstr>
      <vt:lpstr>Wingdings 3</vt:lpstr>
      <vt:lpstr>Facet</vt:lpstr>
      <vt:lpstr>Beste havo 4. </vt:lpstr>
      <vt:lpstr>Programma aankomende 3 lessen .</vt:lpstr>
      <vt:lpstr>Hoofdstuk 3:</vt:lpstr>
      <vt:lpstr>Wat valt op?</vt:lpstr>
      <vt:lpstr>Het periodetoerekeningsstelsel. </vt:lpstr>
      <vt:lpstr>PowerPoint-presentatie</vt:lpstr>
      <vt:lpstr>Meerwaarde periodetoerekeningsstelsel</vt:lpstr>
      <vt:lpstr>Maak opgave 64 en 65.</vt:lpstr>
      <vt:lpstr>PowerPoint-presentatie</vt:lpstr>
      <vt:lpstr>PowerPoint-presentatie</vt:lpstr>
      <vt:lpstr>Maak opgave 66 en 67.</vt:lpstr>
      <vt:lpstr>PowerPoint-presentatie</vt:lpstr>
      <vt:lpstr>PowerPoint-presentatie</vt:lpstr>
      <vt:lpstr>Belangrijk info! (daarom uitroepteken)</vt:lpstr>
      <vt:lpstr>Laatste opgave voor vandaag:</vt:lpstr>
      <vt:lpstr>Les 2:</vt:lpstr>
      <vt:lpstr>PowerPoint-presentatie</vt:lpstr>
      <vt:lpstr>Het periodetoerekeningsstelsel</vt:lpstr>
      <vt:lpstr>Maak opgave 69 en 70.</vt:lpstr>
      <vt:lpstr>PowerPoint-presentatie</vt:lpstr>
      <vt:lpstr>Maak opgave 71 en 72.</vt:lpstr>
      <vt:lpstr>PowerPoint-presentatie</vt:lpstr>
      <vt:lpstr>Les 3:</vt:lpstr>
      <vt:lpstr>Belangrijk info! (daarom uitroepteken)</vt:lpstr>
      <vt:lpstr>Het periodetoerekeningsstelsel</vt:lpstr>
      <vt:lpstr>Meerwaarde periodetoerekeningsstelsel</vt:lpstr>
      <vt:lpstr>Periodetoerekeningsstelsel en de balans.</vt:lpstr>
      <vt:lpstr>Maak opgave 73</vt:lpstr>
      <vt:lpstr>PowerPoint-presentatie</vt:lpstr>
      <vt:lpstr>Er ontstaat overlopende posten</vt:lpstr>
      <vt:lpstr>Maak opgave 74 en 75</vt:lpstr>
      <vt:lpstr>PowerPoint-presentatie</vt:lpstr>
      <vt:lpstr>PowerPoint-presentatie</vt:lpstr>
      <vt:lpstr>Maak opgave 76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Bas Jacobs</dc:creator>
  <cp:lastModifiedBy>Bas Jacobs</cp:lastModifiedBy>
  <cp:revision>173</cp:revision>
  <dcterms:created xsi:type="dcterms:W3CDTF">2017-01-22T09:51:43Z</dcterms:created>
  <dcterms:modified xsi:type="dcterms:W3CDTF">2018-04-14T08:50:05Z</dcterms:modified>
</cp:coreProperties>
</file>