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89" r:id="rId4"/>
    <p:sldId id="288" r:id="rId5"/>
    <p:sldId id="312" r:id="rId6"/>
    <p:sldId id="313" r:id="rId7"/>
    <p:sldId id="326" r:id="rId8"/>
    <p:sldId id="339" r:id="rId9"/>
    <p:sldId id="340" r:id="rId10"/>
    <p:sldId id="356" r:id="rId11"/>
    <p:sldId id="353" r:id="rId12"/>
    <p:sldId id="354" r:id="rId13"/>
    <p:sldId id="367" r:id="rId14"/>
    <p:sldId id="368" r:id="rId15"/>
    <p:sldId id="369" r:id="rId16"/>
    <p:sldId id="379" r:id="rId17"/>
    <p:sldId id="380" r:id="rId18"/>
    <p:sldId id="385" r:id="rId19"/>
    <p:sldId id="387" r:id="rId20"/>
    <p:sldId id="388" r:id="rId21"/>
    <p:sldId id="386" r:id="rId22"/>
    <p:sldId id="389" r:id="rId23"/>
    <p:sldId id="382" r:id="rId24"/>
    <p:sldId id="384" r:id="rId25"/>
    <p:sldId id="390" r:id="rId26"/>
    <p:sldId id="391" r:id="rId27"/>
    <p:sldId id="392" r:id="rId28"/>
    <p:sldId id="393" r:id="rId29"/>
    <p:sldId id="394" r:id="rId30"/>
    <p:sldId id="395" r:id="rId31"/>
    <p:sldId id="396" r:id="rId32"/>
    <p:sldId id="397" r:id="rId33"/>
    <p:sldId id="398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63" autoAdjust="0"/>
    <p:restoredTop sz="94660"/>
  </p:normalViewPr>
  <p:slideViewPr>
    <p:cSldViewPr snapToGrid="0">
      <p:cViewPr varScale="1">
        <p:scale>
          <a:sx n="80" d="100"/>
          <a:sy n="80" d="100"/>
        </p:scale>
        <p:origin x="330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48070-A741-4A36-A920-3E86D56443F5}" type="datetimeFigureOut">
              <a:rPr lang="nl-NL" smtClean="0"/>
              <a:t>17-3-2018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98ADB-6AEC-4F5A-AB55-D2CF9FE721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22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mtClean="0"/>
              <a:t>Beste havo </a:t>
            </a:r>
            <a:r>
              <a:rPr lang="nl-NL" dirty="0" smtClean="0"/>
              <a:t>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formule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9952566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Kans eind balans + bank eind balans = kas begin balans + bank begin balans + ontvangsten – uitgaven.</a:t>
            </a:r>
          </a:p>
          <a:p>
            <a:endParaRPr lang="nl-NL" sz="2500" dirty="0"/>
          </a:p>
          <a:p>
            <a:r>
              <a:rPr lang="nl-NL" sz="2500" dirty="0" smtClean="0"/>
              <a:t>Staat de bank aan de creditzijde, is het een negatief bedrag in de formule.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997016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formule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1"/>
            <a:ext cx="8596668" cy="4771362"/>
          </a:xfrm>
        </p:spPr>
        <p:txBody>
          <a:bodyPr>
            <a:noAutofit/>
          </a:bodyPr>
          <a:lstStyle/>
          <a:p>
            <a:r>
              <a:rPr lang="nl-NL" sz="2500" dirty="0" smtClean="0"/>
              <a:t>Kas + bank beginbalans = (liquide middelen begin balans)</a:t>
            </a:r>
          </a:p>
          <a:p>
            <a:r>
              <a:rPr lang="nl-NL" sz="2500" dirty="0" smtClean="0"/>
              <a:t>+ ontvangsten – uitgaven = liquide middelen eind balans.</a:t>
            </a:r>
          </a:p>
          <a:p>
            <a:r>
              <a:rPr lang="nl-NL" sz="2500" dirty="0" smtClean="0"/>
              <a:t>Liquide middelen = bank + kas</a:t>
            </a:r>
          </a:p>
          <a:p>
            <a:r>
              <a:rPr lang="nl-NL" sz="2500" dirty="0" smtClean="0"/>
              <a:t>10 = 6 + 4</a:t>
            </a:r>
          </a:p>
          <a:p>
            <a:r>
              <a:rPr lang="nl-NL" sz="2500" dirty="0" smtClean="0"/>
              <a:t>Bank = liquide middelen – kas</a:t>
            </a:r>
          </a:p>
          <a:p>
            <a:r>
              <a:rPr lang="nl-NL" sz="2500" dirty="0" smtClean="0"/>
              <a:t>6 = 10 - 4</a:t>
            </a:r>
          </a:p>
          <a:p>
            <a:r>
              <a:rPr lang="nl-NL" sz="2500" dirty="0" smtClean="0"/>
              <a:t>Kas = liquide middelen – bank</a:t>
            </a:r>
          </a:p>
          <a:p>
            <a:r>
              <a:rPr lang="nl-NL" sz="2500" dirty="0" smtClean="0"/>
              <a:t>4 = 10 - 6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549190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 opgave 43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84301"/>
            <a:ext cx="8596668" cy="4657062"/>
          </a:xfrm>
        </p:spPr>
        <p:txBody>
          <a:bodyPr>
            <a:noAutofit/>
          </a:bodyPr>
          <a:lstStyle/>
          <a:p>
            <a:r>
              <a:rPr lang="nl-NL" sz="2500" dirty="0" smtClean="0"/>
              <a:t>Liquide middelen beginbalans = 200 – 450 = -250</a:t>
            </a:r>
          </a:p>
          <a:p>
            <a:r>
              <a:rPr lang="nl-NL" sz="2500" dirty="0" smtClean="0"/>
              <a:t>+ ontvangsten – uitgaven</a:t>
            </a:r>
          </a:p>
          <a:p>
            <a:r>
              <a:rPr lang="nl-NL" sz="2500" dirty="0" smtClean="0"/>
              <a:t>+ 7530 – 7900 = - 250 – 370 = -620</a:t>
            </a:r>
          </a:p>
          <a:p>
            <a:r>
              <a:rPr lang="nl-NL" sz="2500" dirty="0" smtClean="0"/>
              <a:t>Liquide middelen = kas + bank</a:t>
            </a:r>
          </a:p>
          <a:p>
            <a:r>
              <a:rPr lang="nl-NL" sz="2500" dirty="0" smtClean="0"/>
              <a:t>- 620 = 100 + bank</a:t>
            </a:r>
          </a:p>
          <a:p>
            <a:r>
              <a:rPr lang="nl-NL" sz="2500" dirty="0" smtClean="0"/>
              <a:t>Bank = liquide middelen - kas</a:t>
            </a:r>
          </a:p>
          <a:p>
            <a:r>
              <a:rPr lang="nl-NL" sz="2500" dirty="0" smtClean="0"/>
              <a:t>Bank = - 620 – 100</a:t>
            </a:r>
          </a:p>
          <a:p>
            <a:r>
              <a:rPr lang="nl-NL" sz="2500" dirty="0" smtClean="0"/>
              <a:t>Bank = -720</a:t>
            </a:r>
          </a:p>
          <a:p>
            <a:r>
              <a:rPr lang="nl-NL" sz="2500" dirty="0" smtClean="0"/>
              <a:t>Dus 720 op de creditzijde.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174485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liquiditeitsproblemen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500" dirty="0" smtClean="0"/>
              <a:t>Oplossingen?</a:t>
            </a:r>
          </a:p>
          <a:p>
            <a:r>
              <a:rPr lang="nl-NL" sz="2500" dirty="0" smtClean="0"/>
              <a:t>Ontvangsten naar voren halen</a:t>
            </a:r>
          </a:p>
          <a:p>
            <a:r>
              <a:rPr lang="nl-NL" sz="2500" dirty="0" smtClean="0"/>
              <a:t> (contributie betalen begin van het jaar)</a:t>
            </a:r>
          </a:p>
          <a:p>
            <a:r>
              <a:rPr lang="nl-NL" sz="2500" dirty="0" smtClean="0"/>
              <a:t>Uitgaven verlaten</a:t>
            </a:r>
          </a:p>
          <a:p>
            <a:r>
              <a:rPr lang="nl-NL" sz="2500" dirty="0" err="1" smtClean="0"/>
              <a:t>Ipv</a:t>
            </a:r>
            <a:r>
              <a:rPr lang="nl-NL" sz="2500" dirty="0" smtClean="0"/>
              <a:t> vooraf, achteraf gaan betalen.</a:t>
            </a:r>
          </a:p>
          <a:p>
            <a:r>
              <a:rPr lang="nl-NL" sz="2500" dirty="0" smtClean="0"/>
              <a:t>Of tijdelijk een lening afsluiten</a:t>
            </a:r>
          </a:p>
          <a:p>
            <a:r>
              <a:rPr lang="nl-NL" sz="2500" dirty="0" smtClean="0"/>
              <a:t>Nadeel?</a:t>
            </a:r>
          </a:p>
          <a:p>
            <a:r>
              <a:rPr lang="nl-NL" sz="2500" dirty="0" smtClean="0"/>
              <a:t>Zorgt voor kosten, namelijk rentebetalingen.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686054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Begroot en werkelijk.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Tussen je begroten ontvangsten/uitgaven en werkelijke ontvangsten/uitgaven kunnen verschillen ontstaan. Mogelijke verklaringen?</a:t>
            </a:r>
          </a:p>
          <a:p>
            <a:endParaRPr lang="nl-NL" sz="2500" dirty="0"/>
          </a:p>
          <a:p>
            <a:r>
              <a:rPr lang="nl-NL" sz="2500" dirty="0" smtClean="0"/>
              <a:t>Gebeurtenissen (onbegroot verkoop/aankopen)</a:t>
            </a:r>
          </a:p>
          <a:p>
            <a:r>
              <a:rPr lang="nl-NL" sz="2500" dirty="0" smtClean="0"/>
              <a:t>Andere moment van betalingen.</a:t>
            </a:r>
          </a:p>
          <a:p>
            <a:r>
              <a:rPr lang="nl-NL" sz="2500" dirty="0" smtClean="0"/>
              <a:t>Wanbetaling.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566927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190500"/>
            <a:ext cx="8596668" cy="1739900"/>
          </a:xfrm>
        </p:spPr>
        <p:txBody>
          <a:bodyPr>
            <a:normAutofit/>
          </a:bodyPr>
          <a:lstStyle/>
          <a:p>
            <a:r>
              <a:rPr lang="nl-NL" dirty="0" smtClean="0"/>
              <a:t>We betalen/krijgen betaald op een ander moment dan de opbrengsten/kosten zijn geboekt.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Zorgt niet alleen voor verandering van kas en bank</a:t>
            </a:r>
          </a:p>
          <a:p>
            <a:r>
              <a:rPr lang="nl-NL" sz="2500" dirty="0" smtClean="0"/>
              <a:t>Zorgt ook voor de creatie van verschillende balansposten.</a:t>
            </a:r>
          </a:p>
          <a:p>
            <a:r>
              <a:rPr lang="nl-NL" sz="2500" dirty="0" smtClean="0"/>
              <a:t>Nog te betalen bedragen</a:t>
            </a:r>
          </a:p>
          <a:p>
            <a:r>
              <a:rPr lang="nl-NL" sz="2500" dirty="0" smtClean="0"/>
              <a:t>Vooruit betaalde bedragen</a:t>
            </a:r>
          </a:p>
          <a:p>
            <a:r>
              <a:rPr lang="nl-NL" sz="2500" dirty="0" smtClean="0"/>
              <a:t>Nog te ontvangen bedragen</a:t>
            </a:r>
          </a:p>
          <a:p>
            <a:r>
              <a:rPr lang="nl-NL" sz="2500" dirty="0" smtClean="0"/>
              <a:t>Vooruit ontvangen bedragen.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751135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open vraag 11.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Het zit erop! Je hebt het af voor vandaag.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8041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50619" b="80291"/>
          <a:stretch/>
        </p:blipFill>
        <p:spPr>
          <a:xfrm>
            <a:off x="0" y="0"/>
            <a:ext cx="4800600" cy="134753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51114" b="73604"/>
          <a:stretch/>
        </p:blipFill>
        <p:spPr>
          <a:xfrm>
            <a:off x="0" y="0"/>
            <a:ext cx="4752474" cy="180473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50743" b="68325"/>
          <a:stretch/>
        </p:blipFill>
        <p:spPr>
          <a:xfrm>
            <a:off x="0" y="0"/>
            <a:ext cx="4788568" cy="216568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51609" b="63221"/>
          <a:stretch/>
        </p:blipFill>
        <p:spPr>
          <a:xfrm>
            <a:off x="0" y="0"/>
            <a:ext cx="4704347" cy="25146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1361" b="56182"/>
          <a:stretch/>
        </p:blipFill>
        <p:spPr>
          <a:xfrm>
            <a:off x="0" y="0"/>
            <a:ext cx="4728411" cy="2995863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51238" b="51255"/>
          <a:stretch/>
        </p:blipFill>
        <p:spPr>
          <a:xfrm>
            <a:off x="0" y="0"/>
            <a:ext cx="4740442" cy="3332747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50990" b="45800"/>
          <a:stretch/>
        </p:blipFill>
        <p:spPr>
          <a:xfrm>
            <a:off x="0" y="0"/>
            <a:ext cx="4764505" cy="3705726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r="371" b="80291"/>
          <a:stretch/>
        </p:blipFill>
        <p:spPr>
          <a:xfrm>
            <a:off x="0" y="0"/>
            <a:ext cx="9685421" cy="1347537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r="496" b="45624"/>
          <a:stretch/>
        </p:blipFill>
        <p:spPr>
          <a:xfrm>
            <a:off x="0" y="0"/>
            <a:ext cx="9673389" cy="3717758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38585"/>
          <a:stretch/>
        </p:blipFill>
        <p:spPr>
          <a:xfrm>
            <a:off x="0" y="0"/>
            <a:ext cx="9721516" cy="4199021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27675"/>
          <a:stretch/>
        </p:blipFill>
        <p:spPr>
          <a:xfrm>
            <a:off x="0" y="0"/>
            <a:ext cx="9721516" cy="4944979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b="22043"/>
          <a:stretch/>
        </p:blipFill>
        <p:spPr>
          <a:xfrm>
            <a:off x="0" y="0"/>
            <a:ext cx="9721516" cy="5329989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b="16588"/>
          <a:stretch/>
        </p:blipFill>
        <p:spPr>
          <a:xfrm>
            <a:off x="0" y="0"/>
            <a:ext cx="9721516" cy="5702968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b="10253"/>
          <a:stretch/>
        </p:blipFill>
        <p:spPr>
          <a:xfrm>
            <a:off x="0" y="0"/>
            <a:ext cx="9721516" cy="6136105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721516" cy="6837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841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open vraag 12.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Start met opgave 13.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34275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46289" b="16749"/>
          <a:stretch/>
        </p:blipFill>
        <p:spPr>
          <a:xfrm>
            <a:off x="-88232" y="0"/>
            <a:ext cx="6645443" cy="270710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t="1" r="46483" b="-1012"/>
          <a:stretch/>
        </p:blipFill>
        <p:spPr>
          <a:xfrm>
            <a:off x="-88232" y="-1"/>
            <a:ext cx="6621379" cy="328462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31118" b="16009"/>
          <a:stretch/>
        </p:blipFill>
        <p:spPr>
          <a:xfrm>
            <a:off x="-88232" y="0"/>
            <a:ext cx="8522369" cy="273116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31313" b="469"/>
          <a:stretch/>
        </p:blipFill>
        <p:spPr>
          <a:xfrm>
            <a:off x="-88231" y="0"/>
            <a:ext cx="8498306" cy="323649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15948" b="15269"/>
          <a:stretch/>
        </p:blipFill>
        <p:spPr>
          <a:xfrm>
            <a:off x="-88232" y="0"/>
            <a:ext cx="10399295" cy="275523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16045" b="839"/>
          <a:stretch/>
        </p:blipFill>
        <p:spPr>
          <a:xfrm>
            <a:off x="-88231" y="0"/>
            <a:ext cx="10387264" cy="322446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681" b="16749"/>
          <a:stretch/>
        </p:blipFill>
        <p:spPr>
          <a:xfrm>
            <a:off x="-88232" y="0"/>
            <a:ext cx="12288253" cy="2707105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232" y="0"/>
            <a:ext cx="12372473" cy="3251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247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aankomende </a:t>
            </a:r>
            <a:r>
              <a:rPr lang="nl-NL" dirty="0" smtClean="0"/>
              <a:t>2 </a:t>
            </a:r>
            <a:r>
              <a:rPr lang="nl-NL" dirty="0" smtClean="0"/>
              <a:t>lessen	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Les 1: </a:t>
            </a:r>
            <a:r>
              <a:rPr lang="nl-NL" sz="2500" dirty="0" smtClean="0"/>
              <a:t>nabespreken theorie, D toets afmaken</a:t>
            </a:r>
          </a:p>
          <a:p>
            <a:r>
              <a:rPr lang="nl-NL" sz="2500" dirty="0" smtClean="0"/>
              <a:t>Les </a:t>
            </a:r>
            <a:r>
              <a:rPr lang="nl-NL" sz="2500" dirty="0" smtClean="0"/>
              <a:t>2</a:t>
            </a:r>
            <a:r>
              <a:rPr lang="nl-NL" sz="2500" dirty="0" smtClean="0"/>
              <a:t>: D toets afmaken, oefenvragen.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13587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34824"/>
          <a:stretch/>
        </p:blipFill>
        <p:spPr>
          <a:xfrm>
            <a:off x="-111794" y="0"/>
            <a:ext cx="12303794" cy="428324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1794" y="0"/>
            <a:ext cx="12303794" cy="6571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239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open vraag 13.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Maak gesloten vragen H1 af.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6901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53027" b="59822"/>
          <a:stretch/>
        </p:blipFill>
        <p:spPr>
          <a:xfrm>
            <a:off x="0" y="0"/>
            <a:ext cx="5727032" cy="128737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53125" b="47430"/>
          <a:stretch/>
        </p:blipFill>
        <p:spPr>
          <a:xfrm>
            <a:off x="0" y="0"/>
            <a:ext cx="5715000" cy="168442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53421" b="37292"/>
          <a:stretch/>
        </p:blipFill>
        <p:spPr>
          <a:xfrm>
            <a:off x="0" y="1"/>
            <a:ext cx="5678905" cy="200927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53125" b="24525"/>
          <a:stretch/>
        </p:blipFill>
        <p:spPr>
          <a:xfrm>
            <a:off x="0" y="0"/>
            <a:ext cx="5715000" cy="241834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t="1" r="53520" b="-2886"/>
          <a:stretch/>
        </p:blipFill>
        <p:spPr>
          <a:xfrm>
            <a:off x="0" y="0"/>
            <a:ext cx="5666874" cy="3296653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-66" b="60573"/>
          <a:stretch/>
        </p:blipFill>
        <p:spPr>
          <a:xfrm>
            <a:off x="-1" y="1"/>
            <a:ext cx="12200021" cy="1263316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47430"/>
          <a:stretch/>
        </p:blipFill>
        <p:spPr>
          <a:xfrm>
            <a:off x="0" y="0"/>
            <a:ext cx="12192000" cy="1684421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35790"/>
          <a:stretch/>
        </p:blipFill>
        <p:spPr>
          <a:xfrm>
            <a:off x="0" y="1"/>
            <a:ext cx="12192000" cy="20574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24150"/>
          <a:stretch/>
        </p:blipFill>
        <p:spPr>
          <a:xfrm>
            <a:off x="0" y="0"/>
            <a:ext cx="12192000" cy="2430379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204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950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lezen en maken gesloten vragen D-toets.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Goed werk!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27551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1704"/>
          <a:stretch/>
        </p:blipFill>
        <p:spPr>
          <a:xfrm>
            <a:off x="0" y="1"/>
            <a:ext cx="12067674" cy="51735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5530"/>
          <a:stretch/>
        </p:blipFill>
        <p:spPr>
          <a:xfrm>
            <a:off x="0" y="1"/>
            <a:ext cx="12067674" cy="90236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9163"/>
          <a:stretch/>
        </p:blipFill>
        <p:spPr>
          <a:xfrm>
            <a:off x="0" y="0"/>
            <a:ext cx="12067674" cy="129941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72603"/>
          <a:stretch/>
        </p:blipFill>
        <p:spPr>
          <a:xfrm>
            <a:off x="0" y="1"/>
            <a:ext cx="12067674" cy="170848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65850"/>
          <a:stretch/>
        </p:blipFill>
        <p:spPr>
          <a:xfrm>
            <a:off x="0" y="0"/>
            <a:ext cx="12067674" cy="212958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59290"/>
          <a:stretch/>
        </p:blipFill>
        <p:spPr>
          <a:xfrm>
            <a:off x="0" y="0"/>
            <a:ext cx="12067674" cy="253866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52731"/>
          <a:stretch/>
        </p:blipFill>
        <p:spPr>
          <a:xfrm>
            <a:off x="0" y="0"/>
            <a:ext cx="12067674" cy="2947737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46942"/>
          <a:stretch/>
        </p:blipFill>
        <p:spPr>
          <a:xfrm>
            <a:off x="0" y="1"/>
            <a:ext cx="12067674" cy="330868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39804"/>
          <a:stretch/>
        </p:blipFill>
        <p:spPr>
          <a:xfrm>
            <a:off x="0" y="0"/>
            <a:ext cx="12067674" cy="3753853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33823"/>
          <a:stretch/>
        </p:blipFill>
        <p:spPr>
          <a:xfrm>
            <a:off x="0" y="1"/>
            <a:ext cx="12067674" cy="4126832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28035"/>
          <a:stretch/>
        </p:blipFill>
        <p:spPr>
          <a:xfrm>
            <a:off x="0" y="0"/>
            <a:ext cx="12067674" cy="4487779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b="21475"/>
          <a:stretch/>
        </p:blipFill>
        <p:spPr>
          <a:xfrm>
            <a:off x="0" y="0"/>
            <a:ext cx="12067674" cy="489685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b="20703"/>
          <a:stretch/>
        </p:blipFill>
        <p:spPr>
          <a:xfrm>
            <a:off x="0" y="0"/>
            <a:ext cx="12067674" cy="4944979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b="14529"/>
          <a:stretch/>
        </p:blipFill>
        <p:spPr>
          <a:xfrm>
            <a:off x="0" y="0"/>
            <a:ext cx="12067674" cy="5329989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67674" cy="6236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271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Oefenvragen.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266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4378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957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5130"/>
          <a:stretch/>
        </p:blipFill>
        <p:spPr>
          <a:xfrm>
            <a:off x="0" y="-1"/>
            <a:ext cx="10347158" cy="239428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6894"/>
          <a:stretch/>
        </p:blipFill>
        <p:spPr>
          <a:xfrm>
            <a:off x="0" y="-1"/>
            <a:ext cx="10347158" cy="295976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4628"/>
          <a:stretch/>
        </p:blipFill>
        <p:spPr>
          <a:xfrm>
            <a:off x="0" y="0"/>
            <a:ext cx="10347158" cy="380198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4453"/>
          <a:stretch/>
        </p:blipFill>
        <p:spPr>
          <a:xfrm>
            <a:off x="0" y="0"/>
            <a:ext cx="10347158" cy="381401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1311"/>
          <a:stretch/>
        </p:blipFill>
        <p:spPr>
          <a:xfrm>
            <a:off x="0" y="0"/>
            <a:ext cx="10347158" cy="471638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2550"/>
          <a:stretch/>
        </p:blipFill>
        <p:spPr>
          <a:xfrm>
            <a:off x="0" y="-1"/>
            <a:ext cx="10347158" cy="5317959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10285"/>
          <a:stretch/>
        </p:blipFill>
        <p:spPr>
          <a:xfrm>
            <a:off x="0" y="-1"/>
            <a:ext cx="10347158" cy="6160169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0347158" cy="6866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206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432758" cy="6873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73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0911"/>
          <a:stretch/>
        </p:blipFill>
        <p:spPr>
          <a:xfrm>
            <a:off x="0" y="0"/>
            <a:ext cx="10972800" cy="131144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8302"/>
          <a:stretch/>
        </p:blipFill>
        <p:spPr>
          <a:xfrm>
            <a:off x="0" y="0"/>
            <a:ext cx="10972800" cy="217771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5867"/>
          <a:stretch/>
        </p:blipFill>
        <p:spPr>
          <a:xfrm>
            <a:off x="0" y="0"/>
            <a:ext cx="10972800" cy="303195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2558"/>
          <a:stretch/>
        </p:blipFill>
        <p:spPr>
          <a:xfrm>
            <a:off x="0" y="0"/>
            <a:ext cx="10972800" cy="394635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9773"/>
          <a:stretch/>
        </p:blipFill>
        <p:spPr>
          <a:xfrm>
            <a:off x="0" y="0"/>
            <a:ext cx="10972800" cy="4824663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15938"/>
          <a:stretch/>
        </p:blipFill>
        <p:spPr>
          <a:xfrm>
            <a:off x="0" y="0"/>
            <a:ext cx="10972800" cy="5775158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0509"/>
          <a:stretch/>
        </p:blipFill>
        <p:spPr>
          <a:xfrm>
            <a:off x="0" y="0"/>
            <a:ext cx="10972800" cy="6148137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972800" cy="687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708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Vlottende activa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Vooruit betaalde bedragen:</a:t>
            </a:r>
          </a:p>
          <a:p>
            <a:r>
              <a:rPr lang="nl-NL" sz="2500" dirty="0" smtClean="0"/>
              <a:t>Nog te ontvangen bedragen:</a:t>
            </a:r>
          </a:p>
          <a:p>
            <a:endParaRPr lang="nl-NL" sz="2500" dirty="0"/>
          </a:p>
          <a:p>
            <a:r>
              <a:rPr lang="nl-NL" sz="2500" dirty="0" smtClean="0"/>
              <a:t>In beide gevallen heb je al een prestatie gegeven en heb je nog recht op een tegenprestatie , in economische begrippen: heb je dus een bezit</a:t>
            </a:r>
          </a:p>
          <a:p>
            <a:r>
              <a:rPr lang="nl-NL" sz="2500" dirty="0" smtClean="0"/>
              <a:t>bezit van geld (nog te ontvangen bedragen) of bezit van goederen of dienst (vooruit betaalde bedragen)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65313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031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174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99229" y="994610"/>
            <a:ext cx="8596668" cy="1320800"/>
          </a:xfrm>
        </p:spPr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86480" b="5921"/>
          <a:stretch/>
        </p:blipFill>
        <p:spPr>
          <a:xfrm>
            <a:off x="0" y="0"/>
            <a:ext cx="1648326" cy="172051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74441" b="6579"/>
          <a:stretch/>
        </p:blipFill>
        <p:spPr>
          <a:xfrm>
            <a:off x="0" y="0"/>
            <a:ext cx="3116179" cy="170848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62105" b="8553"/>
          <a:stretch/>
        </p:blipFill>
        <p:spPr>
          <a:xfrm>
            <a:off x="0" y="0"/>
            <a:ext cx="4620126" cy="167238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50461" b="11184"/>
          <a:stretch/>
        </p:blipFill>
        <p:spPr>
          <a:xfrm>
            <a:off x="0" y="0"/>
            <a:ext cx="6039853" cy="162426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38224" b="6579"/>
          <a:stretch/>
        </p:blipFill>
        <p:spPr>
          <a:xfrm>
            <a:off x="0" y="0"/>
            <a:ext cx="7531768" cy="170848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25987" b="9868"/>
          <a:stretch/>
        </p:blipFill>
        <p:spPr>
          <a:xfrm>
            <a:off x="0" y="0"/>
            <a:ext cx="9023684" cy="1648326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13848" b="9868"/>
          <a:stretch/>
        </p:blipFill>
        <p:spPr>
          <a:xfrm>
            <a:off x="0" y="0"/>
            <a:ext cx="10503568" cy="1648326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209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nl-NL" sz="2000" dirty="0" smtClean="0"/>
          </a:p>
          <a:p>
            <a:endParaRPr lang="nl-NL" sz="2000" dirty="0"/>
          </a:p>
          <a:p>
            <a:endParaRPr lang="nl-NL" sz="2000" dirty="0" smtClean="0"/>
          </a:p>
          <a:p>
            <a:endParaRPr lang="nl-NL" sz="2000" dirty="0"/>
          </a:p>
          <a:p>
            <a:endParaRPr lang="nl-NL" sz="2000" dirty="0" smtClean="0"/>
          </a:p>
          <a:p>
            <a:r>
              <a:rPr lang="nl-NL" sz="2000" dirty="0" smtClean="0"/>
              <a:t>Bereken de bank op 31 december 2010</a:t>
            </a:r>
          </a:p>
          <a:p>
            <a:endParaRPr lang="nl-NL" sz="20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9448"/>
          <a:stretch/>
        </p:blipFill>
        <p:spPr>
          <a:xfrm>
            <a:off x="-1" y="-1"/>
            <a:ext cx="6015790" cy="423605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t="49148"/>
          <a:stretch/>
        </p:blipFill>
        <p:spPr>
          <a:xfrm>
            <a:off x="6015789" y="2479660"/>
            <a:ext cx="6176211" cy="4374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23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2273"/>
          <a:stretch/>
        </p:blipFill>
        <p:spPr>
          <a:xfrm>
            <a:off x="0" y="0"/>
            <a:ext cx="12192000" cy="73392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4545"/>
          <a:stretch/>
        </p:blipFill>
        <p:spPr>
          <a:xfrm>
            <a:off x="0" y="0"/>
            <a:ext cx="12192000" cy="146785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2049"/>
          <a:stretch/>
        </p:blipFill>
        <p:spPr>
          <a:xfrm>
            <a:off x="0" y="0"/>
            <a:ext cx="12192000" cy="198521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7228"/>
          <a:stretch/>
        </p:blipFill>
        <p:spPr>
          <a:xfrm>
            <a:off x="0" y="0"/>
            <a:ext cx="12192000" cy="259882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2697"/>
          <a:stretch/>
        </p:blipFill>
        <p:spPr>
          <a:xfrm>
            <a:off x="0" y="0"/>
            <a:ext cx="12192000" cy="32004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140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288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Kort vreemd vermogen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Vooruit ontvangen bedragen:</a:t>
            </a:r>
          </a:p>
          <a:p>
            <a:r>
              <a:rPr lang="nl-NL" sz="2500" dirty="0" smtClean="0"/>
              <a:t>Nog te betalen bedragen:</a:t>
            </a:r>
          </a:p>
          <a:p>
            <a:endParaRPr lang="nl-NL" sz="2500" dirty="0"/>
          </a:p>
          <a:p>
            <a:r>
              <a:rPr lang="nl-NL" sz="2500" dirty="0" smtClean="0"/>
              <a:t>In beide gevallen moet je nog een tegenprestatie leveren, in economische begrippen: heb je dus een schuld</a:t>
            </a:r>
          </a:p>
          <a:p>
            <a:r>
              <a:rPr lang="nl-NL" sz="2500" dirty="0" smtClean="0"/>
              <a:t>Schuld van geld (nog te betalen bedragen) of schuld van goederen of dienst (vooruit ontvangen bedragen)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423694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Wanneer veranderd het EV?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77516" y="1203159"/>
            <a:ext cx="8696486" cy="4838204"/>
          </a:xfrm>
        </p:spPr>
        <p:txBody>
          <a:bodyPr>
            <a:noAutofit/>
          </a:bodyPr>
          <a:lstStyle/>
          <a:p>
            <a:r>
              <a:rPr lang="nl-NL" sz="2500" dirty="0" smtClean="0"/>
              <a:t>Bij kosten of opbrengsten, voorbeeld kosten?</a:t>
            </a:r>
          </a:p>
          <a:p>
            <a:r>
              <a:rPr lang="nl-NL" sz="2500" dirty="0" smtClean="0"/>
              <a:t>Huur, loon, rente, administratiekosten , vervoerskosten.</a:t>
            </a:r>
          </a:p>
          <a:p>
            <a:r>
              <a:rPr lang="nl-NL" sz="2500" dirty="0" smtClean="0"/>
              <a:t>Verwerking balans als ik nog moet betalen</a:t>
            </a:r>
          </a:p>
          <a:p>
            <a:r>
              <a:rPr lang="nl-NL" sz="2500" dirty="0" smtClean="0"/>
              <a:t>Debet						credit</a:t>
            </a:r>
          </a:p>
          <a:p>
            <a:r>
              <a:rPr lang="nl-NL" sz="2500" dirty="0" smtClean="0"/>
              <a:t>. 							Nog te betalen huur + 1000</a:t>
            </a:r>
          </a:p>
          <a:p>
            <a:r>
              <a:rPr lang="nl-NL" sz="2500" dirty="0" smtClean="0"/>
              <a:t>.							Eigen vermogen -1000</a:t>
            </a:r>
          </a:p>
          <a:p>
            <a:r>
              <a:rPr lang="nl-NL" sz="2500" dirty="0" smtClean="0"/>
              <a:t>Als ik dan betaal</a:t>
            </a:r>
          </a:p>
          <a:p>
            <a:r>
              <a:rPr lang="nl-NL" sz="2500" dirty="0" smtClean="0"/>
              <a:t>Bank -1000				Nog te betalen huur -1000</a:t>
            </a:r>
          </a:p>
          <a:p>
            <a:r>
              <a:rPr lang="nl-NL" sz="2500" dirty="0" smtClean="0"/>
              <a:t>Als ik in 1x zou hebben betaald.</a:t>
            </a:r>
          </a:p>
          <a:p>
            <a:r>
              <a:rPr lang="nl-NL" sz="2500" dirty="0" smtClean="0"/>
              <a:t>Bank -1000				eigen vermogen -1000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407951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20800"/>
          </a:xfrm>
        </p:spPr>
        <p:txBody>
          <a:bodyPr/>
          <a:lstStyle/>
          <a:p>
            <a:r>
              <a:rPr lang="nl-NL" dirty="0" smtClean="0"/>
              <a:t>Wanneer veranderd het EV?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577516"/>
            <a:ext cx="9274002" cy="5463847"/>
          </a:xfrm>
        </p:spPr>
        <p:txBody>
          <a:bodyPr>
            <a:noAutofit/>
          </a:bodyPr>
          <a:lstStyle/>
          <a:p>
            <a:r>
              <a:rPr lang="nl-NL" sz="2500" dirty="0" smtClean="0"/>
              <a:t>Bij kosten of opbrengsten, voorbeeld opbrengsten</a:t>
            </a:r>
          </a:p>
          <a:p>
            <a:r>
              <a:rPr lang="nl-NL" sz="2500" dirty="0" smtClean="0"/>
              <a:t>Omzet, verkoop van bezit die verschillen van balanswaarde.</a:t>
            </a:r>
          </a:p>
          <a:p>
            <a:r>
              <a:rPr lang="nl-NL" sz="2500" dirty="0" smtClean="0"/>
              <a:t>Ik heb een website gemaakt voor een kant.</a:t>
            </a:r>
          </a:p>
          <a:p>
            <a:r>
              <a:rPr lang="nl-NL" sz="2500" dirty="0" smtClean="0"/>
              <a:t>Als de klant later betaald</a:t>
            </a:r>
          </a:p>
          <a:p>
            <a:r>
              <a:rPr lang="nl-NL" sz="2500" dirty="0" smtClean="0"/>
              <a:t>Debet										credit</a:t>
            </a:r>
          </a:p>
          <a:p>
            <a:r>
              <a:rPr lang="nl-NL" sz="2500" dirty="0" smtClean="0"/>
              <a:t>Nog te ontvangen bedragen + 100	eigen vermogen +100</a:t>
            </a:r>
          </a:p>
          <a:p>
            <a:r>
              <a:rPr lang="nl-NL" sz="2500" dirty="0" smtClean="0"/>
              <a:t>Zodra de klant dan betaald</a:t>
            </a:r>
          </a:p>
          <a:p>
            <a:r>
              <a:rPr lang="nl-NL" sz="2500" dirty="0" smtClean="0"/>
              <a:t>Nog te ontvangen bedragen -100</a:t>
            </a:r>
          </a:p>
          <a:p>
            <a:r>
              <a:rPr lang="nl-NL" sz="2500" dirty="0" smtClean="0"/>
              <a:t>Kas + 100</a:t>
            </a:r>
          </a:p>
          <a:p>
            <a:r>
              <a:rPr lang="nl-NL" sz="2500" dirty="0" smtClean="0"/>
              <a:t>Als de klant in 1x had betaald</a:t>
            </a:r>
          </a:p>
          <a:p>
            <a:r>
              <a:rPr lang="nl-NL" sz="2500" dirty="0" smtClean="0"/>
              <a:t>Kas + 100									eigen vermogen +100.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402677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liqiditeitbalans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We delen de balans in op liquiditeit (deden we al)</a:t>
            </a:r>
          </a:p>
          <a:p>
            <a:r>
              <a:rPr lang="nl-NL" sz="2500" dirty="0" smtClean="0"/>
              <a:t>Opbouw:</a:t>
            </a:r>
          </a:p>
          <a:p>
            <a:r>
              <a:rPr lang="nl-NL" sz="2500" dirty="0" smtClean="0"/>
              <a:t>Vaste activa					eigen vermogen</a:t>
            </a:r>
          </a:p>
          <a:p>
            <a:r>
              <a:rPr lang="nl-NL" sz="2500" dirty="0" smtClean="0"/>
              <a:t>Vlottende activa				lang vreemd vermogen</a:t>
            </a:r>
          </a:p>
          <a:p>
            <a:r>
              <a:rPr lang="nl-NL" sz="2500" dirty="0" smtClean="0"/>
              <a:t>Liquide middelen			kort vreemd vermogen.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62348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/>
        <p:txBody>
          <a:bodyPr rtlCol="0"/>
          <a:lstStyle/>
          <a:p>
            <a:pPr>
              <a:defRPr/>
            </a:pPr>
            <a:r>
              <a:rPr lang="nl-NL" altLang="nl-NL" smtClean="0"/>
              <a:t>Overzicht van ontvangsten en uitgaven</a:t>
            </a:r>
          </a:p>
        </p:txBody>
      </p:sp>
      <p:sp>
        <p:nvSpPr>
          <p:cNvPr id="11267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1981200" y="1536701"/>
            <a:ext cx="3657600" cy="4589463"/>
          </a:xfrm>
        </p:spPr>
        <p:txBody>
          <a:bodyPr/>
          <a:lstStyle/>
          <a:p>
            <a:pPr eaLnBrk="1" hangingPunct="1"/>
            <a:r>
              <a:rPr lang="nl-NL" altLang="nl-NL" sz="2000"/>
              <a:t>- Ontvangsten        €………,-Bijv. contributie </a:t>
            </a:r>
          </a:p>
          <a:p>
            <a:pPr eaLnBrk="1" hangingPunct="1"/>
            <a:endParaRPr lang="nl-NL" altLang="nl-NL" sz="2000"/>
          </a:p>
          <a:p>
            <a:pPr eaLnBrk="1" hangingPunct="1"/>
            <a:endParaRPr lang="nl-NL" altLang="nl-NL" sz="2000"/>
          </a:p>
          <a:p>
            <a:pPr eaLnBrk="1" hangingPunct="1"/>
            <a:endParaRPr lang="nl-NL" altLang="nl-NL" sz="2000"/>
          </a:p>
          <a:p>
            <a:pPr eaLnBrk="1" hangingPunct="1"/>
            <a:r>
              <a:rPr lang="nl-NL" altLang="nl-NL" b="1"/>
              <a:t>Negatieve mutatie   </a:t>
            </a:r>
            <a:r>
              <a:rPr lang="nl-NL" altLang="nl-NL" sz="2000"/>
              <a:t>€………,-</a:t>
            </a:r>
          </a:p>
          <a:p>
            <a:pPr eaLnBrk="1" hangingPunct="1"/>
            <a:r>
              <a:rPr lang="nl-NL" altLang="nl-NL" sz="2000"/>
              <a:t>(</a:t>
            </a:r>
            <a:r>
              <a:rPr lang="nl-NL" altLang="nl-NL"/>
              <a:t>ontvangsten&lt; uitgaven</a:t>
            </a:r>
            <a:r>
              <a:rPr lang="nl-NL" altLang="nl-NL" sz="2000"/>
              <a:t>)</a:t>
            </a:r>
          </a:p>
          <a:p>
            <a:pPr eaLnBrk="1" hangingPunct="1"/>
            <a:r>
              <a:rPr lang="nl-NL" altLang="nl-NL" sz="2000"/>
              <a:t>TOTAAL                  €………,-</a:t>
            </a:r>
          </a:p>
        </p:txBody>
      </p:sp>
      <p:sp>
        <p:nvSpPr>
          <p:cNvPr id="11268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5943600" y="1536701"/>
            <a:ext cx="3657600" cy="4589463"/>
          </a:xfrm>
        </p:spPr>
        <p:txBody>
          <a:bodyPr/>
          <a:lstStyle/>
          <a:p>
            <a:pPr eaLnBrk="1" hangingPunct="1"/>
            <a:r>
              <a:rPr lang="nl-NL" altLang="nl-NL" sz="2000"/>
              <a:t>- Uitgaven              €………,- </a:t>
            </a:r>
          </a:p>
          <a:p>
            <a:pPr eaLnBrk="1" hangingPunct="1"/>
            <a:r>
              <a:rPr lang="nl-NL" altLang="nl-NL" sz="2000"/>
              <a:t>Huur</a:t>
            </a:r>
          </a:p>
          <a:p>
            <a:pPr eaLnBrk="1" hangingPunct="1"/>
            <a:r>
              <a:rPr lang="nl-NL" altLang="nl-NL" sz="2000"/>
              <a:t>Aflossing</a:t>
            </a:r>
          </a:p>
          <a:p>
            <a:pPr eaLnBrk="1" hangingPunct="1"/>
            <a:r>
              <a:rPr lang="nl-NL" altLang="nl-NL" sz="2000"/>
              <a:t>reparaties</a:t>
            </a:r>
          </a:p>
          <a:p>
            <a:pPr eaLnBrk="1" hangingPunct="1"/>
            <a:endParaRPr lang="nl-NL" altLang="nl-NL" sz="2000"/>
          </a:p>
          <a:p>
            <a:pPr eaLnBrk="1" hangingPunct="1"/>
            <a:r>
              <a:rPr lang="nl-NL" altLang="nl-NL" b="1"/>
              <a:t>Positieve mutatie    </a:t>
            </a:r>
            <a:r>
              <a:rPr lang="nl-NL" altLang="nl-NL"/>
              <a:t>€………,-</a:t>
            </a:r>
          </a:p>
          <a:p>
            <a:pPr eaLnBrk="1" hangingPunct="1"/>
            <a:r>
              <a:rPr lang="nl-NL" altLang="nl-NL"/>
              <a:t>(ontvangsten &gt; uitgaven)</a:t>
            </a:r>
          </a:p>
          <a:p>
            <a:pPr eaLnBrk="1" hangingPunct="1"/>
            <a:r>
              <a:rPr lang="nl-NL" altLang="nl-NL" sz="2000"/>
              <a:t>Totaal                    €………,-</a:t>
            </a:r>
          </a:p>
        </p:txBody>
      </p:sp>
    </p:spTree>
    <p:extLst>
      <p:ext uri="{BB962C8B-B14F-4D97-AF65-F5344CB8AC3E}">
        <p14:creationId xmlns:p14="http://schemas.microsoft.com/office/powerpoint/2010/main" val="250760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/>
          <a:lstStyle/>
          <a:p>
            <a:pPr>
              <a:defRPr/>
            </a:pPr>
            <a:r>
              <a:rPr lang="nl-NL" altLang="nl-NL" smtClean="0"/>
              <a:t>Overzicht ontvangsten en uitgaven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nl-NL" altLang="nl-NL" sz="2800" dirty="0"/>
              <a:t>Doel: Toename of afname liquide middelen bepaalde </a:t>
            </a:r>
            <a:r>
              <a:rPr lang="nl-NL" altLang="nl-NL" sz="2800" dirty="0" smtClean="0"/>
              <a:t>periode (dus toe of afname bank en kas)</a:t>
            </a:r>
            <a:endParaRPr lang="nl-NL" altLang="nl-NL" sz="2800" dirty="0"/>
          </a:p>
          <a:p>
            <a:pPr eaLnBrk="1" hangingPunct="1">
              <a:lnSpc>
                <a:spcPct val="80000"/>
              </a:lnSpc>
            </a:pPr>
            <a:endParaRPr lang="nl-NL" altLang="nl-NL" sz="2800" dirty="0"/>
          </a:p>
          <a:p>
            <a:pPr eaLnBrk="1" hangingPunct="1">
              <a:lnSpc>
                <a:spcPct val="80000"/>
              </a:lnSpc>
            </a:pPr>
            <a:r>
              <a:rPr lang="nl-NL" altLang="nl-NL" sz="2800" dirty="0"/>
              <a:t>Kunnen: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800" dirty="0"/>
              <a:t>- overzicht opstellen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800" dirty="0"/>
              <a:t>- nieuw bedrag van kas of bank op  eindbalans vaststellen.</a:t>
            </a:r>
          </a:p>
          <a:p>
            <a:pPr eaLnBrk="1" hangingPunct="1">
              <a:lnSpc>
                <a:spcPct val="80000"/>
              </a:lnSpc>
            </a:pPr>
            <a:endParaRPr lang="nl-NL" altLang="nl-NL" sz="2800" dirty="0"/>
          </a:p>
        </p:txBody>
      </p:sp>
    </p:spTree>
    <p:extLst>
      <p:ext uri="{BB962C8B-B14F-4D97-AF65-F5344CB8AC3E}">
        <p14:creationId xmlns:p14="http://schemas.microsoft.com/office/powerpoint/2010/main" val="3541760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1481</TotalTime>
  <Words>713</Words>
  <Application>Microsoft Office PowerPoint</Application>
  <PresentationFormat>Breedbeeld</PresentationFormat>
  <Paragraphs>192</Paragraphs>
  <Slides>33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33</vt:i4>
      </vt:variant>
    </vt:vector>
  </HeadingPairs>
  <TitlesOfParts>
    <vt:vector size="38" baseType="lpstr">
      <vt:lpstr>Arial</vt:lpstr>
      <vt:lpstr>Calibri</vt:lpstr>
      <vt:lpstr>Trebuchet MS</vt:lpstr>
      <vt:lpstr>Wingdings 3</vt:lpstr>
      <vt:lpstr>Facet</vt:lpstr>
      <vt:lpstr>Beste havo 4. </vt:lpstr>
      <vt:lpstr>Programma aankomende 2 lessen .</vt:lpstr>
      <vt:lpstr>Vlottende activa</vt:lpstr>
      <vt:lpstr>Kort vreemd vermogen</vt:lpstr>
      <vt:lpstr>Wanneer veranderd het EV?</vt:lpstr>
      <vt:lpstr>Wanneer veranderd het EV?</vt:lpstr>
      <vt:lpstr>De liqiditeitbalans</vt:lpstr>
      <vt:lpstr>Overzicht van ontvangsten en uitgaven</vt:lpstr>
      <vt:lpstr>Overzicht ontvangsten en uitgaven </vt:lpstr>
      <vt:lpstr>formule</vt:lpstr>
      <vt:lpstr>De formule</vt:lpstr>
      <vt:lpstr>Terugblik opgave 43</vt:lpstr>
      <vt:lpstr>liquiditeitsproblemen</vt:lpstr>
      <vt:lpstr>Begroot en werkelijk.</vt:lpstr>
      <vt:lpstr>We betalen/krijgen betaald op een ander moment dan de opbrengsten/kosten zijn geboekt.</vt:lpstr>
      <vt:lpstr>Maak open vraag 11.</vt:lpstr>
      <vt:lpstr>PowerPoint-presentatie</vt:lpstr>
      <vt:lpstr>Maak open vraag 12.</vt:lpstr>
      <vt:lpstr>PowerPoint-presentatie</vt:lpstr>
      <vt:lpstr>PowerPoint-presentatie</vt:lpstr>
      <vt:lpstr>Maak open vraag 13.</vt:lpstr>
      <vt:lpstr>PowerPoint-presentatie</vt:lpstr>
      <vt:lpstr>Zelfstandig lezen en maken gesloten vragen D-toets.</vt:lpstr>
      <vt:lpstr>PowerPoint-presentatie</vt:lpstr>
      <vt:lpstr>Oefenvragen.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Bas Jacobs</cp:lastModifiedBy>
  <cp:revision>158</cp:revision>
  <dcterms:created xsi:type="dcterms:W3CDTF">2017-01-22T09:51:43Z</dcterms:created>
  <dcterms:modified xsi:type="dcterms:W3CDTF">2018-03-17T08:38:49Z</dcterms:modified>
</cp:coreProperties>
</file>