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418" r:id="rId3"/>
    <p:sldId id="407" r:id="rId4"/>
    <p:sldId id="408" r:id="rId5"/>
    <p:sldId id="400" r:id="rId6"/>
    <p:sldId id="401" r:id="rId7"/>
    <p:sldId id="417" r:id="rId8"/>
    <p:sldId id="419" r:id="rId9"/>
    <p:sldId id="420" r:id="rId10"/>
    <p:sldId id="421" r:id="rId11"/>
    <p:sldId id="422" r:id="rId12"/>
    <p:sldId id="423" r:id="rId13"/>
    <p:sldId id="424" r:id="rId14"/>
    <p:sldId id="42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77" d="100"/>
          <a:sy n="77" d="100"/>
        </p:scale>
        <p:origin x="954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21-4-2018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79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pPr marL="0" indent="0">
              <a:buNone/>
            </a:pPr>
            <a:r>
              <a:rPr lang="nl-NL" sz="2500" dirty="0" smtClean="0"/>
              <a:t>Lastige opgave, vul eerst de posten in die je zeker weet.</a:t>
            </a:r>
          </a:p>
          <a:p>
            <a:pPr marL="0" indent="0">
              <a:buNone/>
            </a:pPr>
            <a:r>
              <a:rPr lang="nl-NL" sz="2500" dirty="0" smtClean="0"/>
              <a:t>Bereken de te vorderen contributie als laatst.</a:t>
            </a:r>
            <a:endParaRPr lang="nl-NL" sz="2500" dirty="0" smtClean="0"/>
          </a:p>
          <a:p>
            <a:pPr marL="0" indent="0">
              <a:buNone/>
            </a:pPr>
            <a:r>
              <a:rPr lang="nl-NL" sz="2500" dirty="0" smtClean="0"/>
              <a:t>Huiswerk is t/m </a:t>
            </a:r>
            <a:r>
              <a:rPr lang="nl-NL" sz="2500" dirty="0" smtClean="0"/>
              <a:t>80.</a:t>
            </a: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478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Te vorderen contributie :Is al op examenniveau!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6086" b="68661"/>
          <a:stretch/>
        </p:blipFill>
        <p:spPr>
          <a:xfrm>
            <a:off x="0" y="0"/>
            <a:ext cx="5354053" cy="12151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6776" b="59972"/>
          <a:stretch/>
        </p:blipFill>
        <p:spPr>
          <a:xfrm>
            <a:off x="0" y="1"/>
            <a:ext cx="5269832" cy="15520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6381" b="49733"/>
          <a:stretch/>
        </p:blipFill>
        <p:spPr>
          <a:xfrm>
            <a:off x="0" y="1"/>
            <a:ext cx="5317958" cy="19491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6381" b="40424"/>
          <a:stretch/>
        </p:blipFill>
        <p:spPr>
          <a:xfrm>
            <a:off x="0" y="0"/>
            <a:ext cx="5317958" cy="23100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6579" b="31426"/>
          <a:stretch/>
        </p:blipFill>
        <p:spPr>
          <a:xfrm>
            <a:off x="0" y="0"/>
            <a:ext cx="5293895" cy="265897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6875" b="20566"/>
          <a:stretch/>
        </p:blipFill>
        <p:spPr>
          <a:xfrm>
            <a:off x="0" y="1"/>
            <a:ext cx="5257800" cy="30800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68040"/>
          <a:stretch/>
        </p:blipFill>
        <p:spPr>
          <a:xfrm>
            <a:off x="0" y="0"/>
            <a:ext cx="12192000" cy="123925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57490"/>
          <a:stretch/>
        </p:blipFill>
        <p:spPr>
          <a:xfrm>
            <a:off x="0" y="1"/>
            <a:ext cx="12192000" cy="164832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9113"/>
          <a:stretch/>
        </p:blipFill>
        <p:spPr>
          <a:xfrm>
            <a:off x="0" y="0"/>
            <a:ext cx="12192000" cy="197317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0805"/>
          <a:stretch/>
        </p:blipFill>
        <p:spPr>
          <a:xfrm>
            <a:off x="0" y="1"/>
            <a:ext cx="12192000" cy="268304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0566"/>
          <a:stretch/>
        </p:blipFill>
        <p:spPr>
          <a:xfrm>
            <a:off x="0" y="1"/>
            <a:ext cx="12192000" cy="30800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11567"/>
          <a:stretch/>
        </p:blipFill>
        <p:spPr>
          <a:xfrm>
            <a:off x="0" y="1"/>
            <a:ext cx="12192000" cy="34290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87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1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80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pPr marL="0" indent="0">
              <a:buNone/>
            </a:pPr>
            <a:r>
              <a:rPr lang="nl-NL" sz="2500" dirty="0" smtClean="0"/>
              <a:t>Lastige opgave, vul eerst de posten in die je zeker weet.</a:t>
            </a:r>
          </a:p>
          <a:p>
            <a:pPr marL="0" indent="0">
              <a:buNone/>
            </a:pPr>
            <a:r>
              <a:rPr lang="nl-NL" sz="2500" dirty="0" smtClean="0"/>
              <a:t>Huiswerk </a:t>
            </a:r>
            <a:r>
              <a:rPr lang="nl-NL" sz="2500" dirty="0" smtClean="0"/>
              <a:t>is t/m </a:t>
            </a:r>
            <a:r>
              <a:rPr lang="nl-NL" sz="2500" dirty="0" smtClean="0"/>
              <a:t>80.</a:t>
            </a: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310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185"/>
          <a:stretch/>
        </p:blipFill>
        <p:spPr>
          <a:xfrm>
            <a:off x="-1" y="0"/>
            <a:ext cx="11057021" cy="30319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057021" cy="691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29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9939"/>
          <a:stretch/>
        </p:blipFill>
        <p:spPr>
          <a:xfrm>
            <a:off x="0" y="0"/>
            <a:ext cx="12192000" cy="33447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362" b="24187"/>
          <a:stretch/>
        </p:blipFill>
        <p:spPr>
          <a:xfrm>
            <a:off x="0" y="0"/>
            <a:ext cx="6051884" cy="50652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l="-50921" t="-18728" r="50921" b="18728"/>
          <a:stretch/>
        </p:blipFill>
        <p:spPr>
          <a:xfrm>
            <a:off x="-6208295" y="-1251284"/>
            <a:ext cx="12192000" cy="668137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0685" b="6449"/>
          <a:stretch/>
        </p:blipFill>
        <p:spPr>
          <a:xfrm>
            <a:off x="0" y="1"/>
            <a:ext cx="6012493" cy="625048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75366" b="450"/>
          <a:stretch/>
        </p:blipFill>
        <p:spPr>
          <a:xfrm>
            <a:off x="0" y="5035463"/>
            <a:ext cx="12192000" cy="161585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69929"/>
          <a:stretch/>
        </p:blipFill>
        <p:spPr>
          <a:xfrm>
            <a:off x="0" y="4672208"/>
            <a:ext cx="12192000" cy="200916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t="65055"/>
          <a:stretch/>
        </p:blipFill>
        <p:spPr>
          <a:xfrm>
            <a:off x="0" y="4346532"/>
            <a:ext cx="12192000" cy="233484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8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99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deze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77 t/m 80 (vooral veel oefening.</a:t>
            </a:r>
          </a:p>
          <a:p>
            <a:r>
              <a:rPr lang="nl-NL" sz="2500" dirty="0" smtClean="0"/>
              <a:t>Les 2: les buiten het boek.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23709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 info! (daarom uitroepteken)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5484" y="1407695"/>
            <a:ext cx="8708518" cy="4633667"/>
          </a:xfrm>
        </p:spPr>
        <p:txBody>
          <a:bodyPr>
            <a:noAutofit/>
          </a:bodyPr>
          <a:lstStyle/>
          <a:p>
            <a:r>
              <a:rPr lang="nl-NL" sz="2500" dirty="0" smtClean="0"/>
              <a:t>Bladzijde 71 staan 2 opmerkingen:</a:t>
            </a:r>
          </a:p>
          <a:p>
            <a:r>
              <a:rPr lang="nl-NL" sz="2500" dirty="0" smtClean="0"/>
              <a:t>Maak een tijdlijn!, lukt dit nog niet altijd ga hiermee weer oefenen!</a:t>
            </a:r>
          </a:p>
          <a:p>
            <a:r>
              <a:rPr lang="nl-NL" sz="2500" dirty="0" smtClean="0"/>
              <a:t>Baten-lasten moet je toerekenen aan de juiste periode </a:t>
            </a:r>
          </a:p>
          <a:p>
            <a:r>
              <a:rPr lang="nl-NL" sz="2500" dirty="0" smtClean="0"/>
              <a:t>Ontvangsten-uitgaven worden altijd geboekt in het jaar dat ze hebben plaatsgevonden.</a:t>
            </a:r>
          </a:p>
          <a:p>
            <a:endParaRPr lang="nl-NL" sz="2500" dirty="0"/>
          </a:p>
          <a:p>
            <a:r>
              <a:rPr lang="nl-NL" sz="2500" dirty="0" smtClean="0"/>
              <a:t>Terug naar voorbeeld van </a:t>
            </a:r>
            <a:r>
              <a:rPr lang="nl-NL" sz="2500" dirty="0"/>
              <a:t>Z</a:t>
            </a:r>
            <a:r>
              <a:rPr lang="nl-NL" sz="2500" dirty="0" smtClean="0"/>
              <a:t>eno.</a:t>
            </a:r>
          </a:p>
          <a:p>
            <a:r>
              <a:rPr lang="nl-NL" sz="2500" dirty="0" smtClean="0"/>
              <a:t>De betaling van de boete vind plaats in 2018, dus dit wordt geboekt bij de ontvangsten-uitgaven van 2018.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364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periodetoerekeningsstelsel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347537"/>
            <a:ext cx="8720549" cy="4693825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Onderscheid gemaakt tussen baten/lasten en ontvangsten/uitgaven.</a:t>
            </a:r>
          </a:p>
          <a:p>
            <a:r>
              <a:rPr lang="nl-NL" sz="2500" dirty="0" smtClean="0"/>
              <a:t>Vaak hebben deze een verband.</a:t>
            </a:r>
          </a:p>
          <a:p>
            <a:r>
              <a:rPr lang="nl-NL" sz="2500" dirty="0" smtClean="0"/>
              <a:t>Baten (contributie) leiden tot ontvangsten (ontvangen contributie)</a:t>
            </a:r>
          </a:p>
          <a:p>
            <a:r>
              <a:rPr lang="nl-NL" sz="2500" dirty="0" smtClean="0"/>
              <a:t>Lasten (huur) leiden tot uitgaven (betaalde huur)</a:t>
            </a:r>
          </a:p>
          <a:p>
            <a:r>
              <a:rPr lang="nl-NL" sz="2500" dirty="0" smtClean="0"/>
              <a:t>Wanneer wordt het vervelend: als deze niet precies op elkaar aansluiten (500 huur, waarvan 400 betaald).</a:t>
            </a:r>
          </a:p>
          <a:p>
            <a:r>
              <a:rPr lang="nl-NL" sz="2500" dirty="0" smtClean="0"/>
              <a:t>Soms is er ook geen verband.</a:t>
            </a:r>
          </a:p>
          <a:p>
            <a:r>
              <a:rPr lang="nl-NL" sz="2500" dirty="0" smtClean="0"/>
              <a:t>Afschrijving (lasten) </a:t>
            </a:r>
            <a:r>
              <a:rPr lang="nl-NL" sz="2500" dirty="0" smtClean="0">
                <a:sym typeface="Wingdings" panose="05000000000000000000" pitchFamily="2" charset="2"/>
              </a:rPr>
              <a:t> nooit uitgaven.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Aflossing (uitgaven)  nooit lasten.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5477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Periodetoerekeningsstelsel en de balans.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Kasstelsel </a:t>
            </a:r>
            <a:r>
              <a:rPr lang="nl-NL" sz="2500" dirty="0" smtClean="0">
                <a:sym typeface="Wingdings" panose="05000000000000000000" pitchFamily="2" charset="2"/>
              </a:rPr>
              <a:t> ontvangsten uitgaven  alleen ontvangsten uitgaven veranderen de balans.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Periodetoerekeningsstelsel  ontvangsten uitgaven en baten lasten  zowel ontvangsten als uitgaven als baten lasten veranderen de balans.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9483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 ontstaat overlopende posten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253" y="1407695"/>
            <a:ext cx="9974179" cy="4633667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Zichtbaar onderaan bladzijde 75, er ontstaan overlopende posten</a:t>
            </a:r>
          </a:p>
          <a:p>
            <a:r>
              <a:rPr lang="nl-NL" sz="2500" dirty="0" smtClean="0"/>
              <a:t>In dit geval: vooruit ontvangen contributie en te vorderen contributie.</a:t>
            </a:r>
          </a:p>
          <a:p>
            <a:r>
              <a:rPr lang="nl-NL" sz="2500" dirty="0" smtClean="0"/>
              <a:t>Cq: als er een verschil is tussen baten en bijbehorende ontvangsten </a:t>
            </a:r>
            <a:r>
              <a:rPr lang="nl-NL" sz="2500" dirty="0" smtClean="0">
                <a:sym typeface="Wingdings" panose="05000000000000000000" pitchFamily="2" charset="2"/>
              </a:rPr>
              <a:t> overlopende posten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Als er een verschil is tussen lasten en bijbehorende uitgaven  overlopende posten.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Waarom zien we nooit?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Vooruit betaalde aflossing, nog te betalen afschrijving?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Aflossing = alleen een uitgaven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Afschrijving = alleen een lasten/kosten.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0830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12588"/>
            <a:ext cx="8596668" cy="3880773"/>
          </a:xfrm>
        </p:spPr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2829" b="12624"/>
          <a:stretch/>
        </p:blipFill>
        <p:spPr>
          <a:xfrm>
            <a:off x="0" y="-2381"/>
            <a:ext cx="5751095" cy="38885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1542"/>
          <a:stretch/>
        </p:blipFill>
        <p:spPr>
          <a:xfrm>
            <a:off x="0" y="-2381"/>
            <a:ext cx="12192000" cy="393670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81"/>
            <a:ext cx="12192000" cy="445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7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77 en 78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pPr marL="0" indent="0">
              <a:buNone/>
            </a:pPr>
            <a:r>
              <a:rPr lang="nl-NL" sz="2500" dirty="0" smtClean="0"/>
              <a:t>Huiswerk is t/m </a:t>
            </a:r>
            <a:r>
              <a:rPr lang="nl-NL" sz="2500" dirty="0" smtClean="0"/>
              <a:t>80.</a:t>
            </a: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871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556"/>
          <a:stretch/>
        </p:blipFill>
        <p:spPr>
          <a:xfrm>
            <a:off x="0" y="116555"/>
            <a:ext cx="12192000" cy="182052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484"/>
          <a:stretch/>
        </p:blipFill>
        <p:spPr>
          <a:xfrm>
            <a:off x="0" y="116555"/>
            <a:ext cx="12192000" cy="254242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2051"/>
          <a:stretch/>
        </p:blipFill>
        <p:spPr>
          <a:xfrm>
            <a:off x="0" y="116555"/>
            <a:ext cx="12192000" cy="286727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5613"/>
          <a:stretch/>
        </p:blipFill>
        <p:spPr>
          <a:xfrm>
            <a:off x="0" y="116555"/>
            <a:ext cx="12192000" cy="325228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l="-296" t="-38228" r="296" b="38228"/>
          <a:stretch/>
        </p:blipFill>
        <p:spPr>
          <a:xfrm>
            <a:off x="-36095" y="-2169445"/>
            <a:ext cx="12192000" cy="597988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2475"/>
          <a:stretch/>
        </p:blipFill>
        <p:spPr>
          <a:xfrm>
            <a:off x="0" y="116555"/>
            <a:ext cx="12192000" cy="463591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6037"/>
          <a:stretch/>
        </p:blipFill>
        <p:spPr>
          <a:xfrm>
            <a:off x="0" y="116555"/>
            <a:ext cx="12192000" cy="502092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555"/>
            <a:ext cx="12192000" cy="597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1675</TotalTime>
  <Words>423</Words>
  <Application>Microsoft Office PowerPoint</Application>
  <PresentationFormat>Breedbeeld</PresentationFormat>
  <Paragraphs>95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Calibri</vt:lpstr>
      <vt:lpstr>Trebuchet MS</vt:lpstr>
      <vt:lpstr>Wingdings</vt:lpstr>
      <vt:lpstr>Wingdings 3</vt:lpstr>
      <vt:lpstr>Facet</vt:lpstr>
      <vt:lpstr>Beste havo 4. </vt:lpstr>
      <vt:lpstr>Programma deze week</vt:lpstr>
      <vt:lpstr>Belangrijk info! (daarom uitroepteken)</vt:lpstr>
      <vt:lpstr>Het periodetoerekeningsstelsel</vt:lpstr>
      <vt:lpstr>Periodetoerekeningsstelsel en de balans.</vt:lpstr>
      <vt:lpstr>Er ontstaat overlopende posten</vt:lpstr>
      <vt:lpstr>PowerPoint-presentatie</vt:lpstr>
      <vt:lpstr>Maak opgave 77 en 78</vt:lpstr>
      <vt:lpstr>PowerPoint-presentatie</vt:lpstr>
      <vt:lpstr>Maak opgave 79</vt:lpstr>
      <vt:lpstr>PowerPoint-presentatie</vt:lpstr>
      <vt:lpstr>Maak opgave 80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175</cp:revision>
  <dcterms:created xsi:type="dcterms:W3CDTF">2017-01-22T09:51:43Z</dcterms:created>
  <dcterms:modified xsi:type="dcterms:W3CDTF">2018-04-21T09:24:34Z</dcterms:modified>
</cp:coreProperties>
</file>