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56" r:id="rId2"/>
    <p:sldId id="257" r:id="rId3"/>
    <p:sldId id="340" r:id="rId4"/>
    <p:sldId id="362" r:id="rId5"/>
    <p:sldId id="363" r:id="rId6"/>
    <p:sldId id="364" r:id="rId7"/>
    <p:sldId id="365" r:id="rId8"/>
    <p:sldId id="366" r:id="rId9"/>
    <p:sldId id="307" r:id="rId10"/>
    <p:sldId id="308" r:id="rId11"/>
    <p:sldId id="309" r:id="rId12"/>
    <p:sldId id="313" r:id="rId13"/>
    <p:sldId id="346" r:id="rId14"/>
    <p:sldId id="345" r:id="rId15"/>
    <p:sldId id="339" r:id="rId16"/>
    <p:sldId id="347" r:id="rId17"/>
    <p:sldId id="348" r:id="rId18"/>
    <p:sldId id="349" r:id="rId19"/>
    <p:sldId id="350" r:id="rId20"/>
    <p:sldId id="351" r:id="rId21"/>
    <p:sldId id="352" r:id="rId22"/>
    <p:sldId id="353" r:id="rId23"/>
    <p:sldId id="354" r:id="rId24"/>
    <p:sldId id="367" r:id="rId25"/>
    <p:sldId id="368" r:id="rId26"/>
    <p:sldId id="369" r:id="rId27"/>
    <p:sldId id="355" r:id="rId28"/>
    <p:sldId id="357" r:id="rId29"/>
    <p:sldId id="358" r:id="rId30"/>
    <p:sldId id="359"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94" autoAdjust="0"/>
    <p:restoredTop sz="94660"/>
  </p:normalViewPr>
  <p:slideViewPr>
    <p:cSldViewPr snapToGrid="0">
      <p:cViewPr varScale="1">
        <p:scale>
          <a:sx n="80" d="100"/>
          <a:sy n="80" d="100"/>
        </p:scale>
        <p:origin x="162"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3-4-2018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4/3/2018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rtlCol="0"/>
          <a:lstStyle/>
          <a:p>
            <a:pPr>
              <a:defRPr/>
            </a:pPr>
            <a:r>
              <a:rPr lang="nl-NL" altLang="nl-NL" smtClean="0"/>
              <a:t>Overzicht ontvangsten en uitgaven </a:t>
            </a:r>
          </a:p>
        </p:txBody>
      </p:sp>
      <p:sp>
        <p:nvSpPr>
          <p:cNvPr id="12291" name="Rectangle 3"/>
          <p:cNvSpPr>
            <a:spLocks noGrp="1" noChangeArrowheads="1"/>
          </p:cNvSpPr>
          <p:nvPr>
            <p:ph idx="1"/>
          </p:nvPr>
        </p:nvSpPr>
        <p:spPr/>
        <p:txBody>
          <a:bodyPr/>
          <a:lstStyle/>
          <a:p>
            <a:pPr eaLnBrk="1" hangingPunct="1">
              <a:lnSpc>
                <a:spcPct val="80000"/>
              </a:lnSpc>
            </a:pPr>
            <a:r>
              <a:rPr lang="nl-NL" altLang="nl-NL" sz="2800" dirty="0"/>
              <a:t>Doel: Toename of afname liquide middelen bepaalde periode</a:t>
            </a:r>
          </a:p>
          <a:p>
            <a:pPr eaLnBrk="1" hangingPunct="1">
              <a:lnSpc>
                <a:spcPct val="80000"/>
              </a:lnSpc>
            </a:pPr>
            <a:endParaRPr lang="nl-NL" altLang="nl-NL" sz="2800" dirty="0"/>
          </a:p>
          <a:p>
            <a:pPr eaLnBrk="1" hangingPunct="1">
              <a:lnSpc>
                <a:spcPct val="80000"/>
              </a:lnSpc>
            </a:pPr>
            <a:r>
              <a:rPr lang="nl-NL" altLang="nl-NL" sz="2800" dirty="0"/>
              <a:t>Kunnen:</a:t>
            </a:r>
          </a:p>
          <a:p>
            <a:pPr eaLnBrk="1" hangingPunct="1">
              <a:lnSpc>
                <a:spcPct val="80000"/>
              </a:lnSpc>
            </a:pPr>
            <a:r>
              <a:rPr lang="nl-NL" altLang="nl-NL" sz="2800" dirty="0"/>
              <a:t>- overzicht opstellen</a:t>
            </a:r>
          </a:p>
          <a:p>
            <a:pPr eaLnBrk="1" hangingPunct="1">
              <a:lnSpc>
                <a:spcPct val="80000"/>
              </a:lnSpc>
            </a:pPr>
            <a:r>
              <a:rPr lang="nl-NL" altLang="nl-NL" sz="2800" dirty="0"/>
              <a:t>- nieuw bedrag van kas of bank op  eindbalans vaststellen.</a:t>
            </a:r>
          </a:p>
          <a:p>
            <a:pPr eaLnBrk="1" hangingPunct="1">
              <a:lnSpc>
                <a:spcPct val="80000"/>
              </a:lnSpc>
            </a:pPr>
            <a:endParaRPr lang="nl-NL" altLang="nl-NL" sz="2800" dirty="0"/>
          </a:p>
        </p:txBody>
      </p:sp>
    </p:spTree>
    <p:extLst>
      <p:ext uri="{BB962C8B-B14F-4D97-AF65-F5344CB8AC3E}">
        <p14:creationId xmlns:p14="http://schemas.microsoft.com/office/powerpoint/2010/main" val="71182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rtlCol="0"/>
          <a:lstStyle/>
          <a:p>
            <a:pPr>
              <a:defRPr/>
            </a:pPr>
            <a:r>
              <a:rPr lang="nl-NL" altLang="nl-NL" smtClean="0"/>
              <a:t>Hoe eindbedrag kas/bank vaststellen? Zie pag. 42</a:t>
            </a:r>
          </a:p>
        </p:txBody>
      </p:sp>
      <p:sp>
        <p:nvSpPr>
          <p:cNvPr id="13315" name="Rectangle 3"/>
          <p:cNvSpPr>
            <a:spLocks noGrp="1" noChangeArrowheads="1"/>
          </p:cNvSpPr>
          <p:nvPr>
            <p:ph idx="1"/>
          </p:nvPr>
        </p:nvSpPr>
        <p:spPr/>
        <p:txBody>
          <a:bodyPr/>
          <a:lstStyle/>
          <a:p>
            <a:pPr eaLnBrk="1" hangingPunct="1"/>
            <a:endParaRPr lang="nl-NL" altLang="nl-NL" smtClean="0"/>
          </a:p>
        </p:txBody>
      </p:sp>
      <p:pic>
        <p:nvPicPr>
          <p:cNvPr id="13316" name="Picture 4" descr="C:\Users\Laptop\Pictures\formule  liq middelen eindbala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1801814"/>
            <a:ext cx="9469966" cy="508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0406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Let op!</a:t>
            </a:r>
            <a:endParaRPr lang="nl-NL" dirty="0"/>
          </a:p>
        </p:txBody>
      </p:sp>
      <p:sp>
        <p:nvSpPr>
          <p:cNvPr id="3" name="Tijdelijke aanduiding voor inhoud 2"/>
          <p:cNvSpPr>
            <a:spLocks noGrp="1"/>
          </p:cNvSpPr>
          <p:nvPr>
            <p:ph idx="1"/>
          </p:nvPr>
        </p:nvSpPr>
        <p:spPr/>
        <p:txBody>
          <a:bodyPr>
            <a:normAutofit/>
          </a:bodyPr>
          <a:lstStyle/>
          <a:p>
            <a:r>
              <a:rPr lang="nl-NL" sz="2500" dirty="0" smtClean="0"/>
              <a:t>Ontstaat er een saldo aan de uitgaven kant </a:t>
            </a:r>
          </a:p>
          <a:p>
            <a:r>
              <a:rPr lang="nl-NL" sz="2500" dirty="0" smtClean="0">
                <a:sym typeface="Wingdings" panose="05000000000000000000" pitchFamily="2" charset="2"/>
              </a:rPr>
              <a:t> meer ontvangen dan uitgeven</a:t>
            </a:r>
          </a:p>
          <a:p>
            <a:r>
              <a:rPr lang="nl-NL" sz="2500" dirty="0" smtClean="0">
                <a:sym typeface="Wingdings" panose="05000000000000000000" pitchFamily="2" charset="2"/>
              </a:rPr>
              <a:t> saldo vergroot je liquide middelen.</a:t>
            </a:r>
          </a:p>
          <a:p>
            <a:endParaRPr lang="nl-NL" sz="2500" dirty="0">
              <a:sym typeface="Wingdings" panose="05000000000000000000" pitchFamily="2" charset="2"/>
            </a:endParaRPr>
          </a:p>
          <a:p>
            <a:r>
              <a:rPr lang="nl-NL" sz="2500" dirty="0" smtClean="0">
                <a:sym typeface="Wingdings" panose="05000000000000000000" pitchFamily="2" charset="2"/>
              </a:rPr>
              <a:t>Ontstaat er een saldo aan de ontvangsten kant.</a:t>
            </a:r>
          </a:p>
          <a:p>
            <a:r>
              <a:rPr lang="nl-NL" sz="2500" dirty="0" smtClean="0">
                <a:sym typeface="Wingdings" panose="05000000000000000000" pitchFamily="2" charset="2"/>
              </a:rPr>
              <a:t> meer uitgegeven dan ontvangen</a:t>
            </a:r>
          </a:p>
          <a:p>
            <a:r>
              <a:rPr lang="nl-NL" sz="2500" dirty="0" smtClean="0">
                <a:sym typeface="Wingdings" panose="05000000000000000000" pitchFamily="2" charset="2"/>
              </a:rPr>
              <a:t> saldo verkleint je liquide middelen.</a:t>
            </a:r>
          </a:p>
          <a:p>
            <a:endParaRPr lang="nl-NL" sz="2500" dirty="0"/>
          </a:p>
        </p:txBody>
      </p:sp>
    </p:spTree>
    <p:extLst>
      <p:ext uri="{BB962C8B-B14F-4D97-AF65-F5344CB8AC3E}">
        <p14:creationId xmlns:p14="http://schemas.microsoft.com/office/powerpoint/2010/main" val="392321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2"/>
          <a:srcRect b="74320"/>
          <a:stretch/>
        </p:blipFill>
        <p:spPr>
          <a:xfrm>
            <a:off x="0" y="0"/>
            <a:ext cx="12192000" cy="927100"/>
          </a:xfrm>
          <a:prstGeom prst="rect">
            <a:avLst/>
          </a:prstGeom>
        </p:spPr>
      </p:pic>
      <p:pic>
        <p:nvPicPr>
          <p:cNvPr id="6" name="Afbeelding 5"/>
          <p:cNvPicPr>
            <a:picLocks noChangeAspect="1"/>
          </p:cNvPicPr>
          <p:nvPr/>
        </p:nvPicPr>
        <p:blipFill rotWithShape="1">
          <a:blip r:embed="rId2"/>
          <a:srcRect b="60249"/>
          <a:stretch/>
        </p:blipFill>
        <p:spPr>
          <a:xfrm>
            <a:off x="0" y="0"/>
            <a:ext cx="12192000" cy="1435100"/>
          </a:xfrm>
          <a:prstGeom prst="rect">
            <a:avLst/>
          </a:prstGeom>
        </p:spPr>
      </p:pic>
      <p:pic>
        <p:nvPicPr>
          <p:cNvPr id="7" name="Afbeelding 6"/>
          <p:cNvPicPr>
            <a:picLocks noChangeAspect="1"/>
          </p:cNvPicPr>
          <p:nvPr/>
        </p:nvPicPr>
        <p:blipFill rotWithShape="1">
          <a:blip r:embed="rId2"/>
          <a:srcRect b="47585"/>
          <a:stretch/>
        </p:blipFill>
        <p:spPr>
          <a:xfrm>
            <a:off x="0" y="0"/>
            <a:ext cx="12192000" cy="1892300"/>
          </a:xfrm>
          <a:prstGeom prst="rect">
            <a:avLst/>
          </a:prstGeom>
        </p:spPr>
      </p:pic>
      <p:pic>
        <p:nvPicPr>
          <p:cNvPr id="8" name="Afbeelding 7"/>
          <p:cNvPicPr>
            <a:picLocks noChangeAspect="1"/>
          </p:cNvPicPr>
          <p:nvPr/>
        </p:nvPicPr>
        <p:blipFill rotWithShape="1">
          <a:blip r:embed="rId2"/>
          <a:srcRect b="32811"/>
          <a:stretch/>
        </p:blipFill>
        <p:spPr>
          <a:xfrm>
            <a:off x="0" y="0"/>
            <a:ext cx="12192000" cy="2425700"/>
          </a:xfrm>
          <a:prstGeom prst="rect">
            <a:avLst/>
          </a:prstGeom>
        </p:spPr>
      </p:pic>
      <p:pic>
        <p:nvPicPr>
          <p:cNvPr id="9" name="Afbeelding 8"/>
          <p:cNvPicPr>
            <a:picLocks noChangeAspect="1"/>
          </p:cNvPicPr>
          <p:nvPr/>
        </p:nvPicPr>
        <p:blipFill>
          <a:blip r:embed="rId2"/>
          <a:stretch>
            <a:fillRect/>
          </a:stretch>
        </p:blipFill>
        <p:spPr>
          <a:xfrm>
            <a:off x="0" y="0"/>
            <a:ext cx="12192000" cy="3610252"/>
          </a:xfrm>
          <a:prstGeom prst="rect">
            <a:avLst/>
          </a:prstGeom>
        </p:spPr>
      </p:pic>
      <p:pic>
        <p:nvPicPr>
          <p:cNvPr id="10" name="Afbeelding 9"/>
          <p:cNvPicPr>
            <a:picLocks noChangeAspect="1"/>
          </p:cNvPicPr>
          <p:nvPr/>
        </p:nvPicPr>
        <p:blipFill>
          <a:blip r:embed="rId3"/>
          <a:stretch>
            <a:fillRect/>
          </a:stretch>
        </p:blipFill>
        <p:spPr>
          <a:xfrm>
            <a:off x="0" y="3125787"/>
            <a:ext cx="10363200" cy="3720763"/>
          </a:xfrm>
          <a:prstGeom prst="rect">
            <a:avLst/>
          </a:prstGeom>
        </p:spPr>
      </p:pic>
    </p:spTree>
    <p:extLst>
      <p:ext uri="{BB962C8B-B14F-4D97-AF65-F5344CB8AC3E}">
        <p14:creationId xmlns:p14="http://schemas.microsoft.com/office/powerpoint/2010/main" val="307360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2347" y="84221"/>
            <a:ext cx="9141655" cy="1846179"/>
          </a:xfrm>
        </p:spPr>
        <p:txBody>
          <a:bodyPr/>
          <a:lstStyle/>
          <a:p>
            <a:r>
              <a:rPr lang="nl-NL" dirty="0" smtClean="0"/>
              <a:t>Hoofdstuk 3:</a:t>
            </a:r>
            <a:endParaRPr lang="nl-NL" dirty="0"/>
          </a:p>
        </p:txBody>
      </p:sp>
      <p:sp>
        <p:nvSpPr>
          <p:cNvPr id="3" name="Tijdelijke aanduiding voor inhoud 2"/>
          <p:cNvSpPr>
            <a:spLocks noGrp="1"/>
          </p:cNvSpPr>
          <p:nvPr>
            <p:ph idx="1"/>
          </p:nvPr>
        </p:nvSpPr>
        <p:spPr>
          <a:xfrm>
            <a:off x="228600" y="649705"/>
            <a:ext cx="10419347" cy="5391657"/>
          </a:xfrm>
        </p:spPr>
        <p:txBody>
          <a:bodyPr>
            <a:noAutofit/>
          </a:bodyPr>
          <a:lstStyle/>
          <a:p>
            <a:r>
              <a:rPr lang="nl-NL" sz="2500" dirty="0" smtClean="0"/>
              <a:t>2 manieren van administreren (eigenlijk maar 1, maar ach we doen net alsof)</a:t>
            </a:r>
          </a:p>
          <a:p>
            <a:r>
              <a:rPr lang="nl-NL" sz="2500" dirty="0" smtClean="0"/>
              <a:t>Het kasstelsel: waar we tot nu toe mee hebben gewerkt</a:t>
            </a:r>
          </a:p>
          <a:p>
            <a:r>
              <a:rPr lang="nl-NL" sz="2500" dirty="0" smtClean="0"/>
              <a:t>Administratie op basis van ontvangsten en uitgaven: cq alles wat leidt tot een verandering van de liquide middelen.</a:t>
            </a:r>
          </a:p>
          <a:p>
            <a:r>
              <a:rPr lang="nl-NL" sz="2500" dirty="0" smtClean="0"/>
              <a:t>Voordeel: eenvoud.</a:t>
            </a:r>
          </a:p>
          <a:p>
            <a:r>
              <a:rPr lang="nl-NL" sz="2500" dirty="0" smtClean="0"/>
              <a:t>Voordeel: controle of ontvangsten en uitgaven worden gebruikt voor afgesproken doelen. Vergelijken ontvangsten-uitgaven met begroting ontvangsten-uitgaven.</a:t>
            </a:r>
          </a:p>
          <a:p>
            <a:r>
              <a:rPr lang="nl-NL" sz="2500" dirty="0" smtClean="0"/>
              <a:t>Nadeel: kosten die niet leiden tot uitgaven worden niet geadministreerd. (cq, kasstelsel niet handig voor beoordelen vermogenspositie).</a:t>
            </a:r>
          </a:p>
          <a:p>
            <a:r>
              <a:rPr lang="nl-NL" sz="2500" dirty="0" smtClean="0"/>
              <a:t>Bekendste voorbeeld?</a:t>
            </a:r>
          </a:p>
          <a:p>
            <a:r>
              <a:rPr lang="nl-NL" sz="2500" dirty="0" smtClean="0"/>
              <a:t>Afschrijving.</a:t>
            </a:r>
          </a:p>
          <a:p>
            <a:endParaRPr lang="nl-NL" sz="2500" dirty="0" smtClean="0"/>
          </a:p>
          <a:p>
            <a:endParaRPr lang="nl-NL" sz="2500" dirty="0" smtClean="0"/>
          </a:p>
        </p:txBody>
      </p:sp>
    </p:spTree>
    <p:extLst>
      <p:ext uri="{BB962C8B-B14F-4D97-AF65-F5344CB8AC3E}">
        <p14:creationId xmlns:p14="http://schemas.microsoft.com/office/powerpoint/2010/main" val="131295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bladzijde 59 en Maak </a:t>
            </a:r>
            <a:r>
              <a:rPr lang="nl-NL" dirty="0" smtClean="0"/>
              <a:t>51</a:t>
            </a:r>
            <a:r>
              <a:rPr lang="nl-NL" dirty="0" smtClean="0"/>
              <a:t> </a:t>
            </a:r>
            <a:r>
              <a:rPr lang="nl-NL" dirty="0" smtClean="0"/>
              <a:t>en </a:t>
            </a:r>
            <a:r>
              <a:rPr lang="nl-NL" dirty="0" smtClean="0"/>
              <a:t>52</a:t>
            </a:r>
            <a:endParaRPr lang="nl-NL" dirty="0"/>
          </a:p>
        </p:txBody>
      </p:sp>
      <p:sp>
        <p:nvSpPr>
          <p:cNvPr id="3" name="Tijdelijke aanduiding voor inhoud 2"/>
          <p:cNvSpPr>
            <a:spLocks noGrp="1"/>
          </p:cNvSpPr>
          <p:nvPr>
            <p:ph idx="1"/>
          </p:nvPr>
        </p:nvSpPr>
        <p:spPr>
          <a:xfrm>
            <a:off x="591605" y="2150646"/>
            <a:ext cx="4384063" cy="3699298"/>
          </a:xfrm>
        </p:spPr>
        <p:txBody>
          <a:bodyPr>
            <a:normAutofit lnSpcReduction="10000"/>
          </a:bodyPr>
          <a:lstStyle/>
          <a:p>
            <a:r>
              <a:rPr lang="nl-NL" sz="2500" dirty="0" smtClean="0"/>
              <a:t>12 minuten de tijd.</a:t>
            </a:r>
          </a:p>
          <a:p>
            <a:r>
              <a:rPr lang="nl-NL" sz="2500" dirty="0" smtClean="0"/>
              <a:t>Ik ga zo zowel de opgave nabespreken als bladzijde 59.</a:t>
            </a:r>
          </a:p>
          <a:p>
            <a:r>
              <a:rPr lang="nl-NL" sz="2500" dirty="0" smtClean="0"/>
              <a:t>Het zit erop voor vandaag, ik adviseer de tekst op bladzijde 61 nog even te lezen, vrijdag starten we met opgave </a:t>
            </a:r>
            <a:r>
              <a:rPr lang="nl-NL" sz="2500" dirty="0" smtClean="0"/>
              <a:t>53</a:t>
            </a:r>
            <a:r>
              <a:rPr lang="nl-NL" sz="2500" dirty="0" smtClean="0"/>
              <a:t>.</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2742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7958"/>
          <a:stretch/>
        </p:blipFill>
        <p:spPr>
          <a:xfrm>
            <a:off x="0" y="0"/>
            <a:ext cx="12192000" cy="1143000"/>
          </a:xfrm>
          <a:prstGeom prst="rect">
            <a:avLst/>
          </a:prstGeom>
        </p:spPr>
      </p:pic>
      <p:pic>
        <p:nvPicPr>
          <p:cNvPr id="5" name="Afbeelding 4"/>
          <p:cNvPicPr>
            <a:picLocks noChangeAspect="1"/>
          </p:cNvPicPr>
          <p:nvPr/>
        </p:nvPicPr>
        <p:blipFill rotWithShape="1">
          <a:blip r:embed="rId2"/>
          <a:srcRect b="70997"/>
          <a:stretch/>
        </p:blipFill>
        <p:spPr>
          <a:xfrm>
            <a:off x="0" y="0"/>
            <a:ext cx="12192000" cy="1503947"/>
          </a:xfrm>
          <a:prstGeom prst="rect">
            <a:avLst/>
          </a:prstGeom>
        </p:spPr>
      </p:pic>
      <p:pic>
        <p:nvPicPr>
          <p:cNvPr id="6" name="Afbeelding 5"/>
          <p:cNvPicPr>
            <a:picLocks noChangeAspect="1"/>
          </p:cNvPicPr>
          <p:nvPr/>
        </p:nvPicPr>
        <p:blipFill rotWithShape="1">
          <a:blip r:embed="rId2"/>
          <a:srcRect b="43387"/>
          <a:stretch/>
        </p:blipFill>
        <p:spPr>
          <a:xfrm>
            <a:off x="0" y="0"/>
            <a:ext cx="12192000" cy="2935705"/>
          </a:xfrm>
          <a:prstGeom prst="rect">
            <a:avLst/>
          </a:prstGeom>
        </p:spPr>
      </p:pic>
      <p:pic>
        <p:nvPicPr>
          <p:cNvPr id="7" name="Afbeelding 6"/>
          <p:cNvPicPr>
            <a:picLocks noChangeAspect="1"/>
          </p:cNvPicPr>
          <p:nvPr/>
        </p:nvPicPr>
        <p:blipFill rotWithShape="1">
          <a:blip r:embed="rId2"/>
          <a:srcRect b="35034"/>
          <a:stretch/>
        </p:blipFill>
        <p:spPr>
          <a:xfrm>
            <a:off x="0" y="0"/>
            <a:ext cx="12192000" cy="3368842"/>
          </a:xfrm>
          <a:prstGeom prst="rect">
            <a:avLst/>
          </a:prstGeom>
        </p:spPr>
      </p:pic>
      <p:pic>
        <p:nvPicPr>
          <p:cNvPr id="8" name="Afbeelding 7"/>
          <p:cNvPicPr>
            <a:picLocks noChangeAspect="1"/>
          </p:cNvPicPr>
          <p:nvPr/>
        </p:nvPicPr>
        <p:blipFill rotWithShape="1">
          <a:blip r:embed="rId2"/>
          <a:srcRect b="28538"/>
          <a:stretch/>
        </p:blipFill>
        <p:spPr>
          <a:xfrm>
            <a:off x="0" y="0"/>
            <a:ext cx="12192000" cy="3705726"/>
          </a:xfrm>
          <a:prstGeom prst="rect">
            <a:avLst/>
          </a:prstGeom>
        </p:spPr>
      </p:pic>
      <p:pic>
        <p:nvPicPr>
          <p:cNvPr id="9" name="Afbeelding 8"/>
          <p:cNvPicPr>
            <a:picLocks noChangeAspect="1"/>
          </p:cNvPicPr>
          <p:nvPr/>
        </p:nvPicPr>
        <p:blipFill rotWithShape="1">
          <a:blip r:embed="rId2"/>
          <a:srcRect b="21809"/>
          <a:stretch/>
        </p:blipFill>
        <p:spPr>
          <a:xfrm>
            <a:off x="0" y="0"/>
            <a:ext cx="12192000" cy="4054642"/>
          </a:xfrm>
          <a:prstGeom prst="rect">
            <a:avLst/>
          </a:prstGeom>
        </p:spPr>
      </p:pic>
      <p:pic>
        <p:nvPicPr>
          <p:cNvPr id="10" name="Afbeelding 9"/>
          <p:cNvPicPr>
            <a:picLocks noChangeAspect="1"/>
          </p:cNvPicPr>
          <p:nvPr/>
        </p:nvPicPr>
        <p:blipFill rotWithShape="1">
          <a:blip r:embed="rId2"/>
          <a:srcRect b="14616"/>
          <a:stretch/>
        </p:blipFill>
        <p:spPr>
          <a:xfrm>
            <a:off x="0" y="0"/>
            <a:ext cx="12192000" cy="4427621"/>
          </a:xfrm>
          <a:prstGeom prst="rect">
            <a:avLst/>
          </a:prstGeom>
        </p:spPr>
      </p:pic>
      <p:pic>
        <p:nvPicPr>
          <p:cNvPr id="11" name="Afbeelding 10"/>
          <p:cNvPicPr>
            <a:picLocks noChangeAspect="1"/>
          </p:cNvPicPr>
          <p:nvPr/>
        </p:nvPicPr>
        <p:blipFill rotWithShape="1">
          <a:blip r:embed="rId2"/>
          <a:srcRect b="8584"/>
          <a:stretch/>
        </p:blipFill>
        <p:spPr>
          <a:xfrm>
            <a:off x="0" y="0"/>
            <a:ext cx="12192000" cy="4740442"/>
          </a:xfrm>
          <a:prstGeom prst="rect">
            <a:avLst/>
          </a:prstGeom>
        </p:spPr>
      </p:pic>
      <p:pic>
        <p:nvPicPr>
          <p:cNvPr id="12" name="Afbeelding 11"/>
          <p:cNvPicPr>
            <a:picLocks noChangeAspect="1"/>
          </p:cNvPicPr>
          <p:nvPr/>
        </p:nvPicPr>
        <p:blipFill>
          <a:blip r:embed="rId2"/>
          <a:stretch>
            <a:fillRect/>
          </a:stretch>
        </p:blipFill>
        <p:spPr>
          <a:xfrm>
            <a:off x="0" y="0"/>
            <a:ext cx="12192000" cy="5185558"/>
          </a:xfrm>
          <a:prstGeom prst="rect">
            <a:avLst/>
          </a:prstGeom>
        </p:spPr>
      </p:pic>
    </p:spTree>
    <p:extLst>
      <p:ext uri="{BB962C8B-B14F-4D97-AF65-F5344CB8AC3E}">
        <p14:creationId xmlns:p14="http://schemas.microsoft.com/office/powerpoint/2010/main" val="123141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 introductie, maak opgave </a:t>
            </a:r>
            <a:r>
              <a:rPr lang="nl-NL" dirty="0" smtClean="0"/>
              <a:t>53</a:t>
            </a:r>
            <a:r>
              <a:rPr lang="nl-NL" dirty="0" smtClean="0"/>
              <a:t> </a:t>
            </a:r>
            <a:r>
              <a:rPr lang="nl-NL" dirty="0" smtClean="0"/>
              <a:t>en </a:t>
            </a:r>
            <a:r>
              <a:rPr lang="nl-NL" dirty="0" smtClean="0"/>
              <a:t>54</a:t>
            </a:r>
            <a:r>
              <a:rPr lang="nl-NL" dirty="0" smtClean="0"/>
              <a:t>. </a:t>
            </a:r>
            <a:r>
              <a:rPr lang="nl-NL" dirty="0" smtClean="0"/>
              <a:t>zorg dat je bladzijde 61 gelezen hebt.</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10 minuten de tijd.</a:t>
            </a:r>
          </a:p>
          <a:p>
            <a:r>
              <a:rPr lang="nl-NL" sz="2500" dirty="0" smtClean="0"/>
              <a:t>Ik ga zo zowel de opgave nabespreken als bladzijde 61.</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1378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6636"/>
          <a:stretch/>
        </p:blipFill>
        <p:spPr>
          <a:xfrm>
            <a:off x="0" y="15876"/>
            <a:ext cx="12192000" cy="1283536"/>
          </a:xfrm>
          <a:prstGeom prst="rect">
            <a:avLst/>
          </a:prstGeom>
        </p:spPr>
      </p:pic>
      <p:pic>
        <p:nvPicPr>
          <p:cNvPr id="5" name="Afbeelding 4"/>
          <p:cNvPicPr>
            <a:picLocks noChangeAspect="1"/>
          </p:cNvPicPr>
          <p:nvPr/>
        </p:nvPicPr>
        <p:blipFill rotWithShape="1">
          <a:blip r:embed="rId2"/>
          <a:srcRect b="33172"/>
          <a:stretch/>
        </p:blipFill>
        <p:spPr>
          <a:xfrm>
            <a:off x="0" y="15876"/>
            <a:ext cx="12192000" cy="2570914"/>
          </a:xfrm>
          <a:prstGeom prst="rect">
            <a:avLst/>
          </a:prstGeom>
        </p:spPr>
      </p:pic>
      <p:pic>
        <p:nvPicPr>
          <p:cNvPr id="6" name="Afbeelding 5"/>
          <p:cNvPicPr>
            <a:picLocks noChangeAspect="1"/>
          </p:cNvPicPr>
          <p:nvPr/>
        </p:nvPicPr>
        <p:blipFill>
          <a:blip r:embed="rId2"/>
          <a:stretch>
            <a:fillRect/>
          </a:stretch>
        </p:blipFill>
        <p:spPr>
          <a:xfrm>
            <a:off x="0" y="15875"/>
            <a:ext cx="12192000" cy="3847083"/>
          </a:xfrm>
          <a:prstGeom prst="rect">
            <a:avLst/>
          </a:prstGeom>
        </p:spPr>
      </p:pic>
    </p:spTree>
    <p:extLst>
      <p:ext uri="{BB962C8B-B14F-4D97-AF65-F5344CB8AC3E}">
        <p14:creationId xmlns:p14="http://schemas.microsoft.com/office/powerpoint/2010/main" val="355500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wanneer onhandig/gebrekkig.</a:t>
            </a:r>
            <a:endParaRPr lang="nl-NL" dirty="0"/>
          </a:p>
        </p:txBody>
      </p:sp>
      <p:sp>
        <p:nvSpPr>
          <p:cNvPr id="3" name="Tijdelijke aanduiding voor inhoud 2"/>
          <p:cNvSpPr>
            <a:spLocks noGrp="1"/>
          </p:cNvSpPr>
          <p:nvPr>
            <p:ph idx="1"/>
          </p:nvPr>
        </p:nvSpPr>
        <p:spPr>
          <a:xfrm>
            <a:off x="385011" y="1756611"/>
            <a:ext cx="8888991" cy="4284751"/>
          </a:xfrm>
        </p:spPr>
        <p:txBody>
          <a:bodyPr>
            <a:noAutofit/>
          </a:bodyPr>
          <a:lstStyle/>
          <a:p>
            <a:r>
              <a:rPr lang="nl-NL" sz="2200" dirty="0" smtClean="0"/>
              <a:t>Als een organisatie (veel) vaste activa bezit.</a:t>
            </a:r>
          </a:p>
          <a:p>
            <a:r>
              <a:rPr lang="nl-NL" sz="2200" dirty="0" smtClean="0"/>
              <a:t>Tenslotte vaste activa </a:t>
            </a:r>
            <a:r>
              <a:rPr lang="nl-NL" sz="2200" dirty="0" smtClean="0">
                <a:sym typeface="Wingdings" panose="05000000000000000000" pitchFamily="2" charset="2"/>
              </a:rPr>
              <a:t> afschrijving  niet gedocumenteerd in kasstelsel.</a:t>
            </a:r>
          </a:p>
          <a:p>
            <a:r>
              <a:rPr lang="nl-NL" sz="2200" dirty="0" smtClean="0">
                <a:sym typeface="Wingdings" panose="05000000000000000000" pitchFamily="2" charset="2"/>
              </a:rPr>
              <a:t>Als er veel </a:t>
            </a:r>
            <a:r>
              <a:rPr lang="nl-NL" sz="2200" b="1" dirty="0" smtClean="0">
                <a:sym typeface="Wingdings" panose="05000000000000000000" pitchFamily="2" charset="2"/>
              </a:rPr>
              <a:t>overlopende posten </a:t>
            </a:r>
            <a:r>
              <a:rPr lang="nl-NL" sz="2200" dirty="0" smtClean="0">
                <a:sym typeface="Wingdings" panose="05000000000000000000" pitchFamily="2" charset="2"/>
              </a:rPr>
              <a:t>zijn:</a:t>
            </a:r>
          </a:p>
          <a:p>
            <a:r>
              <a:rPr lang="nl-NL" sz="2200" dirty="0" smtClean="0"/>
              <a:t>Vooruit betaalde bedragen. (bezit)	</a:t>
            </a:r>
            <a:r>
              <a:rPr lang="nl-NL" sz="2200" dirty="0" smtClean="0">
                <a:sym typeface="Wingdings" panose="05000000000000000000" pitchFamily="2" charset="2"/>
              </a:rPr>
              <a:t> toekomst leidt dit tot minder uitgaven (want gedeelte heb je al betaald).</a:t>
            </a:r>
            <a:endParaRPr lang="nl-NL" sz="2200" dirty="0" smtClean="0"/>
          </a:p>
          <a:p>
            <a:r>
              <a:rPr lang="nl-NL" sz="2200" dirty="0" smtClean="0"/>
              <a:t>Vooruit ontvangen bedragen. (schuld) </a:t>
            </a:r>
            <a:r>
              <a:rPr lang="nl-NL" sz="2200" dirty="0" smtClean="0">
                <a:sym typeface="Wingdings" panose="05000000000000000000" pitchFamily="2" charset="2"/>
              </a:rPr>
              <a:t> toekomst leidt dit tot minder ontvangsten (want gedeelte heb je al ontvangen).</a:t>
            </a:r>
            <a:endParaRPr lang="nl-NL" sz="2200" dirty="0" smtClean="0"/>
          </a:p>
          <a:p>
            <a:r>
              <a:rPr lang="nl-NL" sz="2200" dirty="0" smtClean="0"/>
              <a:t>Nog te ontvangen bedragen. (bezit) </a:t>
            </a:r>
            <a:r>
              <a:rPr lang="nl-NL" sz="2200" dirty="0" smtClean="0">
                <a:sym typeface="Wingdings" panose="05000000000000000000" pitchFamily="2" charset="2"/>
              </a:rPr>
              <a:t> toekomst leidt dit tot meer ontvangsten (want gedeelte moet je nog ontvangen).</a:t>
            </a:r>
            <a:endParaRPr lang="nl-NL" sz="2200" dirty="0" smtClean="0"/>
          </a:p>
          <a:p>
            <a:r>
              <a:rPr lang="nl-NL" sz="2200" dirty="0" smtClean="0"/>
              <a:t>Nog te betalen bedragen. (Schuld) </a:t>
            </a:r>
            <a:r>
              <a:rPr lang="nl-NL" sz="2200" dirty="0" smtClean="0">
                <a:sym typeface="Wingdings" panose="05000000000000000000" pitchFamily="2" charset="2"/>
              </a:rPr>
              <a:t> toekomst leidt dit tot meer uitgaven (want gedeelte moet je nog betalen).</a:t>
            </a:r>
            <a:endParaRPr lang="nl-NL" sz="2200" dirty="0"/>
          </a:p>
        </p:txBody>
      </p:sp>
    </p:spTree>
    <p:extLst>
      <p:ext uri="{BB962C8B-B14F-4D97-AF65-F5344CB8AC3E}">
        <p14:creationId xmlns:p14="http://schemas.microsoft.com/office/powerpoint/2010/main" val="101829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	.</a:t>
            </a:r>
            <a:endParaRPr lang="nl-NL" dirty="0"/>
          </a:p>
        </p:txBody>
      </p:sp>
      <p:sp>
        <p:nvSpPr>
          <p:cNvPr id="3" name="Tijdelijke aanduiding voor inhoud 2"/>
          <p:cNvSpPr>
            <a:spLocks noGrp="1"/>
          </p:cNvSpPr>
          <p:nvPr>
            <p:ph idx="1"/>
          </p:nvPr>
        </p:nvSpPr>
        <p:spPr>
          <a:xfrm>
            <a:off x="1147234" y="1500189"/>
            <a:ext cx="8596668" cy="3880773"/>
          </a:xfrm>
        </p:spPr>
        <p:txBody>
          <a:bodyPr>
            <a:normAutofit/>
          </a:bodyPr>
          <a:lstStyle/>
          <a:p>
            <a:r>
              <a:rPr lang="nl-NL" sz="2500" dirty="0" smtClean="0"/>
              <a:t>Les 1:  nabespreken toets, start aan hoofdstuk 3 (opgave </a:t>
            </a:r>
            <a:r>
              <a:rPr lang="nl-NL" sz="2500" dirty="0" smtClean="0"/>
              <a:t>51</a:t>
            </a:r>
            <a:r>
              <a:rPr lang="nl-NL" sz="2500" dirty="0" smtClean="0"/>
              <a:t> </a:t>
            </a:r>
            <a:r>
              <a:rPr lang="nl-NL" sz="2500" dirty="0" smtClean="0"/>
              <a:t>en </a:t>
            </a:r>
            <a:r>
              <a:rPr lang="nl-NL" sz="2500" dirty="0" smtClean="0"/>
              <a:t>52</a:t>
            </a:r>
            <a:r>
              <a:rPr lang="nl-NL" sz="2500" dirty="0" smtClean="0"/>
              <a:t>)</a:t>
            </a:r>
            <a:endParaRPr lang="nl-NL" sz="2500" dirty="0" smtClean="0"/>
          </a:p>
          <a:p>
            <a:r>
              <a:rPr lang="nl-NL" sz="2500" dirty="0" smtClean="0"/>
              <a:t>Les 2: ontvangsten/uitgaven en baten/lasten. </a:t>
            </a:r>
            <a:r>
              <a:rPr lang="nl-NL" sz="2500" dirty="0" smtClean="0"/>
              <a:t>(</a:t>
            </a:r>
            <a:r>
              <a:rPr lang="nl-NL" sz="2500" dirty="0" smtClean="0"/>
              <a:t>53</a:t>
            </a:r>
            <a:r>
              <a:rPr lang="nl-NL" sz="2500" dirty="0" smtClean="0"/>
              <a:t> </a:t>
            </a:r>
            <a:r>
              <a:rPr lang="nl-NL" sz="2500" dirty="0" err="1" smtClean="0"/>
              <a:t>tm</a:t>
            </a:r>
            <a:r>
              <a:rPr lang="nl-NL" sz="2500" dirty="0" smtClean="0"/>
              <a:t> </a:t>
            </a:r>
            <a:r>
              <a:rPr lang="nl-NL" sz="2500" dirty="0" smtClean="0"/>
              <a:t>58</a:t>
            </a:r>
            <a:r>
              <a:rPr lang="nl-NL" sz="2500" dirty="0" smtClean="0"/>
              <a:t>)</a:t>
            </a:r>
            <a:endParaRPr lang="nl-NL" sz="2500" dirty="0"/>
          </a:p>
          <a:p>
            <a:endParaRPr lang="nl-NL" sz="2500" dirty="0"/>
          </a:p>
        </p:txBody>
      </p:sp>
    </p:spTree>
    <p:extLst>
      <p:ext uri="{BB962C8B-B14F-4D97-AF65-F5344CB8AC3E}">
        <p14:creationId xmlns:p14="http://schemas.microsoft.com/office/powerpoint/2010/main" val="113587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1:</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                                            Vooruit ontvangen contributie 500</a:t>
            </a:r>
          </a:p>
          <a:p>
            <a:endParaRPr lang="nl-NL" sz="2500" dirty="0"/>
          </a:p>
          <a:p>
            <a:r>
              <a:rPr lang="nl-NL" sz="2500" dirty="0" smtClean="0"/>
              <a:t>In dit geval heb ik 2000 euro gekregen, waarvan 500 al voor het volgende jaar, ik moet er dus rekening mee houden dat ik volgend 500 euro minder ga ontvangen (want die heb ik nu al gekregen). </a:t>
            </a:r>
            <a:endParaRPr lang="nl-NL" sz="2500" dirty="0"/>
          </a:p>
        </p:txBody>
      </p:sp>
    </p:spTree>
    <p:extLst>
      <p:ext uri="{BB962C8B-B14F-4D97-AF65-F5344CB8AC3E}">
        <p14:creationId xmlns:p14="http://schemas.microsoft.com/office/powerpoint/2010/main" val="42395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2:</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Nog te ontvangen contributie 500</a:t>
            </a:r>
          </a:p>
          <a:p>
            <a:endParaRPr lang="nl-NL" sz="2500" dirty="0"/>
          </a:p>
          <a:p>
            <a:r>
              <a:rPr lang="nl-NL" sz="2500" dirty="0" smtClean="0"/>
              <a:t>In dit geval heb ik 2000 euro gekregen, en krijg ik nog  500, ik moet er dus rekening mee houden dat ik volgend 500 euro meer ga ontvangen (want die heb ik nog niet ontvangen). </a:t>
            </a:r>
            <a:endParaRPr lang="nl-NL" sz="2500" dirty="0"/>
          </a:p>
        </p:txBody>
      </p:sp>
    </p:spTree>
    <p:extLst>
      <p:ext uri="{BB962C8B-B14F-4D97-AF65-F5344CB8AC3E}">
        <p14:creationId xmlns:p14="http://schemas.microsoft.com/office/powerpoint/2010/main" val="288689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a:t>
            </a:r>
            <a:r>
              <a:rPr lang="nl-NL" dirty="0" err="1" smtClean="0"/>
              <a:t>problemz</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Via het kasstelsel wordt dus alleen gedocumenteerd dat ik 2000 euro contributie hebt ontvangen, toch is er een zichtbaar verschil tussen voorbeeld 1 en voorbeeld 2.</a:t>
            </a:r>
          </a:p>
          <a:p>
            <a:r>
              <a:rPr lang="nl-NL" sz="2500" dirty="0" smtClean="0"/>
              <a:t>Via het kasstelsel wordt geen rekening gehouden met afschrijving op vaste activa.</a:t>
            </a:r>
          </a:p>
          <a:p>
            <a:r>
              <a:rPr lang="nl-NL" sz="2500" dirty="0" smtClean="0"/>
              <a:t>Ook kosten die nog geen uitgaven zijn worden niet gedocumenteerd (cq ons clubhuis brand af, wordt pas als uitgaven gedocumenteerd als ik een nieuwe laat bouwen en daarvoor betaal). Of er worden spullen gestolen die ik niet meteen opnieuw koop.</a:t>
            </a:r>
          </a:p>
          <a:p>
            <a:endParaRPr lang="nl-NL" sz="2500" dirty="0"/>
          </a:p>
        </p:txBody>
      </p:sp>
    </p:spTree>
    <p:extLst>
      <p:ext uri="{BB962C8B-B14F-4D97-AF65-F5344CB8AC3E}">
        <p14:creationId xmlns:p14="http://schemas.microsoft.com/office/powerpoint/2010/main" val="358409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3.2 baten en lasten (pagina 62 en 63 en maak opgave </a:t>
            </a:r>
            <a:r>
              <a:rPr lang="nl-NL" dirty="0" smtClean="0"/>
              <a:t>55 en 56</a:t>
            </a:r>
            <a:r>
              <a:rPr lang="nl-NL" dirty="0" smtClean="0"/>
              <a:t>)</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minuten de tijd.</a:t>
            </a:r>
          </a:p>
          <a:p>
            <a:r>
              <a:rPr lang="nl-NL" sz="2500" dirty="0" smtClean="0"/>
              <a:t>Ik ga zo zowel de opgave nabespreken als bladzijde 62 en 63</a:t>
            </a:r>
            <a:r>
              <a:rPr lang="nl-NL" sz="2500" dirty="0" smtClean="0"/>
              <a:t>.</a:t>
            </a:r>
          </a:p>
          <a:p>
            <a:r>
              <a:rPr lang="nl-NL" sz="2500" dirty="0" smtClean="0"/>
              <a:t>Eerder klaar? Maak opgave 57.</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7889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63684" b="72713"/>
          <a:stretch/>
        </p:blipFill>
        <p:spPr>
          <a:xfrm>
            <a:off x="0" y="0"/>
            <a:ext cx="4427621" cy="1275347"/>
          </a:xfrm>
          <a:prstGeom prst="rect">
            <a:avLst/>
          </a:prstGeom>
        </p:spPr>
      </p:pic>
      <p:pic>
        <p:nvPicPr>
          <p:cNvPr id="5" name="Afbeelding 4"/>
          <p:cNvPicPr>
            <a:picLocks noChangeAspect="1"/>
          </p:cNvPicPr>
          <p:nvPr/>
        </p:nvPicPr>
        <p:blipFill rotWithShape="1">
          <a:blip r:embed="rId2"/>
          <a:srcRect r="63586" b="65248"/>
          <a:stretch/>
        </p:blipFill>
        <p:spPr>
          <a:xfrm>
            <a:off x="0" y="0"/>
            <a:ext cx="4439653" cy="1624263"/>
          </a:xfrm>
          <a:prstGeom prst="rect">
            <a:avLst/>
          </a:prstGeom>
        </p:spPr>
      </p:pic>
      <p:pic>
        <p:nvPicPr>
          <p:cNvPr id="6" name="Afbeelding 5"/>
          <p:cNvPicPr>
            <a:picLocks noChangeAspect="1"/>
          </p:cNvPicPr>
          <p:nvPr/>
        </p:nvPicPr>
        <p:blipFill rotWithShape="1">
          <a:blip r:embed="rId2"/>
          <a:srcRect r="63684" b="57269"/>
          <a:stretch/>
        </p:blipFill>
        <p:spPr>
          <a:xfrm>
            <a:off x="0" y="1"/>
            <a:ext cx="4427621" cy="1997242"/>
          </a:xfrm>
          <a:prstGeom prst="rect">
            <a:avLst/>
          </a:prstGeom>
        </p:spPr>
      </p:pic>
      <p:pic>
        <p:nvPicPr>
          <p:cNvPr id="7" name="Afbeelding 6"/>
          <p:cNvPicPr>
            <a:picLocks noChangeAspect="1"/>
          </p:cNvPicPr>
          <p:nvPr/>
        </p:nvPicPr>
        <p:blipFill rotWithShape="1">
          <a:blip r:embed="rId2"/>
          <a:srcRect r="63684" b="49803"/>
          <a:stretch/>
        </p:blipFill>
        <p:spPr>
          <a:xfrm>
            <a:off x="0" y="1"/>
            <a:ext cx="4427621" cy="2346158"/>
          </a:xfrm>
          <a:prstGeom prst="rect">
            <a:avLst/>
          </a:prstGeom>
        </p:spPr>
      </p:pic>
      <p:pic>
        <p:nvPicPr>
          <p:cNvPr id="8" name="Afbeelding 7"/>
          <p:cNvPicPr>
            <a:picLocks noChangeAspect="1"/>
          </p:cNvPicPr>
          <p:nvPr/>
        </p:nvPicPr>
        <p:blipFill rotWithShape="1">
          <a:blip r:embed="rId2"/>
          <a:srcRect r="63783" b="42853"/>
          <a:stretch/>
        </p:blipFill>
        <p:spPr>
          <a:xfrm>
            <a:off x="0" y="0"/>
            <a:ext cx="4415589" cy="2671011"/>
          </a:xfrm>
          <a:prstGeom prst="rect">
            <a:avLst/>
          </a:prstGeom>
        </p:spPr>
      </p:pic>
      <p:pic>
        <p:nvPicPr>
          <p:cNvPr id="9" name="Afbeelding 8"/>
          <p:cNvPicPr>
            <a:picLocks noChangeAspect="1"/>
          </p:cNvPicPr>
          <p:nvPr/>
        </p:nvPicPr>
        <p:blipFill rotWithShape="1">
          <a:blip r:embed="rId2"/>
          <a:srcRect b="72713"/>
          <a:stretch/>
        </p:blipFill>
        <p:spPr>
          <a:xfrm>
            <a:off x="0" y="0"/>
            <a:ext cx="12192000" cy="1275347"/>
          </a:xfrm>
          <a:prstGeom prst="rect">
            <a:avLst/>
          </a:prstGeom>
        </p:spPr>
      </p:pic>
      <p:pic>
        <p:nvPicPr>
          <p:cNvPr id="10" name="Afbeelding 9"/>
          <p:cNvPicPr>
            <a:picLocks noChangeAspect="1"/>
          </p:cNvPicPr>
          <p:nvPr/>
        </p:nvPicPr>
        <p:blipFill rotWithShape="1">
          <a:blip r:embed="rId2"/>
          <a:srcRect b="65248"/>
          <a:stretch/>
        </p:blipFill>
        <p:spPr>
          <a:xfrm>
            <a:off x="0" y="0"/>
            <a:ext cx="12192000" cy="1624263"/>
          </a:xfrm>
          <a:prstGeom prst="rect">
            <a:avLst/>
          </a:prstGeom>
        </p:spPr>
      </p:pic>
      <p:pic>
        <p:nvPicPr>
          <p:cNvPr id="11" name="Afbeelding 10"/>
          <p:cNvPicPr>
            <a:picLocks noChangeAspect="1"/>
          </p:cNvPicPr>
          <p:nvPr/>
        </p:nvPicPr>
        <p:blipFill rotWithShape="1">
          <a:blip r:embed="rId2"/>
          <a:srcRect b="58298"/>
          <a:stretch/>
        </p:blipFill>
        <p:spPr>
          <a:xfrm>
            <a:off x="0" y="1"/>
            <a:ext cx="12192000" cy="1949116"/>
          </a:xfrm>
          <a:prstGeom prst="rect">
            <a:avLst/>
          </a:prstGeom>
        </p:spPr>
      </p:pic>
      <p:pic>
        <p:nvPicPr>
          <p:cNvPr id="12" name="Afbeelding 11"/>
          <p:cNvPicPr>
            <a:picLocks noChangeAspect="1"/>
          </p:cNvPicPr>
          <p:nvPr/>
        </p:nvPicPr>
        <p:blipFill rotWithShape="1">
          <a:blip r:embed="rId2"/>
          <a:srcRect b="50576"/>
          <a:stretch/>
        </p:blipFill>
        <p:spPr>
          <a:xfrm>
            <a:off x="0" y="0"/>
            <a:ext cx="12192000" cy="2310063"/>
          </a:xfrm>
          <a:prstGeom prst="rect">
            <a:avLst/>
          </a:prstGeom>
        </p:spPr>
      </p:pic>
      <p:pic>
        <p:nvPicPr>
          <p:cNvPr id="13" name="Afbeelding 12"/>
          <p:cNvPicPr>
            <a:picLocks noChangeAspect="1"/>
          </p:cNvPicPr>
          <p:nvPr/>
        </p:nvPicPr>
        <p:blipFill rotWithShape="1">
          <a:blip r:embed="rId2"/>
          <a:srcRect b="40021"/>
          <a:stretch/>
        </p:blipFill>
        <p:spPr>
          <a:xfrm>
            <a:off x="0" y="1"/>
            <a:ext cx="12192000" cy="2803358"/>
          </a:xfrm>
          <a:prstGeom prst="rect">
            <a:avLst/>
          </a:prstGeom>
        </p:spPr>
      </p:pic>
      <p:pic>
        <p:nvPicPr>
          <p:cNvPr id="14" name="Afbeelding 13"/>
          <p:cNvPicPr>
            <a:picLocks noChangeAspect="1"/>
          </p:cNvPicPr>
          <p:nvPr/>
        </p:nvPicPr>
        <p:blipFill>
          <a:blip r:embed="rId2"/>
          <a:stretch>
            <a:fillRect/>
          </a:stretch>
        </p:blipFill>
        <p:spPr>
          <a:xfrm>
            <a:off x="0" y="0"/>
            <a:ext cx="12192000" cy="4673931"/>
          </a:xfrm>
          <a:prstGeom prst="rect">
            <a:avLst/>
          </a:prstGeom>
        </p:spPr>
      </p:pic>
    </p:spTree>
    <p:extLst>
      <p:ext uri="{BB962C8B-B14F-4D97-AF65-F5344CB8AC3E}">
        <p14:creationId xmlns:p14="http://schemas.microsoft.com/office/powerpoint/2010/main" val="44255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a:t>
            </a:r>
            <a:r>
              <a:rPr lang="nl-NL" dirty="0" smtClean="0"/>
              <a:t>57 en 58</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a:t>9</a:t>
            </a:r>
            <a:r>
              <a:rPr lang="nl-NL" sz="2500" dirty="0" smtClean="0"/>
              <a:t> </a:t>
            </a:r>
            <a:r>
              <a:rPr lang="nl-NL" sz="2500" dirty="0" smtClean="0"/>
              <a:t>minuten de tijd.</a:t>
            </a:r>
          </a:p>
          <a:p>
            <a:r>
              <a:rPr lang="nl-NL" sz="2500" dirty="0" smtClean="0"/>
              <a:t>Vergeet het saldo niet te noteren en aan de juiste kant te zetten, wat betekend dit saldo?</a:t>
            </a:r>
          </a:p>
          <a:p>
            <a:r>
              <a:rPr lang="nl-NL" sz="2500" dirty="0" smtClean="0"/>
              <a:t>Hierna zit het erop voor vandaag, </a:t>
            </a:r>
            <a:r>
              <a:rPr lang="nl-NL" sz="2500" dirty="0" err="1" smtClean="0"/>
              <a:t>cest</a:t>
            </a:r>
            <a:r>
              <a:rPr lang="nl-NL" sz="2500" dirty="0" smtClean="0"/>
              <a:t> la </a:t>
            </a:r>
            <a:r>
              <a:rPr lang="nl-NL" sz="2500" dirty="0" err="1" smtClean="0"/>
              <a:t>vie</a:t>
            </a:r>
            <a:r>
              <a:rPr lang="nl-NL" sz="2500" dirty="0" smtClean="0"/>
              <a:t>, </a:t>
            </a:r>
            <a:r>
              <a:rPr lang="nl-NL" sz="2500" dirty="0" err="1" smtClean="0"/>
              <a:t>cest</a:t>
            </a:r>
            <a:r>
              <a:rPr lang="nl-NL" sz="2500" dirty="0" smtClean="0"/>
              <a:t> </a:t>
            </a:r>
            <a:r>
              <a:rPr lang="nl-NL" sz="2500" dirty="0" err="1" smtClean="0"/>
              <a:t>fieni</a:t>
            </a:r>
            <a:r>
              <a:rPr lang="nl-NL" sz="2500" dirty="0" smtClean="0"/>
              <a:t>.</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7009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120"/>
          <a:stretch/>
        </p:blipFill>
        <p:spPr>
          <a:xfrm>
            <a:off x="0" y="-1"/>
            <a:ext cx="8446168" cy="1311443"/>
          </a:xfrm>
          <a:prstGeom prst="rect">
            <a:avLst/>
          </a:prstGeom>
        </p:spPr>
      </p:pic>
      <p:pic>
        <p:nvPicPr>
          <p:cNvPr id="5" name="Afbeelding 4"/>
          <p:cNvPicPr>
            <a:picLocks noChangeAspect="1"/>
          </p:cNvPicPr>
          <p:nvPr/>
        </p:nvPicPr>
        <p:blipFill rotWithShape="1">
          <a:blip r:embed="rId2"/>
          <a:srcRect b="76096"/>
          <a:stretch/>
        </p:blipFill>
        <p:spPr>
          <a:xfrm>
            <a:off x="0" y="-1"/>
            <a:ext cx="8446168" cy="1660359"/>
          </a:xfrm>
          <a:prstGeom prst="rect">
            <a:avLst/>
          </a:prstGeom>
        </p:spPr>
      </p:pic>
      <p:pic>
        <p:nvPicPr>
          <p:cNvPr id="6" name="Afbeelding 5"/>
          <p:cNvPicPr>
            <a:picLocks noChangeAspect="1"/>
          </p:cNvPicPr>
          <p:nvPr/>
        </p:nvPicPr>
        <p:blipFill rotWithShape="1">
          <a:blip r:embed="rId2"/>
          <a:srcRect b="71419"/>
          <a:stretch/>
        </p:blipFill>
        <p:spPr>
          <a:xfrm>
            <a:off x="0" y="0"/>
            <a:ext cx="8446168" cy="1985212"/>
          </a:xfrm>
          <a:prstGeom prst="rect">
            <a:avLst/>
          </a:prstGeom>
        </p:spPr>
      </p:pic>
      <p:pic>
        <p:nvPicPr>
          <p:cNvPr id="7" name="Afbeelding 6"/>
          <p:cNvPicPr>
            <a:picLocks noChangeAspect="1"/>
          </p:cNvPicPr>
          <p:nvPr/>
        </p:nvPicPr>
        <p:blipFill rotWithShape="1">
          <a:blip r:embed="rId2"/>
          <a:srcRect b="65530"/>
          <a:stretch/>
        </p:blipFill>
        <p:spPr>
          <a:xfrm>
            <a:off x="0" y="-1"/>
            <a:ext cx="8446168" cy="2394285"/>
          </a:xfrm>
          <a:prstGeom prst="rect">
            <a:avLst/>
          </a:prstGeom>
        </p:spPr>
      </p:pic>
      <p:pic>
        <p:nvPicPr>
          <p:cNvPr id="8" name="Afbeelding 7"/>
          <p:cNvPicPr>
            <a:picLocks noChangeAspect="1"/>
          </p:cNvPicPr>
          <p:nvPr/>
        </p:nvPicPr>
        <p:blipFill rotWithShape="1">
          <a:blip r:embed="rId2"/>
          <a:srcRect b="60160"/>
          <a:stretch/>
        </p:blipFill>
        <p:spPr>
          <a:xfrm>
            <a:off x="0" y="0"/>
            <a:ext cx="8446168" cy="2767264"/>
          </a:xfrm>
          <a:prstGeom prst="rect">
            <a:avLst/>
          </a:prstGeom>
        </p:spPr>
      </p:pic>
      <p:pic>
        <p:nvPicPr>
          <p:cNvPr id="9" name="Afbeelding 8"/>
          <p:cNvPicPr>
            <a:picLocks noChangeAspect="1"/>
          </p:cNvPicPr>
          <p:nvPr/>
        </p:nvPicPr>
        <p:blipFill rotWithShape="1">
          <a:blip r:embed="rId2"/>
          <a:srcRect b="55310"/>
          <a:stretch/>
        </p:blipFill>
        <p:spPr>
          <a:xfrm>
            <a:off x="0" y="0"/>
            <a:ext cx="8446168" cy="3104148"/>
          </a:xfrm>
          <a:prstGeom prst="rect">
            <a:avLst/>
          </a:prstGeom>
        </p:spPr>
      </p:pic>
      <p:pic>
        <p:nvPicPr>
          <p:cNvPr id="10" name="Afbeelding 9"/>
          <p:cNvPicPr>
            <a:picLocks noChangeAspect="1"/>
          </p:cNvPicPr>
          <p:nvPr/>
        </p:nvPicPr>
        <p:blipFill rotWithShape="1">
          <a:blip r:embed="rId2"/>
          <a:srcRect b="49075"/>
          <a:stretch/>
        </p:blipFill>
        <p:spPr>
          <a:xfrm>
            <a:off x="0" y="-1"/>
            <a:ext cx="8446168" cy="3537285"/>
          </a:xfrm>
          <a:prstGeom prst="rect">
            <a:avLst/>
          </a:prstGeom>
        </p:spPr>
      </p:pic>
      <p:pic>
        <p:nvPicPr>
          <p:cNvPr id="11" name="Afbeelding 10"/>
          <p:cNvPicPr>
            <a:picLocks noChangeAspect="1"/>
          </p:cNvPicPr>
          <p:nvPr/>
        </p:nvPicPr>
        <p:blipFill rotWithShape="1">
          <a:blip r:embed="rId2"/>
          <a:srcRect b="44397"/>
          <a:stretch/>
        </p:blipFill>
        <p:spPr>
          <a:xfrm>
            <a:off x="0" y="0"/>
            <a:ext cx="8446168" cy="3862138"/>
          </a:xfrm>
          <a:prstGeom prst="rect">
            <a:avLst/>
          </a:prstGeom>
        </p:spPr>
      </p:pic>
      <p:pic>
        <p:nvPicPr>
          <p:cNvPr id="12" name="Afbeelding 11"/>
          <p:cNvPicPr>
            <a:picLocks noChangeAspect="1"/>
          </p:cNvPicPr>
          <p:nvPr/>
        </p:nvPicPr>
        <p:blipFill rotWithShape="1">
          <a:blip r:embed="rId2"/>
          <a:srcRect b="38854"/>
          <a:stretch/>
        </p:blipFill>
        <p:spPr>
          <a:xfrm>
            <a:off x="0" y="0"/>
            <a:ext cx="8446168" cy="4247148"/>
          </a:xfrm>
          <a:prstGeom prst="rect">
            <a:avLst/>
          </a:prstGeom>
        </p:spPr>
      </p:pic>
      <p:pic>
        <p:nvPicPr>
          <p:cNvPr id="13" name="Afbeelding 12"/>
          <p:cNvPicPr>
            <a:picLocks noChangeAspect="1"/>
          </p:cNvPicPr>
          <p:nvPr/>
        </p:nvPicPr>
        <p:blipFill rotWithShape="1">
          <a:blip r:embed="rId2"/>
          <a:srcRect b="34178"/>
          <a:stretch/>
        </p:blipFill>
        <p:spPr>
          <a:xfrm>
            <a:off x="0" y="-1"/>
            <a:ext cx="8446168" cy="4572001"/>
          </a:xfrm>
          <a:prstGeom prst="rect">
            <a:avLst/>
          </a:prstGeom>
        </p:spPr>
      </p:pic>
      <p:pic>
        <p:nvPicPr>
          <p:cNvPr id="14" name="Afbeelding 13"/>
          <p:cNvPicPr>
            <a:picLocks noChangeAspect="1"/>
          </p:cNvPicPr>
          <p:nvPr/>
        </p:nvPicPr>
        <p:blipFill rotWithShape="1">
          <a:blip r:embed="rId2"/>
          <a:srcRect b="28635"/>
          <a:stretch/>
        </p:blipFill>
        <p:spPr>
          <a:xfrm>
            <a:off x="0" y="0"/>
            <a:ext cx="8446168" cy="4957012"/>
          </a:xfrm>
          <a:prstGeom prst="rect">
            <a:avLst/>
          </a:prstGeom>
        </p:spPr>
      </p:pic>
      <p:pic>
        <p:nvPicPr>
          <p:cNvPr id="15" name="Afbeelding 14"/>
          <p:cNvPicPr>
            <a:picLocks noChangeAspect="1"/>
          </p:cNvPicPr>
          <p:nvPr/>
        </p:nvPicPr>
        <p:blipFill rotWithShape="1">
          <a:blip r:embed="rId2"/>
          <a:srcRect b="22226"/>
          <a:stretch/>
        </p:blipFill>
        <p:spPr>
          <a:xfrm>
            <a:off x="0" y="0"/>
            <a:ext cx="8446168" cy="5402180"/>
          </a:xfrm>
          <a:prstGeom prst="rect">
            <a:avLst/>
          </a:prstGeom>
        </p:spPr>
      </p:pic>
      <p:pic>
        <p:nvPicPr>
          <p:cNvPr id="16" name="Afbeelding 15"/>
          <p:cNvPicPr>
            <a:picLocks noChangeAspect="1"/>
          </p:cNvPicPr>
          <p:nvPr/>
        </p:nvPicPr>
        <p:blipFill rotWithShape="1">
          <a:blip r:embed="rId2"/>
          <a:srcRect b="7503"/>
          <a:stretch/>
        </p:blipFill>
        <p:spPr>
          <a:xfrm>
            <a:off x="0" y="0"/>
            <a:ext cx="8446168" cy="6424864"/>
          </a:xfrm>
          <a:prstGeom prst="rect">
            <a:avLst/>
          </a:prstGeom>
        </p:spPr>
      </p:pic>
      <p:pic>
        <p:nvPicPr>
          <p:cNvPr id="17" name="Afbeelding 16"/>
          <p:cNvPicPr>
            <a:picLocks noChangeAspect="1"/>
          </p:cNvPicPr>
          <p:nvPr/>
        </p:nvPicPr>
        <p:blipFill>
          <a:blip r:embed="rId2"/>
          <a:stretch>
            <a:fillRect/>
          </a:stretch>
        </p:blipFill>
        <p:spPr>
          <a:xfrm>
            <a:off x="0" y="-1"/>
            <a:ext cx="8446168" cy="6945997"/>
          </a:xfrm>
          <a:prstGeom prst="rect">
            <a:avLst/>
          </a:prstGeom>
        </p:spPr>
      </p:pic>
    </p:spTree>
    <p:extLst>
      <p:ext uri="{BB962C8B-B14F-4D97-AF65-F5344CB8AC3E}">
        <p14:creationId xmlns:p14="http://schemas.microsoft.com/office/powerpoint/2010/main" val="1847444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ontvangsten/uitgaven en baten/lasten.</a:t>
            </a:r>
            <a:endParaRPr lang="nl-NL" dirty="0"/>
          </a:p>
        </p:txBody>
      </p:sp>
      <p:sp>
        <p:nvSpPr>
          <p:cNvPr id="3" name="Tijdelijke aanduiding voor inhoud 2"/>
          <p:cNvSpPr>
            <a:spLocks noGrp="1"/>
          </p:cNvSpPr>
          <p:nvPr>
            <p:ph idx="1"/>
          </p:nvPr>
        </p:nvSpPr>
        <p:spPr/>
        <p:txBody>
          <a:bodyPr>
            <a:normAutofit/>
          </a:bodyPr>
          <a:lstStyle/>
          <a:p>
            <a:r>
              <a:rPr lang="nl-NL" sz="2500" dirty="0" smtClean="0"/>
              <a:t>Ontvangsten/uitgaven = verandering van liquide middelen, altijd op een tijdstip.</a:t>
            </a:r>
          </a:p>
          <a:p>
            <a:r>
              <a:rPr lang="nl-NL" sz="2500" dirty="0" smtClean="0"/>
              <a:t>Baten/lasten (opbrengsten/kosten in commerciële organisaties genoemd) = verandering eigen vermogen, altijd gemeten over een bepaalde periode.</a:t>
            </a:r>
          </a:p>
          <a:p>
            <a:endParaRPr lang="nl-NL" sz="2500" dirty="0"/>
          </a:p>
        </p:txBody>
      </p:sp>
    </p:spTree>
    <p:extLst>
      <p:ext uri="{BB962C8B-B14F-4D97-AF65-F5344CB8AC3E}">
        <p14:creationId xmlns:p14="http://schemas.microsoft.com/office/powerpoint/2010/main" val="408574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Ziet de wereld er als opgave </a:t>
            </a:r>
            <a:r>
              <a:rPr lang="nl-NL" dirty="0" smtClean="0"/>
              <a:t>57</a:t>
            </a:r>
            <a:r>
              <a:rPr lang="nl-NL" dirty="0" smtClean="0"/>
              <a:t> </a:t>
            </a:r>
            <a:r>
              <a:rPr lang="nl-NL" dirty="0" smtClean="0"/>
              <a:t>uit?</a:t>
            </a:r>
            <a:endParaRPr lang="nl-NL" dirty="0"/>
          </a:p>
        </p:txBody>
      </p:sp>
      <p:sp>
        <p:nvSpPr>
          <p:cNvPr id="3" name="Tijdelijke aanduiding voor inhoud 2"/>
          <p:cNvSpPr>
            <a:spLocks noGrp="1"/>
          </p:cNvSpPr>
          <p:nvPr>
            <p:ph idx="1"/>
          </p:nvPr>
        </p:nvSpPr>
        <p:spPr>
          <a:xfrm>
            <a:off x="842210" y="1359569"/>
            <a:ext cx="8431791" cy="4681794"/>
          </a:xfrm>
        </p:spPr>
        <p:txBody>
          <a:bodyPr>
            <a:noAutofit/>
          </a:bodyPr>
          <a:lstStyle/>
          <a:p>
            <a:r>
              <a:rPr lang="nl-NL" sz="2500" dirty="0" err="1" smtClean="0"/>
              <a:t>Nope</a:t>
            </a:r>
            <a:r>
              <a:rPr lang="nl-NL" sz="2500" dirty="0" smtClean="0"/>
              <a:t>!</a:t>
            </a:r>
          </a:p>
          <a:p>
            <a:r>
              <a:rPr lang="nl-NL" sz="2500" dirty="0" smtClean="0"/>
              <a:t>Regelmatig vallen de baten/lasten en ontvangsten/uitgaven samen.</a:t>
            </a:r>
          </a:p>
          <a:p>
            <a:r>
              <a:rPr lang="nl-NL" sz="2500" dirty="0" smtClean="0"/>
              <a:t>Voorbeeld?</a:t>
            </a:r>
          </a:p>
          <a:p>
            <a:r>
              <a:rPr lang="nl-NL" sz="2500" dirty="0" smtClean="0"/>
              <a:t>De contributie is 120 euro in 2012 en is betaald per kas op 12 december 2012.</a:t>
            </a:r>
          </a:p>
          <a:p>
            <a:r>
              <a:rPr lang="nl-NL" sz="2500" dirty="0" smtClean="0"/>
              <a:t>Ontvangsten 2012:</a:t>
            </a:r>
          </a:p>
          <a:p>
            <a:r>
              <a:rPr lang="nl-NL" sz="2500" dirty="0" smtClean="0"/>
              <a:t>120</a:t>
            </a:r>
          </a:p>
          <a:p>
            <a:r>
              <a:rPr lang="nl-NL" sz="2500" dirty="0" smtClean="0"/>
              <a:t>Baten 2012:</a:t>
            </a:r>
          </a:p>
          <a:p>
            <a:r>
              <a:rPr lang="nl-NL" sz="2500" dirty="0" smtClean="0"/>
              <a:t>120.</a:t>
            </a:r>
          </a:p>
          <a:p>
            <a:endParaRPr lang="nl-NL" sz="2500" dirty="0" smtClean="0"/>
          </a:p>
        </p:txBody>
      </p:sp>
    </p:spTree>
    <p:extLst>
      <p:ext uri="{BB962C8B-B14F-4D97-AF65-F5344CB8AC3E}">
        <p14:creationId xmlns:p14="http://schemas.microsoft.com/office/powerpoint/2010/main" val="264035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Ziet de wereld er als opgave </a:t>
            </a:r>
            <a:r>
              <a:rPr lang="nl-NL" dirty="0" smtClean="0"/>
              <a:t>57</a:t>
            </a:r>
            <a:r>
              <a:rPr lang="nl-NL" dirty="0" smtClean="0"/>
              <a:t> </a:t>
            </a:r>
            <a:r>
              <a:rPr lang="nl-NL" dirty="0" smtClean="0"/>
              <a:t>uit?</a:t>
            </a:r>
            <a:endParaRPr lang="nl-NL" dirty="0"/>
          </a:p>
        </p:txBody>
      </p:sp>
      <p:sp>
        <p:nvSpPr>
          <p:cNvPr id="3" name="Tijdelijke aanduiding voor inhoud 2"/>
          <p:cNvSpPr>
            <a:spLocks noGrp="1"/>
          </p:cNvSpPr>
          <p:nvPr>
            <p:ph idx="1"/>
          </p:nvPr>
        </p:nvSpPr>
        <p:spPr>
          <a:xfrm>
            <a:off x="842210" y="1359569"/>
            <a:ext cx="8431791" cy="4681794"/>
          </a:xfrm>
        </p:spPr>
        <p:txBody>
          <a:bodyPr>
            <a:noAutofit/>
          </a:bodyPr>
          <a:lstStyle/>
          <a:p>
            <a:r>
              <a:rPr lang="nl-NL" sz="2500" dirty="0" smtClean="0"/>
              <a:t>Wanneer wordt het </a:t>
            </a:r>
            <a:r>
              <a:rPr lang="nl-NL" sz="2500" dirty="0" err="1" smtClean="0"/>
              <a:t>geinich</a:t>
            </a:r>
            <a:r>
              <a:rPr lang="nl-NL" sz="2500" dirty="0" smtClean="0"/>
              <a:t>, als er een discrepantie/verschil is tussen deze baten/ontvangsten. Voorbeeld?</a:t>
            </a:r>
          </a:p>
          <a:p>
            <a:r>
              <a:rPr lang="nl-NL" sz="2500" dirty="0" smtClean="0"/>
              <a:t>De contributie is 125 euro in 2012 en 100 is betaald per kas op 12 december 2012.</a:t>
            </a:r>
          </a:p>
          <a:p>
            <a:r>
              <a:rPr lang="nl-NL" sz="2500" dirty="0" smtClean="0"/>
              <a:t>Ontvangsten 2012:</a:t>
            </a:r>
          </a:p>
          <a:p>
            <a:r>
              <a:rPr lang="nl-NL" sz="2500" dirty="0" smtClean="0"/>
              <a:t>100</a:t>
            </a:r>
          </a:p>
          <a:p>
            <a:r>
              <a:rPr lang="nl-NL" sz="2500" dirty="0" smtClean="0"/>
              <a:t>Baten 2012:</a:t>
            </a:r>
          </a:p>
          <a:p>
            <a:r>
              <a:rPr lang="nl-NL" sz="2500" dirty="0" smtClean="0"/>
              <a:t>120.</a:t>
            </a:r>
          </a:p>
          <a:p>
            <a:r>
              <a:rPr lang="nl-NL" sz="2500" dirty="0" smtClean="0"/>
              <a:t>Balansposten die ontstaat:</a:t>
            </a:r>
          </a:p>
          <a:p>
            <a:r>
              <a:rPr lang="nl-NL" sz="2500" dirty="0" smtClean="0"/>
              <a:t>Nog te ontvangen contributie: 25</a:t>
            </a:r>
          </a:p>
          <a:p>
            <a:endParaRPr lang="nl-NL" sz="2500" dirty="0" smtClean="0"/>
          </a:p>
          <a:p>
            <a:endParaRPr lang="nl-NL" sz="2500" dirty="0" smtClean="0"/>
          </a:p>
        </p:txBody>
      </p:sp>
    </p:spTree>
    <p:extLst>
      <p:ext uri="{BB962C8B-B14F-4D97-AF65-F5344CB8AC3E}">
        <p14:creationId xmlns:p14="http://schemas.microsoft.com/office/powerpoint/2010/main" val="423961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Nabespreken toets: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4777245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Overlopende posten</a:t>
            </a:r>
            <a:endParaRPr lang="nl-NL" dirty="0"/>
          </a:p>
        </p:txBody>
      </p:sp>
      <p:sp>
        <p:nvSpPr>
          <p:cNvPr id="3" name="Tijdelijke aanduiding voor inhoud 2"/>
          <p:cNvSpPr>
            <a:spLocks noGrp="1"/>
          </p:cNvSpPr>
          <p:nvPr>
            <p:ph idx="1"/>
          </p:nvPr>
        </p:nvSpPr>
        <p:spPr>
          <a:xfrm>
            <a:off x="385011" y="1756611"/>
            <a:ext cx="8888991" cy="4284751"/>
          </a:xfrm>
        </p:spPr>
        <p:txBody>
          <a:bodyPr>
            <a:noAutofit/>
          </a:bodyPr>
          <a:lstStyle/>
          <a:p>
            <a:r>
              <a:rPr lang="nl-NL" sz="2500" dirty="0" smtClean="0"/>
              <a:t>Vooruit betaalde bedragen. (bezit)	</a:t>
            </a:r>
          </a:p>
          <a:p>
            <a:r>
              <a:rPr lang="nl-NL" sz="2500" dirty="0" smtClean="0"/>
              <a:t>Vooruit ontvangen bedragen. (schuld) </a:t>
            </a:r>
          </a:p>
          <a:p>
            <a:r>
              <a:rPr lang="nl-NL" sz="2500" dirty="0" smtClean="0"/>
              <a:t>Nog te ontvangen bedragen. (bezit) </a:t>
            </a:r>
          </a:p>
          <a:p>
            <a:r>
              <a:rPr lang="nl-NL" sz="2500" dirty="0" smtClean="0"/>
              <a:t>Nog te betalen bedragen. (Schuld)</a:t>
            </a:r>
            <a:endParaRPr lang="nl-NL" sz="2500" dirty="0">
              <a:sym typeface="Wingdings" panose="05000000000000000000" pitchFamily="2" charset="2"/>
            </a:endParaRPr>
          </a:p>
          <a:p>
            <a:r>
              <a:rPr lang="nl-NL" sz="2500" dirty="0" smtClean="0">
                <a:sym typeface="Wingdings" panose="05000000000000000000" pitchFamily="2" charset="2"/>
              </a:rPr>
              <a:t>Deze overlopende posten ontstaan wanneer er dus een verschil zit tussen de opbrengst en bijbehorende ontvangsten</a:t>
            </a:r>
          </a:p>
          <a:p>
            <a:r>
              <a:rPr lang="nl-NL" sz="2500" dirty="0" smtClean="0">
                <a:sym typeface="Wingdings" panose="05000000000000000000" pitchFamily="2" charset="2"/>
              </a:rPr>
              <a:t>Of wanneer er een verschil zit tussen de kosten en bijbehorende uitgaven.</a:t>
            </a:r>
            <a:endParaRPr lang="nl-NL" sz="2500" dirty="0"/>
          </a:p>
        </p:txBody>
      </p:sp>
    </p:spTree>
    <p:extLst>
      <p:ext uri="{BB962C8B-B14F-4D97-AF65-F5344CB8AC3E}">
        <p14:creationId xmlns:p14="http://schemas.microsoft.com/office/powerpoint/2010/main" val="364363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538"/>
          <a:stretch/>
        </p:blipFill>
        <p:spPr>
          <a:xfrm>
            <a:off x="0" y="0"/>
            <a:ext cx="12192000" cy="950496"/>
          </a:xfrm>
          <a:prstGeom prst="rect">
            <a:avLst/>
          </a:prstGeom>
        </p:spPr>
      </p:pic>
      <p:pic>
        <p:nvPicPr>
          <p:cNvPr id="5" name="Afbeelding 4"/>
          <p:cNvPicPr>
            <a:picLocks noChangeAspect="1"/>
          </p:cNvPicPr>
          <p:nvPr/>
        </p:nvPicPr>
        <p:blipFill rotWithShape="1">
          <a:blip r:embed="rId2"/>
          <a:srcRect b="73886"/>
          <a:stretch/>
        </p:blipFill>
        <p:spPr>
          <a:xfrm>
            <a:off x="0" y="0"/>
            <a:ext cx="12192000" cy="1275348"/>
          </a:xfrm>
          <a:prstGeom prst="rect">
            <a:avLst/>
          </a:prstGeom>
        </p:spPr>
      </p:pic>
      <p:pic>
        <p:nvPicPr>
          <p:cNvPr id="6" name="Afbeelding 5"/>
          <p:cNvPicPr>
            <a:picLocks noChangeAspect="1"/>
          </p:cNvPicPr>
          <p:nvPr/>
        </p:nvPicPr>
        <p:blipFill rotWithShape="1">
          <a:blip r:embed="rId2"/>
          <a:srcRect b="68466"/>
          <a:stretch/>
        </p:blipFill>
        <p:spPr>
          <a:xfrm>
            <a:off x="0" y="-1"/>
            <a:ext cx="12192000" cy="1540043"/>
          </a:xfrm>
          <a:prstGeom prst="rect">
            <a:avLst/>
          </a:prstGeom>
        </p:spPr>
      </p:pic>
      <p:pic>
        <p:nvPicPr>
          <p:cNvPr id="7" name="Afbeelding 6"/>
          <p:cNvPicPr>
            <a:picLocks noChangeAspect="1"/>
          </p:cNvPicPr>
          <p:nvPr/>
        </p:nvPicPr>
        <p:blipFill rotWithShape="1">
          <a:blip r:embed="rId2"/>
          <a:srcRect b="62061"/>
          <a:stretch/>
        </p:blipFill>
        <p:spPr>
          <a:xfrm>
            <a:off x="0" y="0"/>
            <a:ext cx="12192000" cy="1852864"/>
          </a:xfrm>
          <a:prstGeom prst="rect">
            <a:avLst/>
          </a:prstGeom>
        </p:spPr>
      </p:pic>
      <p:pic>
        <p:nvPicPr>
          <p:cNvPr id="8" name="Afbeelding 7"/>
          <p:cNvPicPr>
            <a:picLocks noChangeAspect="1"/>
          </p:cNvPicPr>
          <p:nvPr/>
        </p:nvPicPr>
        <p:blipFill rotWithShape="1">
          <a:blip r:embed="rId2"/>
          <a:srcRect b="55656"/>
          <a:stretch/>
        </p:blipFill>
        <p:spPr>
          <a:xfrm>
            <a:off x="0" y="-1"/>
            <a:ext cx="12192000" cy="2165685"/>
          </a:xfrm>
          <a:prstGeom prst="rect">
            <a:avLst/>
          </a:prstGeom>
        </p:spPr>
      </p:pic>
      <p:pic>
        <p:nvPicPr>
          <p:cNvPr id="9" name="Afbeelding 8"/>
          <p:cNvPicPr>
            <a:picLocks noChangeAspect="1"/>
          </p:cNvPicPr>
          <p:nvPr/>
        </p:nvPicPr>
        <p:blipFill rotWithShape="1">
          <a:blip r:embed="rId2"/>
          <a:srcRect b="31758"/>
          <a:stretch/>
        </p:blipFill>
        <p:spPr>
          <a:xfrm>
            <a:off x="0" y="0"/>
            <a:ext cx="12192000" cy="3332748"/>
          </a:xfrm>
          <a:prstGeom prst="rect">
            <a:avLst/>
          </a:prstGeom>
        </p:spPr>
      </p:pic>
      <p:pic>
        <p:nvPicPr>
          <p:cNvPr id="10" name="Afbeelding 9"/>
          <p:cNvPicPr>
            <a:picLocks noChangeAspect="1"/>
          </p:cNvPicPr>
          <p:nvPr/>
        </p:nvPicPr>
        <p:blipFill rotWithShape="1">
          <a:blip r:embed="rId2"/>
          <a:srcRect b="14021"/>
          <a:stretch/>
        </p:blipFill>
        <p:spPr>
          <a:xfrm>
            <a:off x="0" y="0"/>
            <a:ext cx="12192000" cy="4199022"/>
          </a:xfrm>
          <a:prstGeom prst="rect">
            <a:avLst/>
          </a:prstGeom>
        </p:spPr>
      </p:pic>
      <p:pic>
        <p:nvPicPr>
          <p:cNvPr id="11" name="Afbeelding 10"/>
          <p:cNvPicPr>
            <a:picLocks noChangeAspect="1"/>
          </p:cNvPicPr>
          <p:nvPr/>
        </p:nvPicPr>
        <p:blipFill>
          <a:blip r:embed="rId2"/>
          <a:stretch>
            <a:fillRect/>
          </a:stretch>
        </p:blipFill>
        <p:spPr>
          <a:xfrm>
            <a:off x="0" y="-1"/>
            <a:ext cx="12192000" cy="4883777"/>
          </a:xfrm>
          <a:prstGeom prst="rect">
            <a:avLst/>
          </a:prstGeom>
        </p:spPr>
      </p:pic>
    </p:spTree>
    <p:extLst>
      <p:ext uri="{BB962C8B-B14F-4D97-AF65-F5344CB8AC3E}">
        <p14:creationId xmlns:p14="http://schemas.microsoft.com/office/powerpoint/2010/main" val="811526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6" name="Afbeelding 5"/>
          <p:cNvPicPr>
            <a:picLocks noChangeAspect="1"/>
          </p:cNvPicPr>
          <p:nvPr/>
        </p:nvPicPr>
        <p:blipFill>
          <a:blip r:embed="rId2"/>
          <a:stretch>
            <a:fillRect/>
          </a:stretch>
        </p:blipFill>
        <p:spPr>
          <a:xfrm>
            <a:off x="0" y="76940"/>
            <a:ext cx="12192000" cy="1065320"/>
          </a:xfrm>
          <a:prstGeom prst="rect">
            <a:avLst/>
          </a:prstGeom>
        </p:spPr>
      </p:pic>
      <p:pic>
        <p:nvPicPr>
          <p:cNvPr id="7" name="Afbeelding 6"/>
          <p:cNvPicPr>
            <a:picLocks noChangeAspect="1"/>
          </p:cNvPicPr>
          <p:nvPr/>
        </p:nvPicPr>
        <p:blipFill>
          <a:blip r:embed="rId3"/>
          <a:stretch>
            <a:fillRect/>
          </a:stretch>
        </p:blipFill>
        <p:spPr>
          <a:xfrm>
            <a:off x="0" y="1142260"/>
            <a:ext cx="10347158" cy="5707104"/>
          </a:xfrm>
          <a:prstGeom prst="rect">
            <a:avLst/>
          </a:prstGeom>
        </p:spPr>
      </p:pic>
    </p:spTree>
    <p:extLst>
      <p:ext uri="{BB962C8B-B14F-4D97-AF65-F5344CB8AC3E}">
        <p14:creationId xmlns:p14="http://schemas.microsoft.com/office/powerpoint/2010/main" val="193527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49702" b="65337"/>
          <a:stretch/>
        </p:blipFill>
        <p:spPr>
          <a:xfrm>
            <a:off x="0" y="0"/>
            <a:ext cx="6087979" cy="1925053"/>
          </a:xfrm>
          <a:prstGeom prst="rect">
            <a:avLst/>
          </a:prstGeom>
        </p:spPr>
      </p:pic>
      <p:pic>
        <p:nvPicPr>
          <p:cNvPr id="5" name="Afbeelding 4"/>
          <p:cNvPicPr>
            <a:picLocks noChangeAspect="1"/>
          </p:cNvPicPr>
          <p:nvPr/>
        </p:nvPicPr>
        <p:blipFill rotWithShape="1">
          <a:blip r:embed="rId2"/>
          <a:srcRect r="49403" b="59488"/>
          <a:stretch/>
        </p:blipFill>
        <p:spPr>
          <a:xfrm>
            <a:off x="0" y="0"/>
            <a:ext cx="6124074" cy="2249905"/>
          </a:xfrm>
          <a:prstGeom prst="rect">
            <a:avLst/>
          </a:prstGeom>
        </p:spPr>
      </p:pic>
      <p:pic>
        <p:nvPicPr>
          <p:cNvPr id="6" name="Afbeelding 5"/>
          <p:cNvPicPr>
            <a:picLocks noChangeAspect="1"/>
          </p:cNvPicPr>
          <p:nvPr/>
        </p:nvPicPr>
        <p:blipFill rotWithShape="1">
          <a:blip r:embed="rId2"/>
          <a:srcRect r="49503" b="43024"/>
          <a:stretch/>
        </p:blipFill>
        <p:spPr>
          <a:xfrm>
            <a:off x="0" y="0"/>
            <a:ext cx="6112042" cy="3164305"/>
          </a:xfrm>
          <a:prstGeom prst="rect">
            <a:avLst/>
          </a:prstGeom>
        </p:spPr>
      </p:pic>
      <p:pic>
        <p:nvPicPr>
          <p:cNvPr id="7" name="Afbeelding 6"/>
          <p:cNvPicPr>
            <a:picLocks noChangeAspect="1"/>
          </p:cNvPicPr>
          <p:nvPr/>
        </p:nvPicPr>
        <p:blipFill rotWithShape="1">
          <a:blip r:embed="rId2"/>
          <a:srcRect r="49304" b="37608"/>
          <a:stretch/>
        </p:blipFill>
        <p:spPr>
          <a:xfrm>
            <a:off x="0" y="0"/>
            <a:ext cx="6136105" cy="3465095"/>
          </a:xfrm>
          <a:prstGeom prst="rect">
            <a:avLst/>
          </a:prstGeom>
        </p:spPr>
      </p:pic>
      <p:pic>
        <p:nvPicPr>
          <p:cNvPr id="8" name="Afbeelding 7"/>
          <p:cNvPicPr>
            <a:picLocks noChangeAspect="1"/>
          </p:cNvPicPr>
          <p:nvPr/>
        </p:nvPicPr>
        <p:blipFill rotWithShape="1">
          <a:blip r:embed="rId2"/>
          <a:srcRect r="49304" b="31109"/>
          <a:stretch/>
        </p:blipFill>
        <p:spPr>
          <a:xfrm>
            <a:off x="0" y="1"/>
            <a:ext cx="6136105" cy="3826042"/>
          </a:xfrm>
          <a:prstGeom prst="rect">
            <a:avLst/>
          </a:prstGeom>
        </p:spPr>
      </p:pic>
      <p:pic>
        <p:nvPicPr>
          <p:cNvPr id="9" name="Afbeelding 8"/>
          <p:cNvPicPr>
            <a:picLocks noChangeAspect="1"/>
          </p:cNvPicPr>
          <p:nvPr/>
        </p:nvPicPr>
        <p:blipFill rotWithShape="1">
          <a:blip r:embed="rId2"/>
          <a:srcRect r="49801" b="-1387"/>
          <a:stretch/>
        </p:blipFill>
        <p:spPr>
          <a:xfrm>
            <a:off x="0" y="0"/>
            <a:ext cx="6075947" cy="5630779"/>
          </a:xfrm>
          <a:prstGeom prst="rect">
            <a:avLst/>
          </a:prstGeom>
        </p:spPr>
      </p:pic>
      <p:pic>
        <p:nvPicPr>
          <p:cNvPr id="10" name="Afbeelding 9"/>
          <p:cNvPicPr>
            <a:picLocks noChangeAspect="1"/>
          </p:cNvPicPr>
          <p:nvPr/>
        </p:nvPicPr>
        <p:blipFill rotWithShape="1">
          <a:blip r:embed="rId2"/>
          <a:srcRect t="40945" r="-696"/>
          <a:stretch/>
        </p:blipFill>
        <p:spPr>
          <a:xfrm>
            <a:off x="-1" y="2273968"/>
            <a:ext cx="12187989" cy="3279743"/>
          </a:xfrm>
          <a:prstGeom prst="rect">
            <a:avLst/>
          </a:prstGeom>
        </p:spPr>
      </p:pic>
      <p:pic>
        <p:nvPicPr>
          <p:cNvPr id="11" name="Afbeelding 10"/>
          <p:cNvPicPr>
            <a:picLocks noChangeAspect="1"/>
          </p:cNvPicPr>
          <p:nvPr/>
        </p:nvPicPr>
        <p:blipFill rotWithShape="1">
          <a:blip r:embed="rId2"/>
          <a:srcRect t="33796" r="1889"/>
          <a:stretch/>
        </p:blipFill>
        <p:spPr>
          <a:xfrm>
            <a:off x="0" y="1876926"/>
            <a:ext cx="11875168" cy="3676785"/>
          </a:xfrm>
          <a:prstGeom prst="rect">
            <a:avLst/>
          </a:prstGeom>
        </p:spPr>
      </p:pic>
      <p:pic>
        <p:nvPicPr>
          <p:cNvPr id="12" name="Afbeelding 11"/>
          <p:cNvPicPr>
            <a:picLocks noChangeAspect="1"/>
          </p:cNvPicPr>
          <p:nvPr/>
        </p:nvPicPr>
        <p:blipFill>
          <a:blip r:embed="rId2"/>
          <a:stretch>
            <a:fillRect/>
          </a:stretch>
        </p:blipFill>
        <p:spPr>
          <a:xfrm>
            <a:off x="0" y="0"/>
            <a:ext cx="12103768" cy="5553711"/>
          </a:xfrm>
          <a:prstGeom prst="rect">
            <a:avLst/>
          </a:prstGeom>
        </p:spPr>
      </p:pic>
    </p:spTree>
    <p:extLst>
      <p:ext uri="{BB962C8B-B14F-4D97-AF65-F5344CB8AC3E}">
        <p14:creationId xmlns:p14="http://schemas.microsoft.com/office/powerpoint/2010/main" val="149300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826"/>
          <a:stretch/>
        </p:blipFill>
        <p:spPr>
          <a:xfrm>
            <a:off x="0" y="1"/>
            <a:ext cx="10335126" cy="1588168"/>
          </a:xfrm>
          <a:prstGeom prst="rect">
            <a:avLst/>
          </a:prstGeom>
        </p:spPr>
      </p:pic>
      <p:pic>
        <p:nvPicPr>
          <p:cNvPr id="5" name="Afbeelding 4"/>
          <p:cNvPicPr>
            <a:picLocks noChangeAspect="1"/>
          </p:cNvPicPr>
          <p:nvPr/>
        </p:nvPicPr>
        <p:blipFill rotWithShape="1">
          <a:blip r:embed="rId2"/>
          <a:srcRect b="62079"/>
          <a:stretch/>
        </p:blipFill>
        <p:spPr>
          <a:xfrm>
            <a:off x="0" y="0"/>
            <a:ext cx="10335126" cy="2598821"/>
          </a:xfrm>
          <a:prstGeom prst="rect">
            <a:avLst/>
          </a:prstGeom>
        </p:spPr>
      </p:pic>
      <p:pic>
        <p:nvPicPr>
          <p:cNvPr id="6" name="Afbeelding 5"/>
          <p:cNvPicPr>
            <a:picLocks noChangeAspect="1"/>
          </p:cNvPicPr>
          <p:nvPr/>
        </p:nvPicPr>
        <p:blipFill rotWithShape="1">
          <a:blip r:embed="rId2"/>
          <a:srcRect b="45226"/>
          <a:stretch/>
        </p:blipFill>
        <p:spPr>
          <a:xfrm>
            <a:off x="0" y="0"/>
            <a:ext cx="10335126" cy="3753853"/>
          </a:xfrm>
          <a:prstGeom prst="rect">
            <a:avLst/>
          </a:prstGeom>
        </p:spPr>
      </p:pic>
      <p:pic>
        <p:nvPicPr>
          <p:cNvPr id="7" name="Afbeelding 6"/>
          <p:cNvPicPr>
            <a:picLocks noChangeAspect="1"/>
          </p:cNvPicPr>
          <p:nvPr/>
        </p:nvPicPr>
        <p:blipFill rotWithShape="1">
          <a:blip r:embed="rId2"/>
          <a:srcRect b="23807"/>
          <a:stretch/>
        </p:blipFill>
        <p:spPr>
          <a:xfrm>
            <a:off x="0" y="0"/>
            <a:ext cx="10335126" cy="5221705"/>
          </a:xfrm>
          <a:prstGeom prst="rect">
            <a:avLst/>
          </a:prstGeom>
        </p:spPr>
      </p:pic>
      <p:pic>
        <p:nvPicPr>
          <p:cNvPr id="8" name="Afbeelding 7"/>
          <p:cNvPicPr>
            <a:picLocks noChangeAspect="1"/>
          </p:cNvPicPr>
          <p:nvPr/>
        </p:nvPicPr>
        <p:blipFill>
          <a:blip r:embed="rId2"/>
          <a:stretch>
            <a:fillRect/>
          </a:stretch>
        </p:blipFill>
        <p:spPr>
          <a:xfrm>
            <a:off x="0" y="0"/>
            <a:ext cx="10335126" cy="6853323"/>
          </a:xfrm>
          <a:prstGeom prst="rect">
            <a:avLst/>
          </a:prstGeom>
        </p:spPr>
      </p:pic>
    </p:spTree>
    <p:extLst>
      <p:ext uri="{BB962C8B-B14F-4D97-AF65-F5344CB8AC3E}">
        <p14:creationId xmlns:p14="http://schemas.microsoft.com/office/powerpoint/2010/main" val="255902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947"/>
          <a:stretch/>
        </p:blipFill>
        <p:spPr>
          <a:xfrm>
            <a:off x="0" y="1"/>
            <a:ext cx="12192000" cy="794084"/>
          </a:xfrm>
          <a:prstGeom prst="rect">
            <a:avLst/>
          </a:prstGeom>
        </p:spPr>
      </p:pic>
      <p:pic>
        <p:nvPicPr>
          <p:cNvPr id="5" name="Afbeelding 4"/>
          <p:cNvPicPr>
            <a:picLocks noChangeAspect="1"/>
          </p:cNvPicPr>
          <p:nvPr/>
        </p:nvPicPr>
        <p:blipFill rotWithShape="1">
          <a:blip r:embed="rId2"/>
          <a:srcRect b="52237"/>
          <a:stretch/>
        </p:blipFill>
        <p:spPr>
          <a:xfrm>
            <a:off x="0" y="0"/>
            <a:ext cx="12192000" cy="1455821"/>
          </a:xfrm>
          <a:prstGeom prst="rect">
            <a:avLst/>
          </a:prstGeom>
        </p:spPr>
      </p:pic>
      <p:pic>
        <p:nvPicPr>
          <p:cNvPr id="6" name="Afbeelding 5"/>
          <p:cNvPicPr>
            <a:picLocks noChangeAspect="1"/>
          </p:cNvPicPr>
          <p:nvPr/>
        </p:nvPicPr>
        <p:blipFill>
          <a:blip r:embed="rId2"/>
          <a:stretch>
            <a:fillRect/>
          </a:stretch>
        </p:blipFill>
        <p:spPr>
          <a:xfrm>
            <a:off x="0" y="0"/>
            <a:ext cx="12192000" cy="3048000"/>
          </a:xfrm>
          <a:prstGeom prst="rect">
            <a:avLst/>
          </a:prstGeom>
        </p:spPr>
      </p:pic>
    </p:spTree>
    <p:extLst>
      <p:ext uri="{BB962C8B-B14F-4D97-AF65-F5344CB8AC3E}">
        <p14:creationId xmlns:p14="http://schemas.microsoft.com/office/powerpoint/2010/main" val="29239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rtlCol="0"/>
          <a:lstStyle/>
          <a:p>
            <a:pPr>
              <a:defRPr/>
            </a:pPr>
            <a:r>
              <a:rPr lang="nl-NL" altLang="nl-NL" smtClean="0"/>
              <a:t>Overzicht van ontvangsten en uitgaven</a:t>
            </a:r>
          </a:p>
        </p:txBody>
      </p:sp>
      <p:sp>
        <p:nvSpPr>
          <p:cNvPr id="11267" name="Rectangle 5"/>
          <p:cNvSpPr>
            <a:spLocks noGrp="1" noChangeArrowheads="1"/>
          </p:cNvSpPr>
          <p:nvPr>
            <p:ph sz="half" idx="1"/>
          </p:nvPr>
        </p:nvSpPr>
        <p:spPr>
          <a:xfrm>
            <a:off x="1981200" y="1536701"/>
            <a:ext cx="3657600" cy="4589463"/>
          </a:xfrm>
        </p:spPr>
        <p:txBody>
          <a:bodyPr/>
          <a:lstStyle/>
          <a:p>
            <a:pPr eaLnBrk="1" hangingPunct="1"/>
            <a:r>
              <a:rPr lang="nl-NL" altLang="nl-NL" sz="2000"/>
              <a:t>- Ontvangsten        €………,-Bijv. contributie </a:t>
            </a:r>
          </a:p>
          <a:p>
            <a:pPr eaLnBrk="1" hangingPunct="1"/>
            <a:endParaRPr lang="nl-NL" altLang="nl-NL" sz="2000"/>
          </a:p>
          <a:p>
            <a:pPr eaLnBrk="1" hangingPunct="1"/>
            <a:endParaRPr lang="nl-NL" altLang="nl-NL" sz="2000"/>
          </a:p>
          <a:p>
            <a:pPr eaLnBrk="1" hangingPunct="1"/>
            <a:endParaRPr lang="nl-NL" altLang="nl-NL" sz="2000"/>
          </a:p>
          <a:p>
            <a:pPr eaLnBrk="1" hangingPunct="1"/>
            <a:r>
              <a:rPr lang="nl-NL" altLang="nl-NL" b="1"/>
              <a:t>Negatieve mutatie   </a:t>
            </a:r>
            <a:r>
              <a:rPr lang="nl-NL" altLang="nl-NL" sz="2000"/>
              <a:t>€………,-</a:t>
            </a:r>
          </a:p>
          <a:p>
            <a:pPr eaLnBrk="1" hangingPunct="1"/>
            <a:r>
              <a:rPr lang="nl-NL" altLang="nl-NL" sz="2000"/>
              <a:t>(</a:t>
            </a:r>
            <a:r>
              <a:rPr lang="nl-NL" altLang="nl-NL"/>
              <a:t>ontvangsten&lt; uitgaven</a:t>
            </a:r>
            <a:r>
              <a:rPr lang="nl-NL" altLang="nl-NL" sz="2000"/>
              <a:t>)</a:t>
            </a:r>
          </a:p>
          <a:p>
            <a:pPr eaLnBrk="1" hangingPunct="1"/>
            <a:r>
              <a:rPr lang="nl-NL" altLang="nl-NL" sz="2000"/>
              <a:t>TOTAAL                  €………,-</a:t>
            </a:r>
          </a:p>
        </p:txBody>
      </p:sp>
      <p:sp>
        <p:nvSpPr>
          <p:cNvPr id="11268" name="Rectangle 6"/>
          <p:cNvSpPr>
            <a:spLocks noGrp="1" noChangeArrowheads="1"/>
          </p:cNvSpPr>
          <p:nvPr>
            <p:ph sz="half" idx="2"/>
          </p:nvPr>
        </p:nvSpPr>
        <p:spPr>
          <a:xfrm>
            <a:off x="5943600" y="1536701"/>
            <a:ext cx="3657600" cy="4589463"/>
          </a:xfrm>
        </p:spPr>
        <p:txBody>
          <a:bodyPr/>
          <a:lstStyle/>
          <a:p>
            <a:pPr eaLnBrk="1" hangingPunct="1"/>
            <a:r>
              <a:rPr lang="nl-NL" altLang="nl-NL" sz="2000"/>
              <a:t>- Uitgaven              €………,- </a:t>
            </a:r>
          </a:p>
          <a:p>
            <a:pPr eaLnBrk="1" hangingPunct="1"/>
            <a:r>
              <a:rPr lang="nl-NL" altLang="nl-NL" sz="2000"/>
              <a:t>Huur</a:t>
            </a:r>
          </a:p>
          <a:p>
            <a:pPr eaLnBrk="1" hangingPunct="1"/>
            <a:r>
              <a:rPr lang="nl-NL" altLang="nl-NL" sz="2000"/>
              <a:t>Aflossing</a:t>
            </a:r>
          </a:p>
          <a:p>
            <a:pPr eaLnBrk="1" hangingPunct="1"/>
            <a:r>
              <a:rPr lang="nl-NL" altLang="nl-NL" sz="2000"/>
              <a:t>reparaties</a:t>
            </a:r>
          </a:p>
          <a:p>
            <a:pPr eaLnBrk="1" hangingPunct="1"/>
            <a:endParaRPr lang="nl-NL" altLang="nl-NL" sz="2000"/>
          </a:p>
          <a:p>
            <a:pPr eaLnBrk="1" hangingPunct="1"/>
            <a:r>
              <a:rPr lang="nl-NL" altLang="nl-NL" b="1"/>
              <a:t>Positieve mutatie    </a:t>
            </a:r>
            <a:r>
              <a:rPr lang="nl-NL" altLang="nl-NL"/>
              <a:t>€………,-</a:t>
            </a:r>
          </a:p>
          <a:p>
            <a:pPr eaLnBrk="1" hangingPunct="1"/>
            <a:r>
              <a:rPr lang="nl-NL" altLang="nl-NL"/>
              <a:t>(ontvangsten &gt; uitgaven)</a:t>
            </a:r>
          </a:p>
          <a:p>
            <a:pPr eaLnBrk="1" hangingPunct="1"/>
            <a:r>
              <a:rPr lang="nl-NL" altLang="nl-NL" sz="2000"/>
              <a:t>Totaal                    €………,-</a:t>
            </a:r>
          </a:p>
        </p:txBody>
      </p:sp>
    </p:spTree>
    <p:extLst>
      <p:ext uri="{BB962C8B-B14F-4D97-AF65-F5344CB8AC3E}">
        <p14:creationId xmlns:p14="http://schemas.microsoft.com/office/powerpoint/2010/main" val="410866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1608</TotalTime>
  <Words>786</Words>
  <Application>Microsoft Office PowerPoint</Application>
  <PresentationFormat>Breedbeeld</PresentationFormat>
  <Paragraphs>178</Paragraphs>
  <Slides>30</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30</vt:i4>
      </vt:variant>
    </vt:vector>
  </HeadingPairs>
  <TitlesOfParts>
    <vt:vector size="36" baseType="lpstr">
      <vt:lpstr>Arial</vt:lpstr>
      <vt:lpstr>Calibri</vt:lpstr>
      <vt:lpstr>Trebuchet MS</vt:lpstr>
      <vt:lpstr>Wingdings</vt:lpstr>
      <vt:lpstr>Wingdings 3</vt:lpstr>
      <vt:lpstr>Facet</vt:lpstr>
      <vt:lpstr>Beste ath 4. </vt:lpstr>
      <vt:lpstr>Programma aankomende 2 lessen .</vt:lpstr>
      <vt:lpstr>Nabespreken toets:</vt:lpstr>
      <vt:lpstr>PowerPoint-presentatie</vt:lpstr>
      <vt:lpstr>PowerPoint-presentatie</vt:lpstr>
      <vt:lpstr>PowerPoint-presentatie</vt:lpstr>
      <vt:lpstr>PowerPoint-presentatie</vt:lpstr>
      <vt:lpstr>PowerPoint-presentatie</vt:lpstr>
      <vt:lpstr>Overzicht van ontvangsten en uitgaven</vt:lpstr>
      <vt:lpstr>Overzicht ontvangsten en uitgaven </vt:lpstr>
      <vt:lpstr>Hoe eindbedrag kas/bank vaststellen? Zie pag. 42</vt:lpstr>
      <vt:lpstr>Let op!</vt:lpstr>
      <vt:lpstr>PowerPoint-presentatie</vt:lpstr>
      <vt:lpstr>Hoofdstuk 3:</vt:lpstr>
      <vt:lpstr>Lees bladzijde 59 en Maak 51 en 52</vt:lpstr>
      <vt:lpstr>PowerPoint-presentatie</vt:lpstr>
      <vt:lpstr>Ter introductie, maak opgave 53 en 54. zorg dat je bladzijde 61 gelezen hebt.</vt:lpstr>
      <vt:lpstr>PowerPoint-presentatie</vt:lpstr>
      <vt:lpstr>Kasstelsel: wanneer onhandig/gebrekkig.</vt:lpstr>
      <vt:lpstr>Voorbeeld 1:</vt:lpstr>
      <vt:lpstr>Voorbeeld 2:</vt:lpstr>
      <vt:lpstr>Kasstelsel problemz.</vt:lpstr>
      <vt:lpstr>Lees 3.2 baten en lasten (pagina 62 en 63 en maak opgave 55 en 56)</vt:lpstr>
      <vt:lpstr>PowerPoint-presentatie</vt:lpstr>
      <vt:lpstr>Maak opgave 57 en 58</vt:lpstr>
      <vt:lpstr>PowerPoint-presentatie</vt:lpstr>
      <vt:lpstr>Verschil ontvangsten/uitgaven en baten/lasten.</vt:lpstr>
      <vt:lpstr>Ziet de wereld er als opgave 57 uit?</vt:lpstr>
      <vt:lpstr>Ziet de wereld er als opgave 57 uit?</vt:lpstr>
      <vt:lpstr>Overlopende posten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165</cp:revision>
  <dcterms:created xsi:type="dcterms:W3CDTF">2017-01-22T09:51:43Z</dcterms:created>
  <dcterms:modified xsi:type="dcterms:W3CDTF">2018-04-03T05:15:39Z</dcterms:modified>
</cp:coreProperties>
</file>