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21"/>
  </p:notesMasterIdLst>
  <p:sldIdLst>
    <p:sldId id="256" r:id="rId2"/>
    <p:sldId id="257" r:id="rId3"/>
    <p:sldId id="298" r:id="rId4"/>
    <p:sldId id="299" r:id="rId5"/>
    <p:sldId id="303" r:id="rId6"/>
    <p:sldId id="300" r:id="rId7"/>
    <p:sldId id="301" r:id="rId8"/>
    <p:sldId id="313" r:id="rId9"/>
    <p:sldId id="293" r:id="rId10"/>
    <p:sldId id="302" r:id="rId11"/>
    <p:sldId id="304" r:id="rId12"/>
    <p:sldId id="305" r:id="rId13"/>
    <p:sldId id="306" r:id="rId14"/>
    <p:sldId id="307" r:id="rId15"/>
    <p:sldId id="308" r:id="rId16"/>
    <p:sldId id="309" r:id="rId17"/>
    <p:sldId id="310" r:id="rId18"/>
    <p:sldId id="311" r:id="rId19"/>
    <p:sldId id="312" r:id="rId2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6" autoAdjust="0"/>
    <p:restoredTop sz="94660"/>
  </p:normalViewPr>
  <p:slideViewPr>
    <p:cSldViewPr snapToGrid="0">
      <p:cViewPr varScale="1">
        <p:scale>
          <a:sx n="80" d="100"/>
          <a:sy n="80" d="100"/>
        </p:scale>
        <p:origin x="378" y="78"/>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95809AD-162D-4451-A653-58880A06ED0F}" type="datetimeFigureOut">
              <a:rPr lang="nl-NL" smtClean="0"/>
              <a:t>25-9-2017</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9F5C133-9789-41CB-8CB8-90F7ABC9888F}" type="slidenum">
              <a:rPr lang="nl-NL" smtClean="0"/>
              <a:t>‹nr.›</a:t>
            </a:fld>
            <a:endParaRPr lang="nl-NL"/>
          </a:p>
        </p:txBody>
      </p:sp>
    </p:spTree>
    <p:extLst>
      <p:ext uri="{BB962C8B-B14F-4D97-AF65-F5344CB8AC3E}">
        <p14:creationId xmlns:p14="http://schemas.microsoft.com/office/powerpoint/2010/main" val="3661584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ijdelijke aanduiding voor dia-afbeelding 1"/>
          <p:cNvSpPr>
            <a:spLocks noGrp="1" noRot="1" noChangeAspect="1" noTextEdit="1"/>
          </p:cNvSpPr>
          <p:nvPr>
            <p:ph type="sldImg"/>
          </p:nvPr>
        </p:nvSpPr>
        <p:spPr>
          <a:ln/>
        </p:spPr>
      </p:sp>
      <p:sp>
        <p:nvSpPr>
          <p:cNvPr id="53251" name="Tijdelijke aanduiding voor notiti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nl-NL" smtClean="0">
                <a:latin typeface="Arial" panose="020B0604020202020204" pitchFamily="34" charset="0"/>
              </a:rPr>
              <a:t>1 x per kwartaal wordt afgerekend met de belastingdienst (fiscus)</a:t>
            </a:r>
            <a:endParaRPr lang="nl-NL" altLang="nl-NL" smtClean="0">
              <a:latin typeface="Arial" panose="020B0604020202020204" pitchFamily="34" charset="0"/>
            </a:endParaRPr>
          </a:p>
        </p:txBody>
      </p:sp>
      <p:sp>
        <p:nvSpPr>
          <p:cNvPr id="53252" name="Tijdelijke aanduiding voor dianumm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3613">
              <a:defRPr>
                <a:solidFill>
                  <a:schemeClr val="tx1"/>
                </a:solidFill>
                <a:latin typeface="Arial" panose="020B0604020202020204" pitchFamily="34" charset="0"/>
              </a:defRPr>
            </a:lvl1pPr>
            <a:lvl2pPr marL="742950" indent="-285750" defTabSz="963613">
              <a:defRPr>
                <a:solidFill>
                  <a:schemeClr val="tx1"/>
                </a:solidFill>
                <a:latin typeface="Arial" panose="020B0604020202020204" pitchFamily="34" charset="0"/>
              </a:defRPr>
            </a:lvl2pPr>
            <a:lvl3pPr marL="1143000" indent="-228600" defTabSz="963613">
              <a:defRPr>
                <a:solidFill>
                  <a:schemeClr val="tx1"/>
                </a:solidFill>
                <a:latin typeface="Arial" panose="020B0604020202020204" pitchFamily="34" charset="0"/>
              </a:defRPr>
            </a:lvl3pPr>
            <a:lvl4pPr marL="1600200" indent="-228600" defTabSz="963613">
              <a:defRPr>
                <a:solidFill>
                  <a:schemeClr val="tx1"/>
                </a:solidFill>
                <a:latin typeface="Arial" panose="020B0604020202020204" pitchFamily="34" charset="0"/>
              </a:defRPr>
            </a:lvl4pPr>
            <a:lvl5pPr marL="2057400" indent="-228600" defTabSz="963613">
              <a:defRPr>
                <a:solidFill>
                  <a:schemeClr val="tx1"/>
                </a:solidFill>
                <a:latin typeface="Arial" panose="020B0604020202020204" pitchFamily="34" charset="0"/>
              </a:defRPr>
            </a:lvl5pPr>
            <a:lvl6pPr marL="2514600" indent="-228600" defTabSz="963613" eaLnBrk="0" fontAlgn="base" hangingPunct="0">
              <a:spcBef>
                <a:spcPct val="0"/>
              </a:spcBef>
              <a:spcAft>
                <a:spcPct val="0"/>
              </a:spcAft>
              <a:defRPr>
                <a:solidFill>
                  <a:schemeClr val="tx1"/>
                </a:solidFill>
                <a:latin typeface="Arial" panose="020B0604020202020204" pitchFamily="34" charset="0"/>
              </a:defRPr>
            </a:lvl6pPr>
            <a:lvl7pPr marL="2971800" indent="-228600" defTabSz="963613" eaLnBrk="0" fontAlgn="base" hangingPunct="0">
              <a:spcBef>
                <a:spcPct val="0"/>
              </a:spcBef>
              <a:spcAft>
                <a:spcPct val="0"/>
              </a:spcAft>
              <a:defRPr>
                <a:solidFill>
                  <a:schemeClr val="tx1"/>
                </a:solidFill>
                <a:latin typeface="Arial" panose="020B0604020202020204" pitchFamily="34" charset="0"/>
              </a:defRPr>
            </a:lvl7pPr>
            <a:lvl8pPr marL="3429000" indent="-228600" defTabSz="963613" eaLnBrk="0" fontAlgn="base" hangingPunct="0">
              <a:spcBef>
                <a:spcPct val="0"/>
              </a:spcBef>
              <a:spcAft>
                <a:spcPct val="0"/>
              </a:spcAft>
              <a:defRPr>
                <a:solidFill>
                  <a:schemeClr val="tx1"/>
                </a:solidFill>
                <a:latin typeface="Arial" panose="020B0604020202020204" pitchFamily="34" charset="0"/>
              </a:defRPr>
            </a:lvl8pPr>
            <a:lvl9pPr marL="3886200" indent="-228600" defTabSz="963613" eaLnBrk="0" fontAlgn="base" hangingPunct="0">
              <a:spcBef>
                <a:spcPct val="0"/>
              </a:spcBef>
              <a:spcAft>
                <a:spcPct val="0"/>
              </a:spcAft>
              <a:defRPr>
                <a:solidFill>
                  <a:schemeClr val="tx1"/>
                </a:solidFill>
                <a:latin typeface="Arial" panose="020B0604020202020204" pitchFamily="34" charset="0"/>
              </a:defRPr>
            </a:lvl9pPr>
          </a:lstStyle>
          <a:p>
            <a:fld id="{8F0E8CD4-8513-4623-B66E-42560CE65BAC}" type="slidenum">
              <a:rPr lang="nl-NL" altLang="nl-NL"/>
              <a:pPr/>
              <a:t>13</a:t>
            </a:fld>
            <a:endParaRPr lang="nl-NL" altLang="nl-NL"/>
          </a:p>
        </p:txBody>
      </p:sp>
    </p:spTree>
    <p:extLst>
      <p:ext uri="{BB962C8B-B14F-4D97-AF65-F5344CB8AC3E}">
        <p14:creationId xmlns:p14="http://schemas.microsoft.com/office/powerpoint/2010/main" val="42275843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rot="10800000">
              <a:off x="0" y="0"/>
              <a:ext cx="842596" cy="5666154"/>
            </a:xfrm>
            <a:prstGeom prst="triangle">
              <a:avLst>
                <a:gd name="adj" fmla="val 10000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lumMod val="75000"/>
                  </a:schemeClr>
                </a:solidFill>
              </a:defRPr>
            </a:lvl1pPr>
          </a:lstStyle>
          <a:p>
            <a:r>
              <a:rPr lang="nl-NL" smtClean="0"/>
              <a:t>Klik om de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9/25/2017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9/25/2017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9/25/2017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9/25/2017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9/25/2017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9/25/2017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9/25/2017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smtClean="0"/>
              <a:t>Klik om de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9/25/2017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dirty="0"/>
              <a:t>9/25/2017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9/25/2017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dirty="0"/>
              <a:t>9/25/2017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9/25/2017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9/25/2017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9/25/2017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smtClean="0"/>
              <a:t>Klik om de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42A54C80-263E-416B-A8E0-580EDEADCBDC}" type="datetimeFigureOut">
              <a:rPr lang="en-US" dirty="0"/>
              <a:t>9/25/2017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B61BEF0D-F0BB-DE4B-95CE-6DB70DBA9567}" type="datetimeFigureOut">
              <a:rPr lang="en-US" dirty="0"/>
              <a:pPr/>
              <a:t>9/25/2017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9" name="Group 28"/>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0" y="4013200"/>
              <a:ext cx="448733" cy="2844800"/>
            </a:xfrm>
            <a:prstGeom prst="triangle">
              <a:avLst>
                <a:gd name="adj" fmla="val 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9/25/2017</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lumMod val="75000"/>
                  </a:schemeClr>
                </a:solidFill>
              </a:defRPr>
            </a:lvl1pPr>
          </a:lstStyle>
          <a:p>
            <a:fld id="{D57F1E4F-1CFF-5643-939E-217C01CDF56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5" r:id="rId2"/>
    <p:sldLayoutId id="2147483651" r:id="rId3"/>
    <p:sldLayoutId id="2147483666" r:id="rId4"/>
    <p:sldLayoutId id="2147483653" r:id="rId5"/>
    <p:sldLayoutId id="2147483654" r:id="rId6"/>
    <p:sldLayoutId id="2147483655" r:id="rId7"/>
    <p:sldLayoutId id="2147483667" r:id="rId8"/>
    <p:sldLayoutId id="2147483657" r:id="rId9"/>
    <p:sldLayoutId id="2147483660" r:id="rId10"/>
    <p:sldLayoutId id="2147483661" r:id="rId11"/>
    <p:sldLayoutId id="2147483662" r:id="rId12"/>
    <p:sldLayoutId id="2147483663" r:id="rId13"/>
    <p:sldLayoutId id="2147483664" r:id="rId14"/>
    <p:sldLayoutId id="2147483668" r:id="rId15"/>
    <p:sldLayoutId id="2147483659" r:id="rId16"/>
  </p:sldLayoutIdLst>
  <p:txStyles>
    <p:title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Beste Havo 4.	</a:t>
            </a:r>
            <a:endParaRPr lang="nl-NL" dirty="0"/>
          </a:p>
        </p:txBody>
      </p:sp>
      <p:sp>
        <p:nvSpPr>
          <p:cNvPr id="3" name="Ondertitel 2"/>
          <p:cNvSpPr>
            <a:spLocks noGrp="1"/>
          </p:cNvSpPr>
          <p:nvPr>
            <p:ph type="subTitle" idx="1"/>
          </p:nvPr>
        </p:nvSpPr>
        <p:spPr/>
        <p:txBody>
          <a:bodyPr/>
          <a:lstStyle/>
          <a:p>
            <a:endParaRPr lang="nl-NL" dirty="0"/>
          </a:p>
        </p:txBody>
      </p:sp>
    </p:spTree>
    <p:extLst>
      <p:ext uri="{BB962C8B-B14F-4D97-AF65-F5344CB8AC3E}">
        <p14:creationId xmlns:p14="http://schemas.microsoft.com/office/powerpoint/2010/main" val="115101022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90459"/>
          <a:stretch/>
        </p:blipFill>
        <p:spPr>
          <a:xfrm>
            <a:off x="0" y="0"/>
            <a:ext cx="12192000" cy="605308"/>
          </a:xfrm>
          <a:prstGeom prst="rect">
            <a:avLst/>
          </a:prstGeom>
        </p:spPr>
      </p:pic>
      <p:pic>
        <p:nvPicPr>
          <p:cNvPr id="5" name="Afbeelding 4"/>
          <p:cNvPicPr>
            <a:picLocks noChangeAspect="1"/>
          </p:cNvPicPr>
          <p:nvPr/>
        </p:nvPicPr>
        <p:blipFill rotWithShape="1">
          <a:blip r:embed="rId2"/>
          <a:srcRect b="83964"/>
          <a:stretch/>
        </p:blipFill>
        <p:spPr>
          <a:xfrm>
            <a:off x="0" y="0"/>
            <a:ext cx="12192000" cy="1017432"/>
          </a:xfrm>
          <a:prstGeom prst="rect">
            <a:avLst/>
          </a:prstGeom>
        </p:spPr>
      </p:pic>
      <p:pic>
        <p:nvPicPr>
          <p:cNvPr id="6" name="Afbeelding 5"/>
          <p:cNvPicPr>
            <a:picLocks noChangeAspect="1"/>
          </p:cNvPicPr>
          <p:nvPr/>
        </p:nvPicPr>
        <p:blipFill rotWithShape="1">
          <a:blip r:embed="rId2"/>
          <a:srcRect b="76859"/>
          <a:stretch/>
        </p:blipFill>
        <p:spPr>
          <a:xfrm>
            <a:off x="0" y="-1"/>
            <a:ext cx="12192000" cy="1468193"/>
          </a:xfrm>
          <a:prstGeom prst="rect">
            <a:avLst/>
          </a:prstGeom>
        </p:spPr>
      </p:pic>
      <p:pic>
        <p:nvPicPr>
          <p:cNvPr id="7" name="Afbeelding 6"/>
          <p:cNvPicPr>
            <a:picLocks noChangeAspect="1"/>
          </p:cNvPicPr>
          <p:nvPr/>
        </p:nvPicPr>
        <p:blipFill rotWithShape="1">
          <a:blip r:embed="rId2"/>
          <a:srcRect b="69146"/>
          <a:stretch/>
        </p:blipFill>
        <p:spPr>
          <a:xfrm>
            <a:off x="0" y="0"/>
            <a:ext cx="12192000" cy="1957590"/>
          </a:xfrm>
          <a:prstGeom prst="rect">
            <a:avLst/>
          </a:prstGeom>
        </p:spPr>
      </p:pic>
      <p:pic>
        <p:nvPicPr>
          <p:cNvPr id="8" name="Afbeelding 7"/>
          <p:cNvPicPr>
            <a:picLocks noChangeAspect="1"/>
          </p:cNvPicPr>
          <p:nvPr/>
        </p:nvPicPr>
        <p:blipFill rotWithShape="1">
          <a:blip r:embed="rId2"/>
          <a:srcRect b="63056"/>
          <a:stretch/>
        </p:blipFill>
        <p:spPr>
          <a:xfrm>
            <a:off x="0" y="0"/>
            <a:ext cx="12192000" cy="2343956"/>
          </a:xfrm>
          <a:prstGeom prst="rect">
            <a:avLst/>
          </a:prstGeom>
        </p:spPr>
      </p:pic>
      <p:pic>
        <p:nvPicPr>
          <p:cNvPr id="9" name="Afbeelding 8"/>
          <p:cNvPicPr>
            <a:picLocks noChangeAspect="1"/>
          </p:cNvPicPr>
          <p:nvPr/>
        </p:nvPicPr>
        <p:blipFill rotWithShape="1">
          <a:blip r:embed="rId2"/>
          <a:srcRect b="55139"/>
          <a:stretch/>
        </p:blipFill>
        <p:spPr>
          <a:xfrm>
            <a:off x="0" y="0"/>
            <a:ext cx="12192000" cy="2846232"/>
          </a:xfrm>
          <a:prstGeom prst="rect">
            <a:avLst/>
          </a:prstGeom>
        </p:spPr>
      </p:pic>
      <p:pic>
        <p:nvPicPr>
          <p:cNvPr id="10" name="Afbeelding 9"/>
          <p:cNvPicPr>
            <a:picLocks noChangeAspect="1"/>
          </p:cNvPicPr>
          <p:nvPr/>
        </p:nvPicPr>
        <p:blipFill rotWithShape="1">
          <a:blip r:embed="rId2"/>
          <a:srcRect b="48440"/>
          <a:stretch/>
        </p:blipFill>
        <p:spPr>
          <a:xfrm>
            <a:off x="0" y="-1"/>
            <a:ext cx="12192000" cy="3271235"/>
          </a:xfrm>
          <a:prstGeom prst="rect">
            <a:avLst/>
          </a:prstGeom>
        </p:spPr>
      </p:pic>
      <p:pic>
        <p:nvPicPr>
          <p:cNvPr id="11" name="Afbeelding 10"/>
          <p:cNvPicPr>
            <a:picLocks noChangeAspect="1"/>
          </p:cNvPicPr>
          <p:nvPr/>
        </p:nvPicPr>
        <p:blipFill rotWithShape="1">
          <a:blip r:embed="rId2"/>
          <a:srcRect b="41742"/>
          <a:stretch/>
        </p:blipFill>
        <p:spPr>
          <a:xfrm>
            <a:off x="0" y="0"/>
            <a:ext cx="12192000" cy="3696238"/>
          </a:xfrm>
          <a:prstGeom prst="rect">
            <a:avLst/>
          </a:prstGeom>
        </p:spPr>
      </p:pic>
      <p:pic>
        <p:nvPicPr>
          <p:cNvPr id="12" name="Afbeelding 11"/>
          <p:cNvPicPr>
            <a:picLocks noChangeAspect="1"/>
          </p:cNvPicPr>
          <p:nvPr/>
        </p:nvPicPr>
        <p:blipFill>
          <a:blip r:embed="rId2"/>
          <a:stretch>
            <a:fillRect/>
          </a:stretch>
        </p:blipFill>
        <p:spPr>
          <a:xfrm>
            <a:off x="0" y="-1"/>
            <a:ext cx="12192000" cy="6344575"/>
          </a:xfrm>
          <a:prstGeom prst="rect">
            <a:avLst/>
          </a:prstGeom>
        </p:spPr>
      </p:pic>
      <p:pic>
        <p:nvPicPr>
          <p:cNvPr id="13" name="Afbeelding 12"/>
          <p:cNvPicPr>
            <a:picLocks noChangeAspect="1"/>
          </p:cNvPicPr>
          <p:nvPr/>
        </p:nvPicPr>
        <p:blipFill>
          <a:blip r:embed="rId3"/>
          <a:stretch>
            <a:fillRect/>
          </a:stretch>
        </p:blipFill>
        <p:spPr>
          <a:xfrm>
            <a:off x="4289868" y="21008"/>
            <a:ext cx="6177606" cy="2059202"/>
          </a:xfrm>
          <a:prstGeom prst="rect">
            <a:avLst/>
          </a:prstGeom>
        </p:spPr>
      </p:pic>
    </p:spTree>
    <p:extLst>
      <p:ext uri="{BB962C8B-B14F-4D97-AF65-F5344CB8AC3E}">
        <p14:creationId xmlns:p14="http://schemas.microsoft.com/office/powerpoint/2010/main" val="41846091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Wat hebben we gezien:</a:t>
            </a:r>
            <a:endParaRPr lang="nl-NL" dirty="0"/>
          </a:p>
        </p:txBody>
      </p:sp>
      <p:sp>
        <p:nvSpPr>
          <p:cNvPr id="3" name="Tijdelijke aanduiding voor inhoud 2"/>
          <p:cNvSpPr>
            <a:spLocks noGrp="1"/>
          </p:cNvSpPr>
          <p:nvPr>
            <p:ph idx="1"/>
          </p:nvPr>
        </p:nvSpPr>
        <p:spPr/>
        <p:txBody>
          <a:bodyPr>
            <a:normAutofit lnSpcReduction="10000"/>
          </a:bodyPr>
          <a:lstStyle/>
          <a:p>
            <a:r>
              <a:rPr lang="nl-NL" sz="2500" dirty="0" smtClean="0"/>
              <a:t>BTW beïnvloed onze winst/verlies niet.</a:t>
            </a:r>
          </a:p>
          <a:p>
            <a:r>
              <a:rPr lang="nl-NL" sz="2500" dirty="0" smtClean="0"/>
              <a:t>Tenslotte, alle BTW die we krijgen van de klanten staan we af aan de overheid (dus hebben we hier 0 inkomsten over)</a:t>
            </a:r>
          </a:p>
          <a:p>
            <a:r>
              <a:rPr lang="nl-NL" sz="2500" dirty="0" smtClean="0"/>
              <a:t>Alle BTW die we betalen kunnen we terug vorderen van de overheid. (dus hebben we hier 0 kosten over)</a:t>
            </a:r>
          </a:p>
          <a:p>
            <a:r>
              <a:rPr lang="nl-NL" sz="2500" dirty="0" smtClean="0"/>
              <a:t>We moeten dit wel goed documententeren zodat we precies weten hoeveel we moeten afstaan of hoeveel we moeten terug vragen.</a:t>
            </a:r>
            <a:endParaRPr lang="nl-NL" sz="2500" dirty="0"/>
          </a:p>
        </p:txBody>
      </p:sp>
    </p:spTree>
    <p:extLst>
      <p:ext uri="{BB962C8B-B14F-4D97-AF65-F5344CB8AC3E}">
        <p14:creationId xmlns:p14="http://schemas.microsoft.com/office/powerpoint/2010/main" val="9142105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Waar gaan we naar kijken: de investeringsbegroting.</a:t>
            </a:r>
            <a:endParaRPr lang="nl-NL" dirty="0"/>
          </a:p>
        </p:txBody>
      </p:sp>
      <p:sp>
        <p:nvSpPr>
          <p:cNvPr id="3" name="Tijdelijke aanduiding voor inhoud 2"/>
          <p:cNvSpPr>
            <a:spLocks noGrp="1"/>
          </p:cNvSpPr>
          <p:nvPr>
            <p:ph idx="1"/>
          </p:nvPr>
        </p:nvSpPr>
        <p:spPr/>
        <p:txBody>
          <a:bodyPr>
            <a:normAutofit/>
          </a:bodyPr>
          <a:lstStyle/>
          <a:p>
            <a:r>
              <a:rPr lang="nl-NL" sz="2500" dirty="0" smtClean="0"/>
              <a:t>Een overzicht van de bezettingen die we willen hebben aangeschaft als we beginnen met de winkel.</a:t>
            </a:r>
          </a:p>
          <a:p>
            <a:r>
              <a:rPr lang="nl-NL" sz="2500" dirty="0" smtClean="0"/>
              <a:t>Cq: een overzicht van de spullen die we gaan kopen, zodat we weten hoeveel we uiteindelijk moeten financieren. ( de linkerzijde van de balans)</a:t>
            </a:r>
          </a:p>
          <a:p>
            <a:r>
              <a:rPr lang="nl-NL" sz="2500" dirty="0" smtClean="0"/>
              <a:t>Belangrijk: ik wil alles exclusief btw weten (ik heb namelijk een aparte balanspost waar ik mijn te vorderen btw weergeef).</a:t>
            </a:r>
          </a:p>
          <a:p>
            <a:endParaRPr lang="nl-NL" sz="2500" dirty="0"/>
          </a:p>
        </p:txBody>
      </p:sp>
    </p:spTree>
    <p:extLst>
      <p:ext uri="{BB962C8B-B14F-4D97-AF65-F5344CB8AC3E}">
        <p14:creationId xmlns:p14="http://schemas.microsoft.com/office/powerpoint/2010/main" val="288818639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el 4"/>
          <p:cNvSpPr>
            <a:spLocks noGrp="1"/>
          </p:cNvSpPr>
          <p:nvPr>
            <p:ph type="title"/>
          </p:nvPr>
        </p:nvSpPr>
        <p:spPr/>
        <p:txBody>
          <a:bodyPr/>
          <a:lstStyle/>
          <a:p>
            <a:r>
              <a:rPr lang="nl-NL" altLang="nl-NL" smtClean="0"/>
              <a:t>2.4 Investeringsbegroting</a:t>
            </a:r>
          </a:p>
        </p:txBody>
      </p:sp>
      <p:sp>
        <p:nvSpPr>
          <p:cNvPr id="52227" name="Tijdelijke aanduiding voor inhoud 5"/>
          <p:cNvSpPr>
            <a:spLocks noGrp="1"/>
          </p:cNvSpPr>
          <p:nvPr>
            <p:ph idx="1"/>
          </p:nvPr>
        </p:nvSpPr>
        <p:spPr/>
        <p:txBody>
          <a:bodyPr>
            <a:normAutofit fontScale="92500" lnSpcReduction="10000"/>
          </a:bodyPr>
          <a:lstStyle/>
          <a:p>
            <a:r>
              <a:rPr lang="nl-NL" altLang="nl-NL" sz="2800" dirty="0"/>
              <a:t>Op de investeringsbegroting komen alle activa/bezittingen te staan exclusief BTW.  Onder de vlottende activa vermeld je apart: te vorderen BTW.</a:t>
            </a:r>
          </a:p>
          <a:p>
            <a:r>
              <a:rPr lang="nl-NL" altLang="nl-NL" sz="2800" u="sng" dirty="0"/>
              <a:t>Investeringsbegroting:</a:t>
            </a:r>
          </a:p>
          <a:p>
            <a:r>
              <a:rPr lang="nl-NL" altLang="nl-NL" sz="2800" dirty="0"/>
              <a:t>Vaste activa</a:t>
            </a:r>
          </a:p>
          <a:p>
            <a:r>
              <a:rPr lang="nl-NL" altLang="nl-NL" sz="2800" dirty="0"/>
              <a:t>Vlottende activa:</a:t>
            </a:r>
          </a:p>
          <a:p>
            <a:r>
              <a:rPr lang="nl-NL" altLang="nl-NL" sz="2800" dirty="0"/>
              <a:t> (waaronder te vorderen BTW)</a:t>
            </a:r>
          </a:p>
          <a:p>
            <a:r>
              <a:rPr lang="nl-NL" altLang="nl-NL" sz="2800" dirty="0"/>
              <a:t>Liquide activa</a:t>
            </a:r>
          </a:p>
          <a:p>
            <a:endParaRPr lang="nl-NL" altLang="nl-NL" dirty="0" smtClean="0"/>
          </a:p>
        </p:txBody>
      </p:sp>
    </p:spTree>
    <p:extLst>
      <p:ext uri="{BB962C8B-B14F-4D97-AF65-F5344CB8AC3E}">
        <p14:creationId xmlns:p14="http://schemas.microsoft.com/office/powerpoint/2010/main" val="345395901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22" name="AutoShape 2"/>
          <p:cNvSpPr>
            <a:spLocks noGrp="1" noChangeArrowheads="1"/>
          </p:cNvSpPr>
          <p:nvPr>
            <p:ph type="title" idx="4294967295"/>
          </p:nvPr>
        </p:nvSpPr>
        <p:spPr>
          <a:xfrm>
            <a:off x="2874964" y="214314"/>
            <a:ext cx="7793037" cy="1462087"/>
          </a:xfrm>
        </p:spPr>
        <p:txBody>
          <a:bodyPr/>
          <a:lstStyle/>
          <a:p>
            <a:pPr eaLnBrk="1" hangingPunct="1"/>
            <a:r>
              <a:rPr lang="nl-NL" altLang="nl-NL" smtClean="0"/>
              <a:t>2.4 Vaste Activa</a:t>
            </a:r>
          </a:p>
        </p:txBody>
      </p:sp>
      <p:sp>
        <p:nvSpPr>
          <p:cNvPr id="30723" name="Rectangle 3"/>
          <p:cNvSpPr>
            <a:spLocks noGrp="1" noChangeArrowheads="1"/>
          </p:cNvSpPr>
          <p:nvPr>
            <p:ph type="body" idx="4294967295"/>
          </p:nvPr>
        </p:nvSpPr>
        <p:spPr>
          <a:xfrm>
            <a:off x="878305" y="2017713"/>
            <a:ext cx="9789695" cy="4114800"/>
          </a:xfrm>
        </p:spPr>
        <p:txBody>
          <a:bodyPr>
            <a:normAutofit/>
          </a:bodyPr>
          <a:lstStyle/>
          <a:p>
            <a:pPr eaLnBrk="1" hangingPunct="1">
              <a:buFont typeface="Wingdings" panose="05000000000000000000" pitchFamily="2" charset="2"/>
              <a:buNone/>
            </a:pPr>
            <a:r>
              <a:rPr lang="nl-NL" altLang="nl-NL" sz="2500" dirty="0" smtClean="0"/>
              <a:t>Goederen waarin het geld langer dan 1 jaar vast zit</a:t>
            </a:r>
          </a:p>
          <a:p>
            <a:pPr eaLnBrk="1" hangingPunct="1">
              <a:buFont typeface="Wingdings" panose="05000000000000000000" pitchFamily="2" charset="2"/>
              <a:buNone/>
            </a:pPr>
            <a:r>
              <a:rPr lang="nl-NL" altLang="nl-NL" sz="2500" dirty="0" smtClean="0"/>
              <a:t>Rekening houden met waardevermindering </a:t>
            </a:r>
            <a:r>
              <a:rPr lang="nl-NL" altLang="nl-NL" sz="2500" dirty="0" smtClean="0">
                <a:sym typeface="Wingdings" panose="05000000000000000000" pitchFamily="2" charset="2"/>
              </a:rPr>
              <a:t> afschrijvingen</a:t>
            </a:r>
          </a:p>
          <a:p>
            <a:pPr eaLnBrk="1" hangingPunct="1">
              <a:buFont typeface="Wingdings" panose="05000000000000000000" pitchFamily="2" charset="2"/>
              <a:buNone/>
            </a:pPr>
            <a:endParaRPr lang="nl-NL" altLang="nl-NL" sz="2500" dirty="0" smtClean="0"/>
          </a:p>
        </p:txBody>
      </p:sp>
    </p:spTree>
    <p:extLst>
      <p:ext uri="{BB962C8B-B14F-4D97-AF65-F5344CB8AC3E}">
        <p14:creationId xmlns:p14="http://schemas.microsoft.com/office/powerpoint/2010/main" val="2694460729"/>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0722"/>
                                        </p:tgtEl>
                                        <p:attrNameLst>
                                          <p:attrName>style.visibility</p:attrName>
                                        </p:attrNameLst>
                                      </p:cBhvr>
                                      <p:to>
                                        <p:strVal val="visible"/>
                                      </p:to>
                                    </p:set>
                                    <p:animEffect transition="in" filter="fade">
                                      <p:cBhvr>
                                        <p:cTn id="7" dur="2000"/>
                                        <p:tgtEl>
                                          <p:spTgt spid="3072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0723">
                                            <p:txEl>
                                              <p:pRg st="0" end="0"/>
                                            </p:txEl>
                                          </p:spTgt>
                                        </p:tgtEl>
                                        <p:attrNameLst>
                                          <p:attrName>style.visibility</p:attrName>
                                        </p:attrNameLst>
                                      </p:cBhvr>
                                      <p:to>
                                        <p:strVal val="visible"/>
                                      </p:to>
                                    </p:set>
                                    <p:animEffect transition="in" filter="fade">
                                      <p:cBhvr>
                                        <p:cTn id="12" dur="2000"/>
                                        <p:tgtEl>
                                          <p:spTgt spid="30723">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0723">
                                            <p:txEl>
                                              <p:pRg st="1" end="1"/>
                                            </p:txEl>
                                          </p:spTgt>
                                        </p:tgtEl>
                                        <p:attrNameLst>
                                          <p:attrName>style.visibility</p:attrName>
                                        </p:attrNameLst>
                                      </p:cBhvr>
                                      <p:to>
                                        <p:strVal val="visible"/>
                                      </p:to>
                                    </p:set>
                                    <p:animEffect transition="in" filter="fade">
                                      <p:cBhvr>
                                        <p:cTn id="17" dur="2000"/>
                                        <p:tgtEl>
                                          <p:spTgt spid="3072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2" grpId="0"/>
      <p:bldP spid="30723" grpId="0" build="p"/>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746" name="AutoShape 2"/>
          <p:cNvSpPr>
            <a:spLocks noGrp="1" noChangeArrowheads="1"/>
          </p:cNvSpPr>
          <p:nvPr>
            <p:ph type="title" idx="4294967295"/>
          </p:nvPr>
        </p:nvSpPr>
        <p:spPr>
          <a:xfrm>
            <a:off x="2874964" y="214314"/>
            <a:ext cx="7793037" cy="1462087"/>
          </a:xfrm>
        </p:spPr>
        <p:txBody>
          <a:bodyPr/>
          <a:lstStyle/>
          <a:p>
            <a:pPr eaLnBrk="1" hangingPunct="1"/>
            <a:r>
              <a:rPr lang="nl-NL" altLang="nl-NL" smtClean="0"/>
              <a:t>2.4 Vlottende activa</a:t>
            </a:r>
          </a:p>
        </p:txBody>
      </p:sp>
      <p:sp>
        <p:nvSpPr>
          <p:cNvPr id="31747" name="Rectangle 3"/>
          <p:cNvSpPr>
            <a:spLocks noGrp="1" noChangeArrowheads="1"/>
          </p:cNvSpPr>
          <p:nvPr>
            <p:ph type="body" idx="4294967295"/>
          </p:nvPr>
        </p:nvSpPr>
        <p:spPr>
          <a:xfrm>
            <a:off x="132347" y="1010653"/>
            <a:ext cx="10274969" cy="5121860"/>
          </a:xfrm>
        </p:spPr>
        <p:txBody>
          <a:bodyPr>
            <a:normAutofit lnSpcReduction="10000"/>
          </a:bodyPr>
          <a:lstStyle/>
          <a:p>
            <a:r>
              <a:rPr lang="nl-NL" altLang="nl-NL" sz="2500" dirty="0"/>
              <a:t>Niet langer dan 1 jaar vastgelegd</a:t>
            </a:r>
          </a:p>
          <a:p>
            <a:pPr eaLnBrk="1" hangingPunct="1"/>
            <a:endParaRPr lang="nl-NL" altLang="nl-NL" sz="2500" dirty="0" smtClean="0"/>
          </a:p>
          <a:p>
            <a:pPr eaLnBrk="1" hangingPunct="1"/>
            <a:r>
              <a:rPr lang="nl-NL" altLang="nl-NL" sz="2500" dirty="0" smtClean="0"/>
              <a:t>Voorraden</a:t>
            </a:r>
            <a:endParaRPr lang="nl-NL" altLang="nl-NL" sz="2500" dirty="0" smtClean="0"/>
          </a:p>
          <a:p>
            <a:pPr eaLnBrk="1" hangingPunct="1"/>
            <a:r>
              <a:rPr lang="nl-NL" altLang="nl-NL" sz="2500" dirty="0" smtClean="0"/>
              <a:t>Debiteuren (mensen waar je nog geld van krijgt: dus een bezit)</a:t>
            </a:r>
            <a:endParaRPr lang="nl-NL" altLang="nl-NL" sz="2500" dirty="0" smtClean="0"/>
          </a:p>
          <a:p>
            <a:pPr eaLnBrk="1" hangingPunct="1"/>
            <a:r>
              <a:rPr lang="nl-NL" altLang="nl-NL" sz="2500" dirty="0" smtClean="0"/>
              <a:t>Nog te ontvangen </a:t>
            </a:r>
            <a:r>
              <a:rPr lang="nl-NL" altLang="nl-NL" sz="2500" dirty="0" smtClean="0"/>
              <a:t>bedragen (geld wat je nog ontvangt, dus een bezit)</a:t>
            </a:r>
            <a:endParaRPr lang="nl-NL" altLang="nl-NL" sz="2500" dirty="0" smtClean="0"/>
          </a:p>
          <a:p>
            <a:pPr eaLnBrk="1" hangingPunct="1"/>
            <a:r>
              <a:rPr lang="nl-NL" altLang="nl-NL" sz="2500" dirty="0" smtClean="0"/>
              <a:t>Vooruitbetaalde </a:t>
            </a:r>
            <a:r>
              <a:rPr lang="nl-NL" altLang="nl-NL" sz="2500" dirty="0" smtClean="0"/>
              <a:t>bedragen (zaken die je al vooruit betaald hebt, maar nog wel recht op hebt: </a:t>
            </a:r>
            <a:r>
              <a:rPr lang="nl-NL" altLang="nl-NL" sz="2500" dirty="0" err="1" smtClean="0"/>
              <a:t>bvb</a:t>
            </a:r>
            <a:r>
              <a:rPr lang="nl-NL" altLang="nl-NL" sz="2500" dirty="0" smtClean="0"/>
              <a:t> vooruitbetaalde huur, dus een bezit)</a:t>
            </a:r>
            <a:endParaRPr lang="nl-NL" altLang="nl-NL" sz="2500" dirty="0" smtClean="0"/>
          </a:p>
          <a:p>
            <a:pPr eaLnBrk="1" hangingPunct="1"/>
            <a:r>
              <a:rPr lang="nl-NL" altLang="nl-NL" sz="2500" dirty="0" smtClean="0"/>
              <a:t>Te vorderen </a:t>
            </a:r>
            <a:r>
              <a:rPr lang="nl-NL" altLang="nl-NL" sz="2500" dirty="0" smtClean="0"/>
              <a:t>BTW (je hebt btw betaald toen je deze spullen kocht, deze btw mag je terugvragen van de overheid, dit geld wat je dus nog krijgt van de overheid, is jou bezit)</a:t>
            </a:r>
          </a:p>
          <a:p>
            <a:pPr eaLnBrk="1" hangingPunct="1"/>
            <a:endParaRPr lang="nl-NL" altLang="nl-NL" sz="2500" dirty="0"/>
          </a:p>
        </p:txBody>
      </p:sp>
    </p:spTree>
    <p:extLst>
      <p:ext uri="{BB962C8B-B14F-4D97-AF65-F5344CB8AC3E}">
        <p14:creationId xmlns:p14="http://schemas.microsoft.com/office/powerpoint/2010/main" val="264736479"/>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1746"/>
                                        </p:tgtEl>
                                        <p:attrNameLst>
                                          <p:attrName>style.visibility</p:attrName>
                                        </p:attrNameLst>
                                      </p:cBhvr>
                                      <p:to>
                                        <p:strVal val="visible"/>
                                      </p:to>
                                    </p:set>
                                    <p:animEffect transition="in" filter="fade">
                                      <p:cBhvr>
                                        <p:cTn id="7" dur="2000"/>
                                        <p:tgtEl>
                                          <p:spTgt spid="3174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1747">
                                            <p:txEl>
                                              <p:pRg st="0" end="0"/>
                                            </p:txEl>
                                          </p:spTgt>
                                        </p:tgtEl>
                                        <p:attrNameLst>
                                          <p:attrName>style.visibility</p:attrName>
                                        </p:attrNameLst>
                                      </p:cBhvr>
                                      <p:to>
                                        <p:strVal val="visible"/>
                                      </p:to>
                                    </p:set>
                                    <p:animEffect transition="in" filter="fade">
                                      <p:cBhvr>
                                        <p:cTn id="12" dur="2000"/>
                                        <p:tgtEl>
                                          <p:spTgt spid="31747">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1747">
                                            <p:txEl>
                                              <p:pRg st="2" end="2"/>
                                            </p:txEl>
                                          </p:spTgt>
                                        </p:tgtEl>
                                        <p:attrNameLst>
                                          <p:attrName>style.visibility</p:attrName>
                                        </p:attrNameLst>
                                      </p:cBhvr>
                                      <p:to>
                                        <p:strVal val="visible"/>
                                      </p:to>
                                    </p:set>
                                    <p:animEffect transition="in" filter="fade">
                                      <p:cBhvr>
                                        <p:cTn id="17" dur="2000"/>
                                        <p:tgtEl>
                                          <p:spTgt spid="31747">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1747">
                                            <p:txEl>
                                              <p:pRg st="3" end="3"/>
                                            </p:txEl>
                                          </p:spTgt>
                                        </p:tgtEl>
                                        <p:attrNameLst>
                                          <p:attrName>style.visibility</p:attrName>
                                        </p:attrNameLst>
                                      </p:cBhvr>
                                      <p:to>
                                        <p:strVal val="visible"/>
                                      </p:to>
                                    </p:set>
                                    <p:animEffect transition="in" filter="fade">
                                      <p:cBhvr>
                                        <p:cTn id="22" dur="2000"/>
                                        <p:tgtEl>
                                          <p:spTgt spid="31747">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1747">
                                            <p:txEl>
                                              <p:pRg st="4" end="4"/>
                                            </p:txEl>
                                          </p:spTgt>
                                        </p:tgtEl>
                                        <p:attrNameLst>
                                          <p:attrName>style.visibility</p:attrName>
                                        </p:attrNameLst>
                                      </p:cBhvr>
                                      <p:to>
                                        <p:strVal val="visible"/>
                                      </p:to>
                                    </p:set>
                                    <p:animEffect transition="in" filter="fade">
                                      <p:cBhvr>
                                        <p:cTn id="27" dur="2000"/>
                                        <p:tgtEl>
                                          <p:spTgt spid="31747">
                                            <p:txEl>
                                              <p:pRg st="4" end="4"/>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1747">
                                            <p:txEl>
                                              <p:pRg st="5" end="5"/>
                                            </p:txEl>
                                          </p:spTgt>
                                        </p:tgtEl>
                                        <p:attrNameLst>
                                          <p:attrName>style.visibility</p:attrName>
                                        </p:attrNameLst>
                                      </p:cBhvr>
                                      <p:to>
                                        <p:strVal val="visible"/>
                                      </p:to>
                                    </p:set>
                                    <p:animEffect transition="in" filter="fade">
                                      <p:cBhvr>
                                        <p:cTn id="32" dur="2000"/>
                                        <p:tgtEl>
                                          <p:spTgt spid="31747">
                                            <p:txEl>
                                              <p:pRg st="5" end="5"/>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1747">
                                            <p:txEl>
                                              <p:pRg st="6" end="6"/>
                                            </p:txEl>
                                          </p:spTgt>
                                        </p:tgtEl>
                                        <p:attrNameLst>
                                          <p:attrName>style.visibility</p:attrName>
                                        </p:attrNameLst>
                                      </p:cBhvr>
                                      <p:to>
                                        <p:strVal val="visible"/>
                                      </p:to>
                                    </p:set>
                                    <p:animEffect transition="in" filter="fade">
                                      <p:cBhvr>
                                        <p:cTn id="37" dur="2000"/>
                                        <p:tgtEl>
                                          <p:spTgt spid="3174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6" grpId="0"/>
      <p:bldP spid="31747" grpId="0" build="p"/>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770" name="AutoShape 2"/>
          <p:cNvSpPr>
            <a:spLocks noGrp="1" noChangeArrowheads="1"/>
          </p:cNvSpPr>
          <p:nvPr>
            <p:ph type="title" idx="4294967295"/>
          </p:nvPr>
        </p:nvSpPr>
        <p:spPr>
          <a:xfrm>
            <a:off x="2466474" y="214314"/>
            <a:ext cx="8201527" cy="1462087"/>
          </a:xfrm>
        </p:spPr>
        <p:txBody>
          <a:bodyPr/>
          <a:lstStyle/>
          <a:p>
            <a:pPr eaLnBrk="1" hangingPunct="1"/>
            <a:r>
              <a:rPr lang="nl-NL" altLang="nl-NL" dirty="0" smtClean="0"/>
              <a:t>2.4 Liquide activa</a:t>
            </a:r>
          </a:p>
        </p:txBody>
      </p:sp>
      <p:sp>
        <p:nvSpPr>
          <p:cNvPr id="32771" name="Rectangle 3"/>
          <p:cNvSpPr>
            <a:spLocks noGrp="1" noChangeArrowheads="1"/>
          </p:cNvSpPr>
          <p:nvPr>
            <p:ph type="body" idx="4294967295"/>
          </p:nvPr>
        </p:nvSpPr>
        <p:spPr>
          <a:xfrm>
            <a:off x="2466474" y="2017713"/>
            <a:ext cx="8201526" cy="4114800"/>
          </a:xfrm>
        </p:spPr>
        <p:txBody>
          <a:bodyPr>
            <a:normAutofit/>
          </a:bodyPr>
          <a:lstStyle/>
          <a:p>
            <a:pPr eaLnBrk="1" hangingPunct="1"/>
            <a:r>
              <a:rPr lang="nl-NL" altLang="nl-NL" sz="2800" dirty="0" smtClean="0"/>
              <a:t>Zaken die je meteen om kan zetten in geld:</a:t>
            </a:r>
          </a:p>
          <a:p>
            <a:pPr eaLnBrk="1" hangingPunct="1"/>
            <a:r>
              <a:rPr lang="nl-NL" altLang="nl-NL" sz="2800" dirty="0" smtClean="0"/>
              <a:t>Kas </a:t>
            </a:r>
            <a:endParaRPr lang="nl-NL" altLang="nl-NL" sz="2800" dirty="0" smtClean="0"/>
          </a:p>
          <a:p>
            <a:pPr eaLnBrk="1" hangingPunct="1"/>
            <a:r>
              <a:rPr lang="nl-NL" altLang="nl-NL" sz="2800" dirty="0" smtClean="0"/>
              <a:t>Bank / rekening courant</a:t>
            </a:r>
          </a:p>
          <a:p>
            <a:pPr eaLnBrk="1" hangingPunct="1"/>
            <a:r>
              <a:rPr lang="nl-NL" altLang="nl-NL" sz="2800" dirty="0" smtClean="0"/>
              <a:t>Giro</a:t>
            </a:r>
          </a:p>
        </p:txBody>
      </p:sp>
    </p:spTree>
    <p:extLst>
      <p:ext uri="{BB962C8B-B14F-4D97-AF65-F5344CB8AC3E}">
        <p14:creationId xmlns:p14="http://schemas.microsoft.com/office/powerpoint/2010/main" val="1548332162"/>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2770"/>
                                        </p:tgtEl>
                                        <p:attrNameLst>
                                          <p:attrName>style.visibility</p:attrName>
                                        </p:attrNameLst>
                                      </p:cBhvr>
                                      <p:to>
                                        <p:strVal val="visible"/>
                                      </p:to>
                                    </p:set>
                                    <p:animEffect transition="in" filter="fade">
                                      <p:cBhvr>
                                        <p:cTn id="7" dur="2000"/>
                                        <p:tgtEl>
                                          <p:spTgt spid="3277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2771">
                                            <p:txEl>
                                              <p:pRg st="0" end="0"/>
                                            </p:txEl>
                                          </p:spTgt>
                                        </p:tgtEl>
                                        <p:attrNameLst>
                                          <p:attrName>style.visibility</p:attrName>
                                        </p:attrNameLst>
                                      </p:cBhvr>
                                      <p:to>
                                        <p:strVal val="visible"/>
                                      </p:to>
                                    </p:set>
                                    <p:animEffect transition="in" filter="fade">
                                      <p:cBhvr>
                                        <p:cTn id="12" dur="2000"/>
                                        <p:tgtEl>
                                          <p:spTgt spid="32771">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2771">
                                            <p:txEl>
                                              <p:pRg st="1" end="1"/>
                                            </p:txEl>
                                          </p:spTgt>
                                        </p:tgtEl>
                                        <p:attrNameLst>
                                          <p:attrName>style.visibility</p:attrName>
                                        </p:attrNameLst>
                                      </p:cBhvr>
                                      <p:to>
                                        <p:strVal val="visible"/>
                                      </p:to>
                                    </p:set>
                                    <p:animEffect transition="in" filter="fade">
                                      <p:cBhvr>
                                        <p:cTn id="17" dur="2000"/>
                                        <p:tgtEl>
                                          <p:spTgt spid="32771">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2771">
                                            <p:txEl>
                                              <p:pRg st="2" end="2"/>
                                            </p:txEl>
                                          </p:spTgt>
                                        </p:tgtEl>
                                        <p:attrNameLst>
                                          <p:attrName>style.visibility</p:attrName>
                                        </p:attrNameLst>
                                      </p:cBhvr>
                                      <p:to>
                                        <p:strVal val="visible"/>
                                      </p:to>
                                    </p:set>
                                    <p:animEffect transition="in" filter="fade">
                                      <p:cBhvr>
                                        <p:cTn id="22" dur="2000"/>
                                        <p:tgtEl>
                                          <p:spTgt spid="32771">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2771">
                                            <p:txEl>
                                              <p:pRg st="3" end="3"/>
                                            </p:txEl>
                                          </p:spTgt>
                                        </p:tgtEl>
                                        <p:attrNameLst>
                                          <p:attrName>style.visibility</p:attrName>
                                        </p:attrNameLst>
                                      </p:cBhvr>
                                      <p:to>
                                        <p:strVal val="visible"/>
                                      </p:to>
                                    </p:set>
                                    <p:animEffect transition="in" filter="fade">
                                      <p:cBhvr>
                                        <p:cTn id="27" dur="2000"/>
                                        <p:tgtEl>
                                          <p:spTgt spid="3277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0" grpId="0"/>
      <p:bldP spid="32771"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Zelfstandig maken </a:t>
            </a:r>
            <a:r>
              <a:rPr lang="nl-NL" dirty="0" smtClean="0"/>
              <a:t>oefenopgave 43 + 45</a:t>
            </a:r>
            <a:endParaRPr lang="nl-NL" dirty="0"/>
          </a:p>
        </p:txBody>
      </p:sp>
      <p:sp>
        <p:nvSpPr>
          <p:cNvPr id="3" name="Tijdelijke aanduiding voor inhoud 2"/>
          <p:cNvSpPr>
            <a:spLocks noGrp="1"/>
          </p:cNvSpPr>
          <p:nvPr>
            <p:ph idx="1"/>
          </p:nvPr>
        </p:nvSpPr>
        <p:spPr>
          <a:xfrm>
            <a:off x="677334" y="2160590"/>
            <a:ext cx="3521687" cy="3686758"/>
          </a:xfrm>
        </p:spPr>
        <p:txBody>
          <a:bodyPr>
            <a:normAutofit/>
          </a:bodyPr>
          <a:lstStyle/>
          <a:p>
            <a:r>
              <a:rPr lang="nl-NL" sz="2500" dirty="0" smtClean="0"/>
              <a:t>10 minuten de tijd.</a:t>
            </a:r>
          </a:p>
          <a:p>
            <a:r>
              <a:rPr lang="nl-NL" sz="2500" dirty="0" smtClean="0"/>
              <a:t>Eerder klaar, </a:t>
            </a:r>
            <a:r>
              <a:rPr lang="nl-NL" sz="2500" dirty="0" smtClean="0"/>
              <a:t>zelfstandig maken opgave 46.</a:t>
            </a:r>
            <a:endParaRPr lang="nl-NL" sz="2500" dirty="0" smtClean="0"/>
          </a:p>
        </p:txBody>
      </p:sp>
      <p:sp>
        <p:nvSpPr>
          <p:cNvPr id="4" name="Ovaal 3"/>
          <p:cNvSpPr/>
          <p:nvPr/>
        </p:nvSpPr>
        <p:spPr>
          <a:xfrm>
            <a:off x="5285930" y="228408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285930" y="228408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285930" y="228408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285930" y="228408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285930" y="228408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285930" y="228408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285930" y="228408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285930" y="228408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285930" y="228408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285929" y="228408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28159333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47493"/>
          <a:stretch/>
        </p:blipFill>
        <p:spPr>
          <a:xfrm>
            <a:off x="0" y="-34927"/>
            <a:ext cx="12192000" cy="901201"/>
          </a:xfrm>
          <a:prstGeom prst="rect">
            <a:avLst/>
          </a:prstGeom>
        </p:spPr>
      </p:pic>
      <p:pic>
        <p:nvPicPr>
          <p:cNvPr id="5" name="Afbeelding 4"/>
          <p:cNvPicPr>
            <a:picLocks noChangeAspect="1"/>
          </p:cNvPicPr>
          <p:nvPr/>
        </p:nvPicPr>
        <p:blipFill>
          <a:blip r:embed="rId2"/>
          <a:stretch>
            <a:fillRect/>
          </a:stretch>
        </p:blipFill>
        <p:spPr>
          <a:xfrm>
            <a:off x="0" y="-34927"/>
            <a:ext cx="12192000" cy="1716350"/>
          </a:xfrm>
          <a:prstGeom prst="rect">
            <a:avLst/>
          </a:prstGeom>
        </p:spPr>
      </p:pic>
      <p:pic>
        <p:nvPicPr>
          <p:cNvPr id="6" name="Afbeelding 5"/>
          <p:cNvPicPr>
            <a:picLocks noChangeAspect="1"/>
          </p:cNvPicPr>
          <p:nvPr/>
        </p:nvPicPr>
        <p:blipFill rotWithShape="1">
          <a:blip r:embed="rId3"/>
          <a:srcRect b="65181"/>
          <a:stretch/>
        </p:blipFill>
        <p:spPr>
          <a:xfrm>
            <a:off x="0" y="1536701"/>
            <a:ext cx="12192000" cy="1471194"/>
          </a:xfrm>
          <a:prstGeom prst="rect">
            <a:avLst/>
          </a:prstGeom>
        </p:spPr>
      </p:pic>
      <p:pic>
        <p:nvPicPr>
          <p:cNvPr id="7" name="Afbeelding 6"/>
          <p:cNvPicPr>
            <a:picLocks noChangeAspect="1"/>
          </p:cNvPicPr>
          <p:nvPr/>
        </p:nvPicPr>
        <p:blipFill rotWithShape="1">
          <a:blip r:embed="rId3"/>
          <a:srcRect b="52082"/>
          <a:stretch/>
        </p:blipFill>
        <p:spPr>
          <a:xfrm>
            <a:off x="0" y="1536701"/>
            <a:ext cx="12192000" cy="2024646"/>
          </a:xfrm>
          <a:prstGeom prst="rect">
            <a:avLst/>
          </a:prstGeom>
        </p:spPr>
      </p:pic>
      <p:pic>
        <p:nvPicPr>
          <p:cNvPr id="8" name="Afbeelding 7"/>
          <p:cNvPicPr>
            <a:picLocks noChangeAspect="1"/>
          </p:cNvPicPr>
          <p:nvPr/>
        </p:nvPicPr>
        <p:blipFill rotWithShape="1">
          <a:blip r:embed="rId3"/>
          <a:srcRect b="35851"/>
          <a:stretch/>
        </p:blipFill>
        <p:spPr>
          <a:xfrm>
            <a:off x="0" y="1536701"/>
            <a:ext cx="12192000" cy="2710446"/>
          </a:xfrm>
          <a:prstGeom prst="rect">
            <a:avLst/>
          </a:prstGeom>
        </p:spPr>
      </p:pic>
      <p:pic>
        <p:nvPicPr>
          <p:cNvPr id="9" name="Afbeelding 8"/>
          <p:cNvPicPr>
            <a:picLocks noChangeAspect="1"/>
          </p:cNvPicPr>
          <p:nvPr/>
        </p:nvPicPr>
        <p:blipFill rotWithShape="1">
          <a:blip r:embed="rId3"/>
          <a:srcRect b="21898"/>
          <a:stretch/>
        </p:blipFill>
        <p:spPr>
          <a:xfrm>
            <a:off x="0" y="1536701"/>
            <a:ext cx="12192000" cy="3299994"/>
          </a:xfrm>
          <a:prstGeom prst="rect">
            <a:avLst/>
          </a:prstGeom>
        </p:spPr>
      </p:pic>
      <p:pic>
        <p:nvPicPr>
          <p:cNvPr id="10" name="Afbeelding 9"/>
          <p:cNvPicPr>
            <a:picLocks noChangeAspect="1"/>
          </p:cNvPicPr>
          <p:nvPr/>
        </p:nvPicPr>
        <p:blipFill>
          <a:blip r:embed="rId3"/>
          <a:stretch>
            <a:fillRect/>
          </a:stretch>
        </p:blipFill>
        <p:spPr>
          <a:xfrm>
            <a:off x="0" y="1536701"/>
            <a:ext cx="12192000" cy="4225270"/>
          </a:xfrm>
          <a:prstGeom prst="rect">
            <a:avLst/>
          </a:prstGeom>
        </p:spPr>
      </p:pic>
    </p:spTree>
    <p:extLst>
      <p:ext uri="{BB962C8B-B14F-4D97-AF65-F5344CB8AC3E}">
        <p14:creationId xmlns:p14="http://schemas.microsoft.com/office/powerpoint/2010/main" val="37222792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Wat hebben we gezien:</a:t>
            </a:r>
            <a:endParaRPr lang="nl-NL" dirty="0"/>
          </a:p>
        </p:txBody>
      </p:sp>
      <p:sp>
        <p:nvSpPr>
          <p:cNvPr id="3" name="Tijdelijke aanduiding voor inhoud 2"/>
          <p:cNvSpPr>
            <a:spLocks noGrp="1"/>
          </p:cNvSpPr>
          <p:nvPr>
            <p:ph idx="1"/>
          </p:nvPr>
        </p:nvSpPr>
        <p:spPr/>
        <p:txBody>
          <a:bodyPr>
            <a:normAutofit/>
          </a:bodyPr>
          <a:lstStyle/>
          <a:p>
            <a:r>
              <a:rPr lang="nl-NL" sz="2500" b="1" dirty="0" smtClean="0"/>
              <a:t>Van exclusief btw naar btw berekenen = bedrag * (0 + btw percentage) = btw.</a:t>
            </a:r>
          </a:p>
          <a:p>
            <a:r>
              <a:rPr lang="nl-NL" sz="2500" dirty="0" smtClean="0"/>
              <a:t>1000 * 0.21 = 210 euro.</a:t>
            </a:r>
          </a:p>
          <a:p>
            <a:r>
              <a:rPr lang="nl-NL" sz="2500" b="1" dirty="0" smtClean="0"/>
              <a:t>Van inclusief btw naar btw berekenen = bedrag / (100 + btw percentage) * btw percentage = btw</a:t>
            </a:r>
          </a:p>
          <a:p>
            <a:r>
              <a:rPr lang="nl-NL" sz="2500" dirty="0" smtClean="0"/>
              <a:t>2420 / 121 * 21 = 420</a:t>
            </a:r>
            <a:endParaRPr lang="nl-NL" sz="2500" dirty="0"/>
          </a:p>
        </p:txBody>
      </p:sp>
    </p:spTree>
    <p:extLst>
      <p:ext uri="{BB962C8B-B14F-4D97-AF65-F5344CB8AC3E}">
        <p14:creationId xmlns:p14="http://schemas.microsoft.com/office/powerpoint/2010/main" val="5282738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Programma aankomende les</a:t>
            </a:r>
            <a:endParaRPr lang="nl-NL" dirty="0"/>
          </a:p>
        </p:txBody>
      </p:sp>
      <p:sp>
        <p:nvSpPr>
          <p:cNvPr id="3" name="Tijdelijke aanduiding voor inhoud 2"/>
          <p:cNvSpPr>
            <a:spLocks noGrp="1"/>
          </p:cNvSpPr>
          <p:nvPr>
            <p:ph idx="1"/>
          </p:nvPr>
        </p:nvSpPr>
        <p:spPr/>
        <p:txBody>
          <a:bodyPr>
            <a:normAutofit/>
          </a:bodyPr>
          <a:lstStyle/>
          <a:p>
            <a:r>
              <a:rPr lang="nl-NL" sz="2500" dirty="0" smtClean="0"/>
              <a:t>Terugblik vorige les:</a:t>
            </a:r>
          </a:p>
          <a:p>
            <a:r>
              <a:rPr lang="nl-NL" sz="2500" dirty="0" smtClean="0"/>
              <a:t>De BTW.</a:t>
            </a:r>
          </a:p>
          <a:p>
            <a:r>
              <a:rPr lang="nl-NL" sz="2500" dirty="0" smtClean="0"/>
              <a:t>De investeringsbegroting:</a:t>
            </a:r>
          </a:p>
          <a:p>
            <a:r>
              <a:rPr lang="nl-NL" sz="2500" dirty="0" smtClean="0"/>
              <a:t>De activa.</a:t>
            </a:r>
          </a:p>
          <a:p>
            <a:r>
              <a:rPr lang="nl-NL" sz="2500" dirty="0" smtClean="0"/>
              <a:t>Sommen 41 t/m 43 + 45.</a:t>
            </a:r>
            <a:endParaRPr lang="nl-NL" sz="2500" dirty="0" smtClean="0"/>
          </a:p>
          <a:p>
            <a:endParaRPr lang="nl-NL" sz="2500" dirty="0" smtClean="0"/>
          </a:p>
        </p:txBody>
      </p:sp>
    </p:spTree>
    <p:extLst>
      <p:ext uri="{BB962C8B-B14F-4D97-AF65-F5344CB8AC3E}">
        <p14:creationId xmlns:p14="http://schemas.microsoft.com/office/powerpoint/2010/main" val="384261768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00789" y="204537"/>
            <a:ext cx="9757611" cy="1725863"/>
          </a:xfrm>
        </p:spPr>
        <p:txBody>
          <a:bodyPr>
            <a:normAutofit fontScale="90000"/>
          </a:bodyPr>
          <a:lstStyle/>
          <a:p>
            <a:r>
              <a:rPr lang="nl-NL" dirty="0" smtClean="0"/>
              <a:t>Belangrijkste informatie: (er zijn meer dingen belangrijk, maar dit is per puntje het belangrijkst).</a:t>
            </a:r>
            <a:endParaRPr lang="nl-NL" dirty="0"/>
          </a:p>
        </p:txBody>
      </p:sp>
      <p:sp>
        <p:nvSpPr>
          <p:cNvPr id="3" name="Tijdelijke aanduiding voor inhoud 2"/>
          <p:cNvSpPr>
            <a:spLocks noGrp="1"/>
          </p:cNvSpPr>
          <p:nvPr>
            <p:ph idx="1"/>
          </p:nvPr>
        </p:nvSpPr>
        <p:spPr>
          <a:xfrm>
            <a:off x="385011" y="1227220"/>
            <a:ext cx="9468852" cy="5390147"/>
          </a:xfrm>
        </p:spPr>
        <p:txBody>
          <a:bodyPr>
            <a:normAutofit/>
          </a:bodyPr>
          <a:lstStyle/>
          <a:p>
            <a:r>
              <a:rPr lang="nl-NL" sz="2500" dirty="0" smtClean="0"/>
              <a:t>Vergunningen: afhankelijk wat voor zaak je begint, heb je bepaalde vergunningen nodig.</a:t>
            </a:r>
          </a:p>
          <a:p>
            <a:r>
              <a:rPr lang="nl-NL" sz="2500" dirty="0" smtClean="0"/>
              <a:t>Inschrijven in het handelsregister: je schrijft je in bij de kamer van koophandel, je naam mag niet misleidend zijn.</a:t>
            </a:r>
          </a:p>
          <a:p>
            <a:r>
              <a:rPr lang="nl-NL" sz="2500" dirty="0" smtClean="0"/>
              <a:t>Administratie: balans is verplicht (staan op rechten/verplichtingen), papier 7 jaar bewaren.</a:t>
            </a:r>
          </a:p>
          <a:p>
            <a:r>
              <a:rPr lang="nl-NL" sz="2500" dirty="0" smtClean="0"/>
              <a:t>Vestigingsplaats: hypothecaire lening afsluiten voor het bedrijfspand.</a:t>
            </a:r>
          </a:p>
          <a:p>
            <a:r>
              <a:rPr lang="nl-NL" sz="2500" dirty="0" smtClean="0"/>
              <a:t>Investeringsbegroting: overzicht wat je </a:t>
            </a:r>
            <a:r>
              <a:rPr lang="nl-NL" sz="2500" b="1" dirty="0" smtClean="0"/>
              <a:t>verwacht</a:t>
            </a:r>
            <a:r>
              <a:rPr lang="nl-NL" sz="2500" dirty="0" smtClean="0"/>
              <a:t> aan te moeten schaffen.</a:t>
            </a:r>
          </a:p>
          <a:p>
            <a:r>
              <a:rPr lang="nl-NL" sz="2500" dirty="0" smtClean="0"/>
              <a:t>De resultatenbegroting: overzicht wat je </a:t>
            </a:r>
            <a:r>
              <a:rPr lang="nl-NL" sz="2500" b="1" dirty="0" smtClean="0"/>
              <a:t>verwacht</a:t>
            </a:r>
            <a:r>
              <a:rPr lang="nl-NL" sz="2500" dirty="0" smtClean="0"/>
              <a:t> aan kosten en opbrengsten te genereren. </a:t>
            </a:r>
          </a:p>
          <a:p>
            <a:endParaRPr lang="nl-NL" sz="2500" dirty="0" smtClean="0"/>
          </a:p>
          <a:p>
            <a:endParaRPr lang="nl-NL" sz="2500" dirty="0"/>
          </a:p>
        </p:txBody>
      </p:sp>
    </p:spTree>
    <p:extLst>
      <p:ext uri="{BB962C8B-B14F-4D97-AF65-F5344CB8AC3E}">
        <p14:creationId xmlns:p14="http://schemas.microsoft.com/office/powerpoint/2010/main" val="18693470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00789" y="204537"/>
            <a:ext cx="9757611" cy="1725863"/>
          </a:xfrm>
        </p:spPr>
        <p:txBody>
          <a:bodyPr>
            <a:normAutofit fontScale="90000"/>
          </a:bodyPr>
          <a:lstStyle/>
          <a:p>
            <a:r>
              <a:rPr lang="nl-NL" dirty="0" smtClean="0"/>
              <a:t>Belangrijkste informatie: (er zijn meer dingen belangrijk, maar dit is per puntje het belangrijkst).</a:t>
            </a:r>
            <a:endParaRPr lang="nl-NL" dirty="0"/>
          </a:p>
        </p:txBody>
      </p:sp>
      <p:sp>
        <p:nvSpPr>
          <p:cNvPr id="3" name="Tijdelijke aanduiding voor inhoud 2"/>
          <p:cNvSpPr>
            <a:spLocks noGrp="1"/>
          </p:cNvSpPr>
          <p:nvPr>
            <p:ph idx="1"/>
          </p:nvPr>
        </p:nvSpPr>
        <p:spPr>
          <a:xfrm>
            <a:off x="385011" y="1227220"/>
            <a:ext cx="9468852" cy="5390147"/>
          </a:xfrm>
        </p:spPr>
        <p:txBody>
          <a:bodyPr>
            <a:normAutofit/>
          </a:bodyPr>
          <a:lstStyle/>
          <a:p>
            <a:r>
              <a:rPr lang="nl-NL" sz="2500" dirty="0" smtClean="0"/>
              <a:t>De liquiditeitsbegroting: overzicht van wat je verwacht aan betalingen en ontvangsten te hebben de aankomende periode.</a:t>
            </a:r>
          </a:p>
          <a:p>
            <a:r>
              <a:rPr lang="nl-NL" sz="2500" dirty="0" smtClean="0"/>
              <a:t>De rechtsvorm: juridische vorm waarin een bedrijf bepaalde verplichten heeft. (eenmanszaak = </a:t>
            </a:r>
            <a:r>
              <a:rPr lang="nl-NL" sz="2500" dirty="0" err="1" smtClean="0"/>
              <a:t>prive</a:t>
            </a:r>
            <a:r>
              <a:rPr lang="nl-NL" sz="2500" dirty="0" smtClean="0"/>
              <a:t> aansprakelijk) </a:t>
            </a:r>
          </a:p>
          <a:p>
            <a:r>
              <a:rPr lang="nl-NL" sz="2500" dirty="0" smtClean="0"/>
              <a:t>De verzekeringen: vaak dwingt je bank je bepaalde verzekeringen wanneer ze hypotheek verstrekken.</a:t>
            </a:r>
          </a:p>
          <a:p>
            <a:endParaRPr lang="nl-NL" sz="2500" dirty="0" smtClean="0"/>
          </a:p>
          <a:p>
            <a:endParaRPr lang="nl-NL" sz="2500" dirty="0"/>
          </a:p>
        </p:txBody>
      </p:sp>
    </p:spTree>
    <p:extLst>
      <p:ext uri="{BB962C8B-B14F-4D97-AF65-F5344CB8AC3E}">
        <p14:creationId xmlns:p14="http://schemas.microsoft.com/office/powerpoint/2010/main" val="13072235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el 1"/>
          <p:cNvSpPr>
            <a:spLocks noGrp="1"/>
          </p:cNvSpPr>
          <p:nvPr>
            <p:ph type="title"/>
          </p:nvPr>
        </p:nvSpPr>
        <p:spPr/>
        <p:txBody>
          <a:bodyPr/>
          <a:lstStyle/>
          <a:p>
            <a:r>
              <a:rPr lang="nl-NL" altLang="nl-NL" smtClean="0"/>
              <a:t>Doel van dit hoofdstuk</a:t>
            </a:r>
          </a:p>
        </p:txBody>
      </p:sp>
      <p:sp>
        <p:nvSpPr>
          <p:cNvPr id="44035" name="Tijdelijke aanduiding voor inhoud 2"/>
          <p:cNvSpPr>
            <a:spLocks noGrp="1"/>
          </p:cNvSpPr>
          <p:nvPr>
            <p:ph idx="1"/>
          </p:nvPr>
        </p:nvSpPr>
        <p:spPr/>
        <p:txBody>
          <a:bodyPr>
            <a:normAutofit fontScale="92500" lnSpcReduction="10000"/>
          </a:bodyPr>
          <a:lstStyle/>
          <a:p>
            <a:r>
              <a:rPr lang="nl-NL" altLang="nl-NL" sz="2800" dirty="0"/>
              <a:t>Beginbalans opstellen aan de hand van een investeringsbegroting en een financieringsplan.</a:t>
            </a:r>
          </a:p>
          <a:p>
            <a:r>
              <a:rPr lang="nl-NL" altLang="nl-NL" sz="2800" dirty="0" smtClean="0"/>
              <a:t>Balans = overzicht bezittingen/schulden.</a:t>
            </a:r>
            <a:endParaRPr lang="nl-NL" altLang="nl-NL" sz="2800" dirty="0"/>
          </a:p>
          <a:p>
            <a:r>
              <a:rPr lang="nl-NL" altLang="nl-NL" sz="2800" dirty="0"/>
              <a:t>Wat moeten we hiervoor </a:t>
            </a:r>
            <a:r>
              <a:rPr lang="nl-NL" altLang="nl-NL" sz="2800" dirty="0" smtClean="0"/>
              <a:t>weten?</a:t>
            </a:r>
            <a:endParaRPr lang="nl-NL" altLang="nl-NL" sz="2800" dirty="0"/>
          </a:p>
          <a:p>
            <a:r>
              <a:rPr lang="nl-NL" altLang="nl-NL" sz="2800" dirty="0"/>
              <a:t>- Hoe een ondernemer omgaat met BTW</a:t>
            </a:r>
          </a:p>
          <a:p>
            <a:r>
              <a:rPr lang="nl-NL" altLang="nl-NL" sz="2800" dirty="0"/>
              <a:t>- Investeringsbegroting opstellen</a:t>
            </a:r>
          </a:p>
          <a:p>
            <a:r>
              <a:rPr lang="nl-NL" altLang="nl-NL" sz="2800" dirty="0"/>
              <a:t>- Financieringsplan opstellen</a:t>
            </a:r>
          </a:p>
          <a:p>
            <a:r>
              <a:rPr lang="nl-NL" altLang="nl-NL" sz="2800" dirty="0"/>
              <a:t>- Balansindeling kennen (grotendeels herhaling)</a:t>
            </a:r>
          </a:p>
        </p:txBody>
      </p:sp>
    </p:spTree>
    <p:extLst>
      <p:ext uri="{BB962C8B-B14F-4D97-AF65-F5344CB8AC3E}">
        <p14:creationId xmlns:p14="http://schemas.microsoft.com/office/powerpoint/2010/main" val="32836355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403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403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403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403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403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4035">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403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5"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05326" y="-156411"/>
            <a:ext cx="8768676" cy="2086811"/>
          </a:xfrm>
        </p:spPr>
        <p:txBody>
          <a:bodyPr/>
          <a:lstStyle/>
          <a:p>
            <a:r>
              <a:rPr lang="nl-NL" dirty="0" smtClean="0"/>
              <a:t>De BTW.</a:t>
            </a:r>
            <a:endParaRPr lang="nl-NL" dirty="0"/>
          </a:p>
        </p:txBody>
      </p:sp>
      <p:sp>
        <p:nvSpPr>
          <p:cNvPr id="3" name="Tijdelijke aanduiding voor inhoud 2"/>
          <p:cNvSpPr>
            <a:spLocks noGrp="1"/>
          </p:cNvSpPr>
          <p:nvPr>
            <p:ph idx="1"/>
          </p:nvPr>
        </p:nvSpPr>
        <p:spPr>
          <a:xfrm>
            <a:off x="505326" y="192505"/>
            <a:ext cx="9456821" cy="6195416"/>
          </a:xfrm>
        </p:spPr>
        <p:txBody>
          <a:bodyPr>
            <a:noAutofit/>
          </a:bodyPr>
          <a:lstStyle/>
          <a:p>
            <a:r>
              <a:rPr lang="nl-NL" sz="2400" dirty="0" smtClean="0"/>
              <a:t>BTW = belasting toegevoegde waarde (omzetbelasting).</a:t>
            </a:r>
          </a:p>
          <a:p>
            <a:r>
              <a:rPr lang="nl-NL" sz="2400" dirty="0" smtClean="0"/>
              <a:t>Alle goederen en diensten die een onderneming verkoopt ontvangt het BTW over wat ze moeten afdragen aan de </a:t>
            </a:r>
            <a:r>
              <a:rPr lang="nl-NL" sz="2400" dirty="0" smtClean="0"/>
              <a:t>belasting (balans heet dit: te betalen btw)</a:t>
            </a:r>
            <a:endParaRPr lang="nl-NL" sz="2400" dirty="0" smtClean="0"/>
          </a:p>
          <a:p>
            <a:r>
              <a:rPr lang="nl-NL" sz="2400" dirty="0" smtClean="0"/>
              <a:t>alle goederen en diensten die een onderneming koopt betaald het BTW over wat ze mogen terugvragen aan de belasting</a:t>
            </a:r>
            <a:r>
              <a:rPr lang="nl-NL" sz="2400" dirty="0" smtClean="0"/>
              <a:t>. (balans heet dit: te vorderen btw)</a:t>
            </a:r>
            <a:endParaRPr lang="nl-NL" sz="2400" dirty="0" smtClean="0"/>
          </a:p>
          <a:p>
            <a:r>
              <a:rPr lang="nl-NL" sz="2400" dirty="0" smtClean="0"/>
              <a:t>Verschillende btw tarieven.</a:t>
            </a:r>
          </a:p>
          <a:p>
            <a:r>
              <a:rPr lang="nl-NL" sz="2400" dirty="0" smtClean="0"/>
              <a:t>6%  voor noodzakelijke levensbehoeften 21% luxe goederen 0% voor producten die geëxporteerd worden.</a:t>
            </a:r>
          </a:p>
          <a:p>
            <a:r>
              <a:rPr lang="nl-NL" sz="2400" dirty="0" smtClean="0"/>
              <a:t>Verschil tussen af te dragen en te ontvangen BTW betaal/ontvang je van de ficus.</a:t>
            </a:r>
          </a:p>
          <a:p>
            <a:r>
              <a:rPr lang="nl-NL" sz="2400" dirty="0" smtClean="0"/>
              <a:t>Cq als je 10 euro moet afstaan, en je mag 4 euro terug vragen dan betaal je uiteindelijk 6 </a:t>
            </a:r>
            <a:r>
              <a:rPr lang="nl-NL" sz="2400" dirty="0" smtClean="0"/>
              <a:t>euro aan de overheid.</a:t>
            </a:r>
          </a:p>
          <a:p>
            <a:r>
              <a:rPr lang="nl-NL" sz="2400" dirty="0" smtClean="0"/>
              <a:t>BTW heeft geen invloed op je winst/verlies. Je bent eigenlijk doorgeefluik voor de overheid.</a:t>
            </a:r>
            <a:endParaRPr lang="nl-NL" sz="2400" dirty="0"/>
          </a:p>
        </p:txBody>
      </p:sp>
    </p:spTree>
    <p:extLst>
      <p:ext uri="{BB962C8B-B14F-4D97-AF65-F5344CB8AC3E}">
        <p14:creationId xmlns:p14="http://schemas.microsoft.com/office/powerpoint/2010/main" val="13966661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dirty="0"/>
          </a:p>
        </p:txBody>
      </p:sp>
      <p:sp>
        <p:nvSpPr>
          <p:cNvPr id="3" name="Tijdelijke aanduiding voor inhoud 2"/>
          <p:cNvSpPr>
            <a:spLocks noGrp="1"/>
          </p:cNvSpPr>
          <p:nvPr>
            <p:ph idx="1"/>
          </p:nvPr>
        </p:nvSpPr>
        <p:spPr/>
        <p:txBody>
          <a:bodyPr>
            <a:normAutofit/>
          </a:bodyPr>
          <a:lstStyle/>
          <a:p>
            <a:r>
              <a:rPr lang="nl-NL" sz="2500" dirty="0" smtClean="0"/>
              <a:t>200 exclusief 21% btw = 242 euro inclusief btw</a:t>
            </a:r>
            <a:r>
              <a:rPr lang="nl-NL" sz="2500" dirty="0" smtClean="0"/>
              <a:t>.</a:t>
            </a:r>
          </a:p>
          <a:p>
            <a:r>
              <a:rPr lang="nl-NL" sz="2500" b="1" dirty="0" smtClean="0"/>
              <a:t>Bedrag exclusief btw / 100 * (100 + btw) = bedrag inclusief btw.</a:t>
            </a:r>
            <a:endParaRPr lang="nl-NL" sz="2500" b="1" dirty="0" smtClean="0"/>
          </a:p>
          <a:p>
            <a:r>
              <a:rPr lang="nl-NL" sz="2500" dirty="0" smtClean="0"/>
              <a:t>200 / 100 * 121 of 200 * 1.21</a:t>
            </a:r>
          </a:p>
          <a:p>
            <a:r>
              <a:rPr lang="nl-NL" sz="2500" dirty="0" smtClean="0"/>
              <a:t>242 euro inclusief 21% btw = 200 exclusief btw</a:t>
            </a:r>
            <a:r>
              <a:rPr lang="nl-NL" sz="2500" dirty="0" smtClean="0"/>
              <a:t>.</a:t>
            </a:r>
          </a:p>
          <a:p>
            <a:r>
              <a:rPr lang="nl-NL" sz="2500" b="1" dirty="0" smtClean="0"/>
              <a:t>Bedrag inclusief btw / (100 + btw) * 100 = bedrag exclusief btw.</a:t>
            </a:r>
            <a:endParaRPr lang="nl-NL" sz="2500" b="1" dirty="0" smtClean="0"/>
          </a:p>
          <a:p>
            <a:r>
              <a:rPr lang="nl-NL" sz="2500" dirty="0" smtClean="0"/>
              <a:t>242 / 121 * 100 of 242 / 1.21</a:t>
            </a:r>
          </a:p>
          <a:p>
            <a:pPr marL="0" indent="0">
              <a:buNone/>
            </a:pPr>
            <a:endParaRPr lang="nl-NL" sz="2500" dirty="0"/>
          </a:p>
        </p:txBody>
      </p:sp>
    </p:spTree>
    <p:extLst>
      <p:ext uri="{BB962C8B-B14F-4D97-AF65-F5344CB8AC3E}">
        <p14:creationId xmlns:p14="http://schemas.microsoft.com/office/powerpoint/2010/main" val="1120319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Als we alleen het btw bedrag willen weten.</a:t>
            </a:r>
            <a:endParaRPr lang="nl-NL" dirty="0"/>
          </a:p>
        </p:txBody>
      </p:sp>
      <p:sp>
        <p:nvSpPr>
          <p:cNvPr id="3" name="Tijdelijke aanduiding voor inhoud 2"/>
          <p:cNvSpPr>
            <a:spLocks noGrp="1"/>
          </p:cNvSpPr>
          <p:nvPr>
            <p:ph idx="1"/>
          </p:nvPr>
        </p:nvSpPr>
        <p:spPr/>
        <p:txBody>
          <a:bodyPr>
            <a:normAutofit/>
          </a:bodyPr>
          <a:lstStyle/>
          <a:p>
            <a:r>
              <a:rPr lang="nl-NL" sz="2500" b="1" dirty="0" smtClean="0"/>
              <a:t>Van exclusief btw naar btw berekenen = bedrag * (0 + btw percentage) = btw.</a:t>
            </a:r>
          </a:p>
          <a:p>
            <a:r>
              <a:rPr lang="nl-NL" sz="2500" dirty="0" smtClean="0"/>
              <a:t>1000 * 0.21 = 210 euro.</a:t>
            </a:r>
          </a:p>
          <a:p>
            <a:r>
              <a:rPr lang="nl-NL" sz="2500" b="1" dirty="0" smtClean="0"/>
              <a:t>Van inclusief btw naar btw berekenen = bedrag / (100 + btw percentage) * btw percentage = btw</a:t>
            </a:r>
          </a:p>
          <a:p>
            <a:r>
              <a:rPr lang="nl-NL" sz="2500" dirty="0" smtClean="0"/>
              <a:t>2420 / 121 * 21 = 420</a:t>
            </a:r>
            <a:endParaRPr lang="nl-NL" sz="2500" dirty="0"/>
          </a:p>
        </p:txBody>
      </p:sp>
    </p:spTree>
    <p:extLst>
      <p:ext uri="{BB962C8B-B14F-4D97-AF65-F5344CB8AC3E}">
        <p14:creationId xmlns:p14="http://schemas.microsoft.com/office/powerpoint/2010/main" val="39211108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Zelfstandig maken </a:t>
            </a:r>
            <a:r>
              <a:rPr lang="nl-NL" dirty="0" smtClean="0"/>
              <a:t>oefenopgave 41 + 42.</a:t>
            </a:r>
            <a:endParaRPr lang="nl-NL" dirty="0"/>
          </a:p>
        </p:txBody>
      </p:sp>
      <p:sp>
        <p:nvSpPr>
          <p:cNvPr id="3" name="Tijdelijke aanduiding voor inhoud 2"/>
          <p:cNvSpPr>
            <a:spLocks noGrp="1"/>
          </p:cNvSpPr>
          <p:nvPr>
            <p:ph idx="1"/>
          </p:nvPr>
        </p:nvSpPr>
        <p:spPr>
          <a:xfrm>
            <a:off x="677334" y="2160590"/>
            <a:ext cx="3521687" cy="3686758"/>
          </a:xfrm>
        </p:spPr>
        <p:txBody>
          <a:bodyPr>
            <a:normAutofit/>
          </a:bodyPr>
          <a:lstStyle/>
          <a:p>
            <a:r>
              <a:rPr lang="nl-NL" sz="2500" dirty="0" smtClean="0"/>
              <a:t>10 minuten de tijd.</a:t>
            </a:r>
          </a:p>
          <a:p>
            <a:r>
              <a:rPr lang="nl-NL" sz="2500" dirty="0" smtClean="0"/>
              <a:t>Eerder klaar, verder lezen BTW.</a:t>
            </a:r>
          </a:p>
          <a:p>
            <a:endParaRPr lang="nl-NL" sz="2500" dirty="0" smtClean="0"/>
          </a:p>
        </p:txBody>
      </p:sp>
      <p:sp>
        <p:nvSpPr>
          <p:cNvPr id="4" name="Ovaal 3"/>
          <p:cNvSpPr/>
          <p:nvPr/>
        </p:nvSpPr>
        <p:spPr>
          <a:xfrm>
            <a:off x="5285930" y="228408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285930" y="228408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285930" y="228408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285930" y="228408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285930" y="228408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285930" y="228408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285930" y="228408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285930" y="228408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285930" y="228408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285929" y="228408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0754331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F496CB"/>
      </a:accent1>
      <a:accent2>
        <a:srgbClr val="BC356F"/>
      </a:accent2>
      <a:accent3>
        <a:srgbClr val="E65331"/>
      </a:accent3>
      <a:accent4>
        <a:srgbClr val="F27E19"/>
      </a:accent4>
      <a:accent5>
        <a:srgbClr val="F2AC19"/>
      </a:accent5>
      <a:accent6>
        <a:srgbClr val="BC80E0"/>
      </a:accent6>
      <a:hlink>
        <a:srgbClr val="EF5285"/>
      </a:hlink>
      <a:folHlink>
        <a:srgbClr val="F77F9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23659B44-6E34-4CE8-8F0D-387DA7996826}"/>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303</TotalTime>
  <Words>991</Words>
  <Application>Microsoft Office PowerPoint</Application>
  <PresentationFormat>Breedbeeld</PresentationFormat>
  <Paragraphs>111</Paragraphs>
  <Slides>19</Slides>
  <Notes>1</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19</vt:i4>
      </vt:variant>
    </vt:vector>
  </HeadingPairs>
  <TitlesOfParts>
    <vt:vector size="25" baseType="lpstr">
      <vt:lpstr>Arial</vt:lpstr>
      <vt:lpstr>Calibri</vt:lpstr>
      <vt:lpstr>Trebuchet MS</vt:lpstr>
      <vt:lpstr>Wingdings</vt:lpstr>
      <vt:lpstr>Wingdings 3</vt:lpstr>
      <vt:lpstr>Facet</vt:lpstr>
      <vt:lpstr>Beste Havo 4. </vt:lpstr>
      <vt:lpstr>Programma aankomende les</vt:lpstr>
      <vt:lpstr>Belangrijkste informatie: (er zijn meer dingen belangrijk, maar dit is per puntje het belangrijkst).</vt:lpstr>
      <vt:lpstr>Belangrijkste informatie: (er zijn meer dingen belangrijk, maar dit is per puntje het belangrijkst).</vt:lpstr>
      <vt:lpstr>Doel van dit hoofdstuk</vt:lpstr>
      <vt:lpstr>De BTW.</vt:lpstr>
      <vt:lpstr>PowerPoint-presentatie</vt:lpstr>
      <vt:lpstr>Als we alleen het btw bedrag willen weten.</vt:lpstr>
      <vt:lpstr>Zelfstandig maken oefenopgave 41 + 42.</vt:lpstr>
      <vt:lpstr>PowerPoint-presentatie</vt:lpstr>
      <vt:lpstr>Wat hebben we gezien:</vt:lpstr>
      <vt:lpstr>Waar gaan we naar kijken: de investeringsbegroting.</vt:lpstr>
      <vt:lpstr>2.4 Investeringsbegroting</vt:lpstr>
      <vt:lpstr>2.4 Vaste Activa</vt:lpstr>
      <vt:lpstr>2.4 Vlottende activa</vt:lpstr>
      <vt:lpstr>2.4 Liquide activa</vt:lpstr>
      <vt:lpstr>Zelfstandig maken oefenopgave 43 + 45</vt:lpstr>
      <vt:lpstr>PowerPoint-presentatie</vt:lpstr>
      <vt:lpstr>Wat hebben we gezien: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Bas Jacobs</dc:creator>
  <cp:lastModifiedBy>Jacobs, B (Bas)</cp:lastModifiedBy>
  <cp:revision>47</cp:revision>
  <dcterms:created xsi:type="dcterms:W3CDTF">2017-01-22T09:51:43Z</dcterms:created>
  <dcterms:modified xsi:type="dcterms:W3CDTF">2017-09-25T07:21:08Z</dcterms:modified>
</cp:coreProperties>
</file>