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5"/>
  </p:notesMasterIdLst>
  <p:sldIdLst>
    <p:sldId id="256" r:id="rId2"/>
    <p:sldId id="418" r:id="rId3"/>
    <p:sldId id="401" r:id="rId4"/>
    <p:sldId id="427" r:id="rId5"/>
    <p:sldId id="424" r:id="rId6"/>
    <p:sldId id="425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44" r:id="rId23"/>
    <p:sldId id="445" r:id="rId24"/>
    <p:sldId id="446" r:id="rId25"/>
    <p:sldId id="447" r:id="rId26"/>
    <p:sldId id="448" r:id="rId27"/>
    <p:sldId id="449" r:id="rId28"/>
    <p:sldId id="450" r:id="rId29"/>
    <p:sldId id="451" r:id="rId30"/>
    <p:sldId id="452" r:id="rId31"/>
    <p:sldId id="453" r:id="rId32"/>
    <p:sldId id="454" r:id="rId33"/>
    <p:sldId id="455" r:id="rId34"/>
    <p:sldId id="458" r:id="rId35"/>
    <p:sldId id="459" r:id="rId36"/>
    <p:sldId id="456" r:id="rId37"/>
    <p:sldId id="457" r:id="rId38"/>
    <p:sldId id="460" r:id="rId39"/>
    <p:sldId id="463" r:id="rId40"/>
    <p:sldId id="464" r:id="rId41"/>
    <p:sldId id="465" r:id="rId42"/>
    <p:sldId id="466" r:id="rId43"/>
    <p:sldId id="467" r:id="rId44"/>
    <p:sldId id="462" r:id="rId45"/>
    <p:sldId id="468" r:id="rId46"/>
    <p:sldId id="470" r:id="rId47"/>
    <p:sldId id="469" r:id="rId48"/>
    <p:sldId id="471" r:id="rId49"/>
    <p:sldId id="472" r:id="rId50"/>
    <p:sldId id="473" r:id="rId51"/>
    <p:sldId id="474" r:id="rId52"/>
    <p:sldId id="475" r:id="rId53"/>
    <p:sldId id="476" r:id="rId5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18-5-2018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gaan aan de hand hiervan regels opstellen, ik adviseer deze over te nemen.</a:t>
            </a:r>
          </a:p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ontvangsten. </a:t>
            </a:r>
          </a:p>
          <a:p>
            <a:r>
              <a:rPr lang="nl-NL" sz="2500" dirty="0" smtClean="0"/>
              <a:t>Stel nu dat we op de beginbalans hebben: nog te ontvangen bedragen.</a:t>
            </a:r>
          </a:p>
          <a:p>
            <a:r>
              <a:rPr lang="nl-NL" sz="2500" dirty="0" smtClean="0"/>
              <a:t>En gedeelte wat we dus gaan ontvangen deze periode, zijn geen baten van deze periode, maar baten van vorige periode.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1543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r>
              <a:rPr lang="nl-NL" sz="2500" dirty="0" smtClean="0"/>
              <a:t>Stel nu dat we op de beginbalans hebben: vooruit ontvangen bedragen.</a:t>
            </a:r>
          </a:p>
          <a:p>
            <a:r>
              <a:rPr lang="nl-NL" sz="2500" dirty="0" smtClean="0"/>
              <a:t>We hebben dus vorige jaar al geld ontvangen, die eigenlijk bij de baten van dit jaar horen. Dit geld moeten we wel bij de baten van dit jaar tellen.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balans. 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2156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balans. </a:t>
            </a:r>
          </a:p>
          <a:p>
            <a:r>
              <a:rPr lang="nl-NL" sz="2500" dirty="0" smtClean="0"/>
              <a:t>Stel nu dat we op de eindbalans hebben: vooruit ontvangen bedragen.</a:t>
            </a:r>
          </a:p>
          <a:p>
            <a:r>
              <a:rPr lang="nl-NL" sz="2500" dirty="0" smtClean="0"/>
              <a:t>We hebben dus dit jaar al geld ontvangen, wat we eigenlijk volgend jaar hadden moeten krijgen. Deze ontvangsten horen dus niet bij de baten van dit jaar maar van volgend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6626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0"/>
            <a:ext cx="8893002" cy="50164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 – vooruit ontvangen </a:t>
            </a:r>
            <a:r>
              <a:rPr lang="nl-NL" sz="2500" dirty="0" smtClean="0"/>
              <a:t>bedragen eind balans..</a:t>
            </a:r>
            <a:endParaRPr lang="nl-NL" sz="2500" dirty="0"/>
          </a:p>
          <a:p>
            <a:r>
              <a:rPr lang="nl-NL" sz="2500" dirty="0" smtClean="0"/>
              <a:t>Stel nu dat we op de eindbalans hebben: nog te ontvangen bedragen.</a:t>
            </a:r>
          </a:p>
          <a:p>
            <a:r>
              <a:rPr lang="nl-NL" sz="2500" dirty="0" smtClean="0"/>
              <a:t>We hebben dus dit jaar minder gekregen dan we hadden moeten krijgen, dit geld wat we nog niet hebben ontvangen, hoort wel bij de baten van dit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 balans + nog te ontvangen bedragen eind balans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5330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1600"/>
            <a:ext cx="9274002" cy="1828800"/>
          </a:xfrm>
        </p:spPr>
        <p:txBody>
          <a:bodyPr/>
          <a:lstStyle/>
          <a:p>
            <a:r>
              <a:rPr lang="nl-NL" dirty="0" smtClean="0"/>
              <a:t>Aantal 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000" y="723900"/>
            <a:ext cx="9677400" cy="57911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Beginbalans: nog te ontvangen contributie 200</a:t>
            </a:r>
          </a:p>
          <a:p>
            <a:r>
              <a:rPr lang="nl-NL" sz="2500" dirty="0" smtClean="0"/>
              <a:t>Eindbalans: nog te ontvangen contributie 400</a:t>
            </a:r>
          </a:p>
          <a:p>
            <a:r>
              <a:rPr lang="nl-NL" sz="2500" dirty="0" smtClean="0"/>
              <a:t>Ontvangsten/uitgaven: ontvangen contributie 5000.</a:t>
            </a:r>
          </a:p>
          <a:p>
            <a:r>
              <a:rPr lang="nl-NL" sz="2500" dirty="0" smtClean="0"/>
              <a:t>Bereken de contributiebaten.</a:t>
            </a:r>
          </a:p>
          <a:p>
            <a:r>
              <a:rPr lang="nl-NL" sz="2500" dirty="0"/>
              <a:t>Beginbalans: </a:t>
            </a:r>
            <a:r>
              <a:rPr lang="nl-NL" sz="2500" dirty="0" smtClean="0"/>
              <a:t>vooruit ontvangen contributie 500</a:t>
            </a:r>
            <a:endParaRPr lang="nl-NL" sz="2500" dirty="0"/>
          </a:p>
          <a:p>
            <a:r>
              <a:rPr lang="nl-NL" sz="2500" dirty="0"/>
              <a:t>Eindbalans: </a:t>
            </a:r>
            <a:r>
              <a:rPr lang="nl-NL" sz="2500" dirty="0" smtClean="0"/>
              <a:t>vooruit </a:t>
            </a:r>
            <a:r>
              <a:rPr lang="nl-NL" sz="2500" dirty="0"/>
              <a:t>ontvangen contributie </a:t>
            </a:r>
            <a:r>
              <a:rPr lang="nl-NL" sz="2500" dirty="0" smtClean="0"/>
              <a:t>800</a:t>
            </a:r>
            <a:endParaRPr lang="nl-NL" sz="2500" dirty="0"/>
          </a:p>
          <a:p>
            <a:r>
              <a:rPr lang="nl-NL" sz="2500" dirty="0"/>
              <a:t>Ontvangsten/uitgaven: ontvangen contributie 5000.</a:t>
            </a:r>
          </a:p>
          <a:p>
            <a:r>
              <a:rPr lang="nl-NL" sz="2500" dirty="0"/>
              <a:t>Bereken de contributiebaten.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943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1600"/>
            <a:ext cx="9274002" cy="1828800"/>
          </a:xfrm>
        </p:spPr>
        <p:txBody>
          <a:bodyPr/>
          <a:lstStyle/>
          <a:p>
            <a:r>
              <a:rPr lang="nl-NL" dirty="0" smtClean="0"/>
              <a:t>Aantal 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000" y="723900"/>
            <a:ext cx="9677400" cy="57911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hebben 5000 euro ontvangen, 200 euro daarvan is van vorige jaar dus 5000-200=4800. </a:t>
            </a:r>
          </a:p>
          <a:p>
            <a:r>
              <a:rPr lang="nl-NL" sz="2500" dirty="0" smtClean="0"/>
              <a:t>we hebben 400 euro te weinig ontvangen dan we hadden moeten ontvangen = 4800 + 400 = 5200</a:t>
            </a:r>
            <a:endParaRPr lang="nl-NL" sz="2500" dirty="0"/>
          </a:p>
          <a:p>
            <a:r>
              <a:rPr lang="nl-NL" sz="2500" dirty="0" smtClean="0"/>
              <a:t>Bereken de contributiebaten.</a:t>
            </a:r>
          </a:p>
          <a:p>
            <a:r>
              <a:rPr lang="nl-NL" sz="2500" dirty="0" smtClean="0"/>
              <a:t>We hebben 5000 euro ontvangen, 500 euro is vorig jaar ontvangen wat baten van dit jaar waren dus 5000 + 500 = 5500.</a:t>
            </a:r>
          </a:p>
          <a:p>
            <a:r>
              <a:rPr lang="nl-NL" sz="2500" dirty="0" smtClean="0"/>
              <a:t>We hebben 800 al ontvangen voor volgend jaar, dat zijn dus ontvangsten die niet horen bij de baten van dit jaar. Dus 5500 – 800 = 4700.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5286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Neem de volgende regel over en zet op de … een + of een –</a:t>
            </a:r>
          </a:p>
          <a:p>
            <a:r>
              <a:rPr lang="nl-NL" sz="2500" dirty="0" smtClean="0"/>
              <a:t>Baten = ontvangsten .. Vooruit ontvangen bedragen begin balans … nog te ontvangen bedragen begin balans						   … vooruit ontvangen bedragen eind balans								  …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… vooruit betaalde bedragen begin balans 	      … nog te betalen bedragen begin balans								  … vooruit betaalde bedragen </a:t>
            </a:r>
            <a:r>
              <a:rPr lang="nl-NL" sz="2500" dirty="0" smtClean="0"/>
              <a:t>eind</a:t>
            </a:r>
            <a:r>
              <a:rPr lang="nl-NL" sz="2500" dirty="0" smtClean="0"/>
              <a:t> </a:t>
            </a:r>
            <a:r>
              <a:rPr lang="nl-NL" sz="2500" dirty="0" smtClean="0"/>
              <a:t>balans								  … nog te betalen bedragen eind balans</a:t>
            </a:r>
          </a:p>
          <a:p>
            <a:r>
              <a:rPr lang="nl-NL" sz="2500" dirty="0" smtClean="0"/>
              <a:t>5 minuten de tijd</a:t>
            </a:r>
          </a:p>
        </p:txBody>
      </p:sp>
      <p:sp>
        <p:nvSpPr>
          <p:cNvPr id="4" name="Ovaal 3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352234" y="4346173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352234" y="434617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352234" y="434617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352234" y="4346169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352234" y="4346168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352233" y="435611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352233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352232" y="4356106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352230" y="435610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352230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088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Baten = ontvangsten </a:t>
            </a:r>
            <a:r>
              <a:rPr lang="nl-NL" sz="2500" b="1" dirty="0" smtClean="0"/>
              <a:t>+</a:t>
            </a:r>
            <a:r>
              <a:rPr lang="nl-NL" sz="2500" dirty="0" smtClean="0"/>
              <a:t> Vooruit ontvangen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ontvangen bedragen begin balans						  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ontvangen bedragen eind balans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+ vooruit betaalde bedragen begin balans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betalen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betaalde bedragen </a:t>
            </a:r>
            <a:r>
              <a:rPr lang="nl-NL" sz="2500" dirty="0" smtClean="0"/>
              <a:t>eind</a:t>
            </a:r>
            <a:r>
              <a:rPr lang="nl-NL" sz="2500" dirty="0" smtClean="0"/>
              <a:t> </a:t>
            </a:r>
            <a:r>
              <a:rPr lang="nl-NL" sz="2500" dirty="0" smtClean="0"/>
              <a:t>balans	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nog te betalen bedragen eind balans</a:t>
            </a:r>
          </a:p>
        </p:txBody>
      </p:sp>
    </p:spTree>
    <p:extLst>
      <p:ext uri="{BB962C8B-B14F-4D97-AF65-F5344CB8AC3E}">
        <p14:creationId xmlns:p14="http://schemas.microsoft.com/office/powerpoint/2010/main" val="188129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82 en 83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Starten met ander vak.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190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070"/>
          <a:stretch/>
        </p:blipFill>
        <p:spPr>
          <a:xfrm>
            <a:off x="0" y="-34132"/>
            <a:ext cx="12192000" cy="18883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132"/>
            <a:ext cx="12192000" cy="37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4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opstellen van regels, 81, 82 en 83</a:t>
            </a:r>
          </a:p>
          <a:p>
            <a:r>
              <a:rPr lang="nl-NL" sz="2500" dirty="0" smtClean="0"/>
              <a:t>Les 2: 84 t/m 91.</a:t>
            </a:r>
          </a:p>
          <a:p>
            <a:r>
              <a:rPr lang="nl-NL" sz="2500" dirty="0" smtClean="0"/>
              <a:t>Les 3: 92 t/m 96.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2370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Heel veel relatief kleine opgaves waarbij we iets moeten gaan doen met overlopende posten op de begin balans, eind balans, ontvangsten/uitgaven en baten lasten.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923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Matching principe: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Zegt het volgende: als er geen overlopende posten begin balans zijn, en geen overlopende posten eind balans</a:t>
            </a:r>
          </a:p>
          <a:p>
            <a:r>
              <a:rPr lang="nl-NL" sz="2500" dirty="0" smtClean="0"/>
              <a:t>Ontvangsten = baten/opbrengsten</a:t>
            </a:r>
          </a:p>
          <a:p>
            <a:r>
              <a:rPr lang="nl-NL" sz="2500" dirty="0" smtClean="0"/>
              <a:t>Uitgaven = lasten/kosten.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62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gaan aan de hand hiervan regels opstellen, ik adviseer deze over te nemen.</a:t>
            </a:r>
          </a:p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ontvangsten. </a:t>
            </a:r>
          </a:p>
          <a:p>
            <a:r>
              <a:rPr lang="nl-NL" sz="2500" dirty="0" smtClean="0"/>
              <a:t>Stel nu dat we op de beginbalans hebben: nog te ontvangen bedragen.</a:t>
            </a:r>
          </a:p>
          <a:p>
            <a:r>
              <a:rPr lang="nl-NL" sz="2500" dirty="0" smtClean="0"/>
              <a:t>En gedeelte wat we dus gaan ontvangen deze periode, zijn geen baten van deze periode, maar baten van vorige periode.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849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r>
              <a:rPr lang="nl-NL" sz="2500" dirty="0" smtClean="0"/>
              <a:t>Stel nu dat we op de beginbalans hebben: vooruit ontvangen bedragen.</a:t>
            </a:r>
          </a:p>
          <a:p>
            <a:r>
              <a:rPr lang="nl-NL" sz="2500" dirty="0" smtClean="0"/>
              <a:t>We hebben dus vorige jaar al geld ontvangen, die eigenlijk bij de baten van dit jaar horen. Dit geld moeten we wel bij de baten van dit jaar tellen.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balans. 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6613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balans. </a:t>
            </a:r>
          </a:p>
          <a:p>
            <a:r>
              <a:rPr lang="nl-NL" sz="2500" dirty="0" smtClean="0"/>
              <a:t>Stel nu dat we op de eindbalans hebben: vooruit ontvangen bedragen.</a:t>
            </a:r>
          </a:p>
          <a:p>
            <a:r>
              <a:rPr lang="nl-NL" sz="2500" dirty="0" smtClean="0"/>
              <a:t>We hebben dus dit jaar al geld ontvangen, wat we eigenlijk volgend jaar hadden moeten krijgen. Deze ontvangsten horen dus niet bij de baten van dit jaar maar van volgend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1643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0"/>
            <a:ext cx="8893002" cy="50164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 – vooruit ontvangen </a:t>
            </a:r>
            <a:r>
              <a:rPr lang="nl-NL" sz="2500" dirty="0" smtClean="0"/>
              <a:t>bedragen eind balans..</a:t>
            </a:r>
            <a:endParaRPr lang="nl-NL" sz="2500" dirty="0"/>
          </a:p>
          <a:p>
            <a:r>
              <a:rPr lang="nl-NL" sz="2500" dirty="0" smtClean="0"/>
              <a:t>Stel nu dat we op de eindbalans hebben: nog te ontvangen bedragen.</a:t>
            </a:r>
          </a:p>
          <a:p>
            <a:r>
              <a:rPr lang="nl-NL" sz="2500" dirty="0" smtClean="0"/>
              <a:t>We hebben dus dit jaar minder gekregen dan we hadden moeten krijgen, dit geld wat we nog niet hebben ontvangen, hoort wel bij de baten van dit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 balans + nog te ontvangen bedragen eind balans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8639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84 en 85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91.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r>
              <a:rPr lang="nl-NL" sz="2500" dirty="0" smtClean="0"/>
              <a:t>Je kan alvast verder werken, het is vandaag t/m 91. klaar? Kan je aan een ander vak.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098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6811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373"/>
          <a:stretch/>
        </p:blipFill>
        <p:spPr>
          <a:xfrm>
            <a:off x="0" y="0"/>
            <a:ext cx="12192000" cy="1778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4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9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/>
              <a:t>Baten = ontvangsten – nog te ontvangen bedragen begin balans + vooruit ontvangen bedragen begin balans – vooruit ontvangen bedragen eind balans + nog te ontvangen bedragen eind balans</a:t>
            </a:r>
          </a:p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Is ook te gebruiken als de baten bekend zijn, maar een andere factor onbekend.</a:t>
            </a:r>
          </a:p>
          <a:p>
            <a:r>
              <a:rPr lang="nl-NL" sz="2500" dirty="0" smtClean="0"/>
              <a:t>In opgave waren de ontvangsten onbekend. 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2653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inspiratieopdracht.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901" y="1308100"/>
            <a:ext cx="4886768" cy="45418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500" dirty="0" smtClean="0"/>
              <a:t>4 minuten de tijd. Schrijf voor jezelf op.</a:t>
            </a:r>
          </a:p>
          <a:p>
            <a:pPr marL="0" indent="0">
              <a:buNone/>
            </a:pPr>
            <a:r>
              <a:rPr lang="nl-NL" sz="2500" dirty="0" smtClean="0"/>
              <a:t>Waarom is dit nuttig?</a:t>
            </a:r>
          </a:p>
          <a:p>
            <a:pPr marL="0" indent="0">
              <a:buNone/>
            </a:pPr>
            <a:r>
              <a:rPr lang="nl-NL" sz="2500" dirty="0" smtClean="0"/>
              <a:t>Waarom zou ik dit moeten kunnen?</a:t>
            </a:r>
          </a:p>
          <a:p>
            <a:pPr marL="0" indent="0">
              <a:buNone/>
            </a:pPr>
            <a:r>
              <a:rPr lang="nl-NL" sz="2500" dirty="0" smtClean="0"/>
              <a:t>Waarom zou ik met deze regels moeten kunnen werken?</a:t>
            </a:r>
          </a:p>
          <a:p>
            <a:pPr marL="0" indent="0">
              <a:buNone/>
            </a:pPr>
            <a:r>
              <a:rPr lang="nl-NL" sz="2500" dirty="0" smtClean="0"/>
              <a:t>Het mooiste meest inspirerende antwoord wint de keuze voor het opruimlied (lied wat we draaien als we gaan opruimen straks)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634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ontstaat overlopende posten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407695"/>
            <a:ext cx="9974179" cy="4633667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Zichtbaar onderaan bladzijde 75, er ontstaan overlopende posten</a:t>
            </a:r>
          </a:p>
          <a:p>
            <a:r>
              <a:rPr lang="nl-NL" sz="2500" dirty="0" smtClean="0"/>
              <a:t>In dit geval: vooruit ontvangen contributie en te vorderen contributie.</a:t>
            </a:r>
          </a:p>
          <a:p>
            <a:r>
              <a:rPr lang="nl-NL" sz="2500" dirty="0" smtClean="0"/>
              <a:t>Cq: als er een verschil is tussen baten en bijbehorende ontvangsten </a:t>
            </a:r>
            <a:r>
              <a:rPr lang="nl-NL" sz="2500" dirty="0" smtClean="0">
                <a:sym typeface="Wingdings" panose="05000000000000000000" pitchFamily="2" charset="2"/>
              </a:rPr>
              <a:t> overlopende posten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Als er een verschil is tussen lasten en bijbehorende uitgaven  overlopende posten.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zien we nooit?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Vooruit betaalde aflossing, nog te betalen afschrijving?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= alleen een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= alleen een lasten/kosten.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0830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is dit nuttig?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6700" y="1155701"/>
            <a:ext cx="9007302" cy="4872962"/>
          </a:xfrm>
        </p:spPr>
        <p:txBody>
          <a:bodyPr>
            <a:noAutofit/>
          </a:bodyPr>
          <a:lstStyle/>
          <a:p>
            <a:r>
              <a:rPr lang="nl-NL" sz="2500" dirty="0" smtClean="0"/>
              <a:t>Baten en lasten = winst en verlies.</a:t>
            </a:r>
          </a:p>
          <a:p>
            <a:r>
              <a:rPr lang="nl-NL" sz="2500" dirty="0" smtClean="0"/>
              <a:t>Wat hebben we gezien: het is mogelijk dat bepaalde balansposten op de begin balans duiden op lagere baten, en bepaalde balansposten op de eindbalans duiden op lagere baten.</a:t>
            </a:r>
          </a:p>
          <a:p>
            <a:r>
              <a:rPr lang="nl-NL" sz="2500" dirty="0" smtClean="0"/>
              <a:t>Lagere baten </a:t>
            </a:r>
            <a:r>
              <a:rPr lang="nl-NL" sz="2500" dirty="0" smtClean="0">
                <a:sym typeface="Wingdings" panose="05000000000000000000" pitchFamily="2" charset="2"/>
              </a:rPr>
              <a:t> lagere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Het is mogelijk dat bepaalde balansposten op de begin balans duiden op hogere baten, en bepaalde balansposten op de eindbalans duiden op lagere baten.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Hogere baten  hogere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We kunnen dus vanuit ons ontvangsten/uitgaven overzicht, met de begin en eindbalans iets zeggen over de bedrijfsvoering van dat jaar.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9748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09600"/>
            <a:ext cx="9969500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Meneer Jacobs, daar heb ik toch alleen iets aan als ik later bedrijfseconoom ben, een eigen bedrijf heb?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000" y="1600201"/>
            <a:ext cx="9147002" cy="4441162"/>
          </a:xfrm>
        </p:spPr>
        <p:txBody>
          <a:bodyPr>
            <a:noAutofit/>
          </a:bodyPr>
          <a:lstStyle/>
          <a:p>
            <a:r>
              <a:rPr lang="nl-NL" sz="2500" dirty="0" smtClean="0"/>
              <a:t>Ja en nee!</a:t>
            </a:r>
          </a:p>
          <a:p>
            <a:r>
              <a:rPr lang="nl-NL" sz="2500" dirty="0" smtClean="0"/>
              <a:t>Ja het is heel nuttig wanneer je een eigen bedrijf hebt.</a:t>
            </a:r>
          </a:p>
          <a:p>
            <a:r>
              <a:rPr lang="nl-NL" sz="2500" dirty="0" smtClean="0"/>
              <a:t>Maar ook.</a:t>
            </a:r>
          </a:p>
          <a:p>
            <a:r>
              <a:rPr lang="nl-NL" sz="2500" dirty="0" smtClean="0"/>
              <a:t>Het zegt iets over je persoonlijke financiën, wanneer je gaat lenen</a:t>
            </a:r>
            <a:r>
              <a:rPr lang="nl-NL" sz="2500" dirty="0"/>
              <a:t> </a:t>
            </a:r>
            <a:r>
              <a:rPr lang="nl-NL" sz="2500" dirty="0" smtClean="0"/>
              <a:t>haal je ontvangsten naar voren zonder dat je al de baten hebt gehad.</a:t>
            </a:r>
          </a:p>
          <a:p>
            <a:r>
              <a:rPr lang="nl-NL" sz="2500" dirty="0" smtClean="0"/>
              <a:t>Als je nog geld van iemand krijgt, heb je de ontvangsten nog niet maar de baten al wel.</a:t>
            </a:r>
          </a:p>
          <a:p>
            <a:r>
              <a:rPr lang="nl-NL" sz="2500" dirty="0" smtClean="0"/>
              <a:t>Vaak houden wij vooral rekening met onze ontvangsten/uitgaven, dit systeem maakt zichtbaar dat dat beperkingen heeft.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4768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86 en 87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91.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r>
              <a:rPr lang="nl-NL" sz="2500" dirty="0" smtClean="0"/>
              <a:t>Je kan alvast vooruit werken. Klaar t/m 91, ander vak.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471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2738"/>
          <a:stretch/>
        </p:blipFill>
        <p:spPr>
          <a:xfrm>
            <a:off x="0" y="61912"/>
            <a:ext cx="12192000" cy="15890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12"/>
            <a:ext cx="12192000" cy="33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5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Neem de volgende regel over en zet op de … een + of een –</a:t>
            </a:r>
          </a:p>
          <a:p>
            <a:r>
              <a:rPr lang="nl-NL" sz="2500" dirty="0" smtClean="0"/>
              <a:t>Baten = ontvangsten .. Vooruit ontvangen bedragen begin balans … nog te ontvangen bedragen begin balans						   … vooruit ontvangen bedragen eind balans								  …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… vooruit betaalde bedragen begin balans 	      … nog te betalen bedragen begin balans								  … vooruit betaalde bedragen begin balans								  … nog te betalen bedragen eind balans</a:t>
            </a:r>
          </a:p>
          <a:p>
            <a:r>
              <a:rPr lang="nl-NL" sz="2500" dirty="0" smtClean="0"/>
              <a:t>5 minuten de tijd</a:t>
            </a:r>
          </a:p>
        </p:txBody>
      </p:sp>
      <p:sp>
        <p:nvSpPr>
          <p:cNvPr id="4" name="Ovaal 3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352234" y="4346173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352234" y="434617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352234" y="434617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352234" y="4346169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352234" y="4346168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352233" y="435611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352233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352232" y="4356106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352230" y="435610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352230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700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Baten = ontvangsten </a:t>
            </a:r>
            <a:r>
              <a:rPr lang="nl-NL" sz="2500" b="1" dirty="0" smtClean="0"/>
              <a:t>+</a:t>
            </a:r>
            <a:r>
              <a:rPr lang="nl-NL" sz="2500" dirty="0" smtClean="0"/>
              <a:t> Vooruit ontvangen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ontvangen bedragen begin balans						  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ontvangen bedragen eind balans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+ vooruit betaalde bedragen begin balans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betalen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betaalde bedragen </a:t>
            </a:r>
            <a:r>
              <a:rPr lang="nl-NL" sz="2500" dirty="0" smtClean="0"/>
              <a:t>eind</a:t>
            </a:r>
            <a:r>
              <a:rPr lang="nl-NL" sz="2500" dirty="0" smtClean="0"/>
              <a:t> </a:t>
            </a:r>
            <a:r>
              <a:rPr lang="nl-NL" sz="2500" dirty="0" smtClean="0"/>
              <a:t>balans	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nog te betalen bedragen eind balans</a:t>
            </a:r>
          </a:p>
        </p:txBody>
      </p:sp>
    </p:spTree>
    <p:extLst>
      <p:ext uri="{BB962C8B-B14F-4D97-AF65-F5344CB8AC3E}">
        <p14:creationId xmlns:p14="http://schemas.microsoft.com/office/powerpoint/2010/main" val="247852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88 en 89 en 90 en 91.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91.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734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013027"/>
            <a:ext cx="12200246" cy="160037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73649"/>
          <a:stretch/>
        </p:blipFill>
        <p:spPr>
          <a:xfrm>
            <a:off x="0" y="0"/>
            <a:ext cx="12192000" cy="1092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35043"/>
          <a:stretch/>
        </p:blipFill>
        <p:spPr>
          <a:xfrm>
            <a:off x="0" y="0"/>
            <a:ext cx="12192000" cy="2692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14207"/>
          <a:stretch/>
        </p:blipFill>
        <p:spPr>
          <a:xfrm>
            <a:off x="0" y="0"/>
            <a:ext cx="12192000" cy="3556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1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Oefenopgaves, stoeien met rentes, onderscheid kas en periodetoerekeningsstelsel.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165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Matching principe: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Zegt het volgende: als er geen overlopende posten begin balans zijn, en geen overlopende posten eind balans</a:t>
            </a:r>
          </a:p>
          <a:p>
            <a:r>
              <a:rPr lang="nl-NL" sz="2500" dirty="0" smtClean="0"/>
              <a:t>Ontvangsten = baten/opbrengsten</a:t>
            </a:r>
          </a:p>
          <a:p>
            <a:r>
              <a:rPr lang="nl-NL" sz="2500" dirty="0" smtClean="0"/>
              <a:t>Uitgaven = lasten/kosten.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462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Bladzijde 71 staan 2 opmerkingen: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9512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gaan aan de hand hiervan regels opstellen, ik adviseer deze over te nemen.</a:t>
            </a:r>
          </a:p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ontvangsten. </a:t>
            </a:r>
          </a:p>
          <a:p>
            <a:r>
              <a:rPr lang="nl-NL" sz="2500" dirty="0" smtClean="0"/>
              <a:t>Stel nu dat we op de beginbalans hebben: nog te ontvangen bedragen.</a:t>
            </a:r>
          </a:p>
          <a:p>
            <a:r>
              <a:rPr lang="nl-NL" sz="2500" dirty="0" smtClean="0"/>
              <a:t>En gedeelte wat we dus gaan ontvangen deze periode, zijn geen baten van deze periode, maar baten van vorige periode.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0312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r>
              <a:rPr lang="nl-NL" sz="2500" dirty="0" smtClean="0"/>
              <a:t>Stel nu dat we op de beginbalans hebben: vooruit ontvangen bedragen.</a:t>
            </a:r>
          </a:p>
          <a:p>
            <a:r>
              <a:rPr lang="nl-NL" sz="2500" dirty="0" smtClean="0"/>
              <a:t>We hebben dus vorige jaar al geld ontvangen, die eigenlijk bij de baten van dit jaar horen. Dit geld moeten we wel bij de baten van dit jaar tellen.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balans. 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463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balans. </a:t>
            </a:r>
          </a:p>
          <a:p>
            <a:r>
              <a:rPr lang="nl-NL" sz="2500" dirty="0" smtClean="0"/>
              <a:t>Stel nu dat we op de eindbalans hebben: vooruit ontvangen bedragen.</a:t>
            </a:r>
          </a:p>
          <a:p>
            <a:r>
              <a:rPr lang="nl-NL" sz="2500" dirty="0" smtClean="0"/>
              <a:t>We hebben dus dit jaar al geld ontvangen, wat we eigenlijk volgend jaar hadden moeten krijgen. Deze ontvangsten horen dus niet bij de baten van dit jaar maar van volgend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053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0"/>
            <a:ext cx="8893002" cy="50164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 – vooruit ontvangen </a:t>
            </a:r>
            <a:r>
              <a:rPr lang="nl-NL" sz="2500" dirty="0" smtClean="0"/>
              <a:t>bedragen eind balans..</a:t>
            </a:r>
            <a:endParaRPr lang="nl-NL" sz="2500" dirty="0"/>
          </a:p>
          <a:p>
            <a:r>
              <a:rPr lang="nl-NL" sz="2500" dirty="0" smtClean="0"/>
              <a:t>Stel nu dat we op de eindbalans hebben: nog te ontvangen bedragen.</a:t>
            </a:r>
          </a:p>
          <a:p>
            <a:r>
              <a:rPr lang="nl-NL" sz="2500" dirty="0" smtClean="0"/>
              <a:t>We hebben dus dit jaar minder gekregen dan we hadden moeten krijgen, dit geld wat we nog niet hebben ontvangen, hoort wel bij de baten van dit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 balans + nog te ontvangen bedragen eind balans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87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Baten = ontvangsten </a:t>
            </a:r>
            <a:r>
              <a:rPr lang="nl-NL" sz="2500" b="1" dirty="0" smtClean="0"/>
              <a:t>+</a:t>
            </a:r>
            <a:r>
              <a:rPr lang="nl-NL" sz="2500" dirty="0" smtClean="0"/>
              <a:t> Vooruit ontvangen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ontvangen bedragen begin balans						  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ontvangen bedragen eind balans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+ vooruit betaalde bedragen begin balans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betalen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betaalde bedragen </a:t>
            </a:r>
            <a:r>
              <a:rPr lang="nl-NL" sz="2500" dirty="0" smtClean="0"/>
              <a:t>eind</a:t>
            </a:r>
            <a:r>
              <a:rPr lang="nl-NL" sz="2500" dirty="0" smtClean="0"/>
              <a:t> </a:t>
            </a:r>
            <a:r>
              <a:rPr lang="nl-NL" sz="2500" dirty="0" smtClean="0"/>
              <a:t>balans	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nog te betalen bedragen eind balans</a:t>
            </a:r>
          </a:p>
        </p:txBody>
      </p:sp>
    </p:spTree>
    <p:extLst>
      <p:ext uri="{BB962C8B-B14F-4D97-AF65-F5344CB8AC3E}">
        <p14:creationId xmlns:p14="http://schemas.microsoft.com/office/powerpoint/2010/main" val="360379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92 en 93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96.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682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376"/>
          <a:stretch/>
        </p:blipFill>
        <p:spPr>
          <a:xfrm>
            <a:off x="0" y="3175"/>
            <a:ext cx="12192000" cy="16097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522"/>
          <a:stretch/>
        </p:blipFill>
        <p:spPr>
          <a:xfrm>
            <a:off x="0" y="3175"/>
            <a:ext cx="12192000" cy="34004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427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1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94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96.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782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861"/>
          <a:stretch/>
        </p:blipFill>
        <p:spPr>
          <a:xfrm>
            <a:off x="0" y="0"/>
            <a:ext cx="12192000" cy="1295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8436"/>
          <a:stretch/>
        </p:blipFill>
        <p:spPr>
          <a:xfrm>
            <a:off x="0" y="0"/>
            <a:ext cx="12192000" cy="1778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4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7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meerwaarde van een tijdlijn.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Kijk op bladzijde 87.</a:t>
            </a:r>
          </a:p>
          <a:p>
            <a:r>
              <a:rPr lang="nl-NL" sz="2500" dirty="0" smtClean="0"/>
              <a:t>Wanneer ontstaan er verschillen tussen baten/lasten en ontvangsten/uitgaven.</a:t>
            </a:r>
          </a:p>
          <a:p>
            <a:r>
              <a:rPr lang="nl-NL" sz="2500" dirty="0" smtClean="0"/>
              <a:t>Als er ergens midden in het jaar wordt betaald en afgelost.</a:t>
            </a:r>
          </a:p>
          <a:p>
            <a:r>
              <a:rPr lang="nl-NL" sz="2500" dirty="0" smtClean="0"/>
              <a:t>Baten/lasten vooral te berekenen door gebruik tijdlijn.</a:t>
            </a:r>
          </a:p>
          <a:p>
            <a:r>
              <a:rPr lang="nl-NL" sz="2500" dirty="0" smtClean="0"/>
              <a:t>Betaling kan je daarna aflezen.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0543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85"/>
          <a:stretch/>
        </p:blipFill>
        <p:spPr>
          <a:xfrm>
            <a:off x="-1" y="0"/>
            <a:ext cx="11057021" cy="30319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057021" cy="691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9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95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Bedenk: je betaald 2x per jaar, dus je betaald elke keer voor een half jaar vooruit. </a:t>
            </a:r>
          </a:p>
          <a:p>
            <a:pPr marL="0" indent="0">
              <a:buNone/>
            </a:pPr>
            <a:r>
              <a:rPr lang="nl-NL" sz="2500" dirty="0" smtClean="0"/>
              <a:t>Klaar?</a:t>
            </a:r>
          </a:p>
          <a:p>
            <a:pPr marL="0" indent="0">
              <a:buNone/>
            </a:pPr>
            <a:r>
              <a:rPr lang="nl-NL" sz="2500" dirty="0" smtClean="0"/>
              <a:t>Vandaag is de stof t/m 96.</a:t>
            </a:r>
          </a:p>
          <a:p>
            <a:pPr marL="0" indent="0">
              <a:buNone/>
            </a:pPr>
            <a:r>
              <a:rPr lang="nl-NL" sz="2500" dirty="0" smtClean="0"/>
              <a:t>Boven de opgaven staat vaak het stukje bijbehorende theorie.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068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628"/>
          <a:stretch/>
        </p:blipFill>
        <p:spPr>
          <a:xfrm>
            <a:off x="0" y="92870"/>
            <a:ext cx="12001500" cy="18629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2168"/>
          <a:stretch/>
        </p:blipFill>
        <p:spPr>
          <a:xfrm>
            <a:off x="0" y="92870"/>
            <a:ext cx="12001500" cy="59777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83"/>
          <a:stretch/>
        </p:blipFill>
        <p:spPr>
          <a:xfrm>
            <a:off x="0" y="92870"/>
            <a:ext cx="12001500" cy="63714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70"/>
            <a:ext cx="12001500" cy="680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1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96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Let op! Niet 97 maken. </a:t>
            </a:r>
          </a:p>
          <a:p>
            <a:pPr marL="0" indent="0">
              <a:buNone/>
            </a:pPr>
            <a:r>
              <a:rPr lang="nl-NL" sz="2500" dirty="0" smtClean="0"/>
              <a:t>Eerder klaar, ander vak!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73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1979" b="66542"/>
          <a:stretch/>
        </p:blipFill>
        <p:spPr>
          <a:xfrm>
            <a:off x="0" y="34925"/>
            <a:ext cx="5854700" cy="15144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348"/>
          <a:stretch/>
        </p:blipFill>
        <p:spPr>
          <a:xfrm>
            <a:off x="0" y="34925"/>
            <a:ext cx="12192000" cy="13874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405"/>
          <a:stretch/>
        </p:blipFill>
        <p:spPr>
          <a:xfrm>
            <a:off x="0" y="34925"/>
            <a:ext cx="12192000" cy="18827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989"/>
          <a:stretch/>
        </p:blipFill>
        <p:spPr>
          <a:xfrm>
            <a:off x="0" y="34925"/>
            <a:ext cx="12192000" cy="22637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168"/>
          <a:stretch/>
        </p:blipFill>
        <p:spPr>
          <a:xfrm>
            <a:off x="0" y="34925"/>
            <a:ext cx="12192000" cy="27082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068"/>
          <a:stretch/>
        </p:blipFill>
        <p:spPr>
          <a:xfrm>
            <a:off x="0" y="34925"/>
            <a:ext cx="12192000" cy="31654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931"/>
          <a:stretch/>
        </p:blipFill>
        <p:spPr>
          <a:xfrm>
            <a:off x="0" y="34925"/>
            <a:ext cx="12192000" cy="35337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48021" b="1730"/>
          <a:stretch/>
        </p:blipFill>
        <p:spPr>
          <a:xfrm>
            <a:off x="5854700" y="34925"/>
            <a:ext cx="6337300" cy="44481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92"/>
          <a:stretch/>
        </p:blipFill>
        <p:spPr>
          <a:xfrm>
            <a:off x="0" y="34925"/>
            <a:ext cx="12192000" cy="442277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925"/>
            <a:ext cx="12192000" cy="452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10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939"/>
          <a:stretch/>
        </p:blipFill>
        <p:spPr>
          <a:xfrm>
            <a:off x="0" y="0"/>
            <a:ext cx="12192000" cy="33447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362" b="24187"/>
          <a:stretch/>
        </p:blipFill>
        <p:spPr>
          <a:xfrm>
            <a:off x="0" y="0"/>
            <a:ext cx="6051884" cy="50652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50921" t="-18728" r="50921" b="18728"/>
          <a:stretch/>
        </p:blipFill>
        <p:spPr>
          <a:xfrm>
            <a:off x="-6208295" y="-1251284"/>
            <a:ext cx="12192000" cy="66813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685" b="6449"/>
          <a:stretch/>
        </p:blipFill>
        <p:spPr>
          <a:xfrm>
            <a:off x="0" y="1"/>
            <a:ext cx="6012493" cy="625048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75366" b="450"/>
          <a:stretch/>
        </p:blipFill>
        <p:spPr>
          <a:xfrm>
            <a:off x="0" y="5035463"/>
            <a:ext cx="12192000" cy="16158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69929"/>
          <a:stretch/>
        </p:blipFill>
        <p:spPr>
          <a:xfrm>
            <a:off x="0" y="4672208"/>
            <a:ext cx="12192000" cy="20091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65055"/>
          <a:stretch/>
        </p:blipFill>
        <p:spPr>
          <a:xfrm>
            <a:off x="0" y="4346532"/>
            <a:ext cx="12192000" cy="233484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8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9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81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7</a:t>
            </a:r>
            <a:r>
              <a:rPr lang="nl-NL" sz="2500" dirty="0" smtClean="0"/>
              <a:t> minuten de tijd.</a:t>
            </a:r>
          </a:p>
          <a:p>
            <a:pPr marL="0" indent="0">
              <a:buNone/>
            </a:pPr>
            <a:r>
              <a:rPr lang="nl-NL" sz="2500" dirty="0" smtClean="0"/>
              <a:t>Vandaag t/m 83 maken, je kan alvast vooruit lezen.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525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363"/>
          <a:stretch/>
        </p:blipFill>
        <p:spPr>
          <a:xfrm>
            <a:off x="0" y="0"/>
            <a:ext cx="11036300" cy="1003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361"/>
          <a:stretch/>
        </p:blipFill>
        <p:spPr>
          <a:xfrm>
            <a:off x="0" y="0"/>
            <a:ext cx="11036300" cy="1346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860"/>
          <a:stretch/>
        </p:blipFill>
        <p:spPr>
          <a:xfrm>
            <a:off x="0" y="0"/>
            <a:ext cx="11036300" cy="4191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036300" cy="685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1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Matching principe: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Zegt het volgende: als er geen overlopende posten begin balans zijn, en geen overlopende posten eind balans</a:t>
            </a:r>
          </a:p>
          <a:p>
            <a:r>
              <a:rPr lang="nl-NL" sz="2500" dirty="0" smtClean="0"/>
              <a:t>Ontvangsten = baten/opbrengsten</a:t>
            </a:r>
          </a:p>
          <a:p>
            <a:r>
              <a:rPr lang="nl-NL" sz="2500" dirty="0" smtClean="0"/>
              <a:t>Uitgaven = lasten/kosten.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6363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1757</TotalTime>
  <Words>2572</Words>
  <Application>Microsoft Office PowerPoint</Application>
  <PresentationFormat>Breedbeeld</PresentationFormat>
  <Paragraphs>447</Paragraphs>
  <Slides>53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53</vt:i4>
      </vt:variant>
    </vt:vector>
  </HeadingPairs>
  <TitlesOfParts>
    <vt:vector size="59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deze week</vt:lpstr>
      <vt:lpstr>Er ontstaat overlopende posten</vt:lpstr>
      <vt:lpstr>Belangrijk info! (daarom uitroepteken)</vt:lpstr>
      <vt:lpstr>PowerPoint-presentatie</vt:lpstr>
      <vt:lpstr>PowerPoint-presentatie</vt:lpstr>
      <vt:lpstr>Maak opgave 81</vt:lpstr>
      <vt:lpstr>PowerPoint-presentatie</vt:lpstr>
      <vt:lpstr>Matching principe:</vt:lpstr>
      <vt:lpstr>We gaan nu kijken naar overlopende posten:</vt:lpstr>
      <vt:lpstr>We gaan nu kijken naar overlopende posten:</vt:lpstr>
      <vt:lpstr>We gaan nu kijken naar overlopende posten:</vt:lpstr>
      <vt:lpstr>We gaan nu kijken naar overlopende posten:</vt:lpstr>
      <vt:lpstr>Aantal oefenvragen:</vt:lpstr>
      <vt:lpstr>Aantal oefenvragen:</vt:lpstr>
      <vt:lpstr>Stel de regel op</vt:lpstr>
      <vt:lpstr>Stel de regel op</vt:lpstr>
      <vt:lpstr>Maak opgave 82 en 83</vt:lpstr>
      <vt:lpstr>PowerPoint-presentatie</vt:lpstr>
      <vt:lpstr>Les 2:</vt:lpstr>
      <vt:lpstr>Matching principe:</vt:lpstr>
      <vt:lpstr>We gaan nu kijken naar overlopende posten:</vt:lpstr>
      <vt:lpstr>We gaan nu kijken naar overlopende posten:</vt:lpstr>
      <vt:lpstr>We gaan nu kijken naar overlopende posten:</vt:lpstr>
      <vt:lpstr>We gaan nu kijken naar overlopende posten:</vt:lpstr>
      <vt:lpstr>Maak opgave 84 en 85</vt:lpstr>
      <vt:lpstr>PowerPoint-presentatie</vt:lpstr>
      <vt:lpstr>De formule:</vt:lpstr>
      <vt:lpstr>De inspiratieopdracht.</vt:lpstr>
      <vt:lpstr>Waarom is dit nuttig?</vt:lpstr>
      <vt:lpstr>Meneer Jacobs, daar heb ik toch alleen iets aan als ik later bedrijfseconoom ben, een eigen bedrijf heb?</vt:lpstr>
      <vt:lpstr>Maak opgave 86 en 87</vt:lpstr>
      <vt:lpstr>PowerPoint-presentatie</vt:lpstr>
      <vt:lpstr>Stel de regel op</vt:lpstr>
      <vt:lpstr>Stel de regel op</vt:lpstr>
      <vt:lpstr>Maak opgave 88 en 89 en 90 en 91.</vt:lpstr>
      <vt:lpstr>PowerPoint-presentatie</vt:lpstr>
      <vt:lpstr>Les 3: </vt:lpstr>
      <vt:lpstr>Matching principe:</vt:lpstr>
      <vt:lpstr>We gaan nu kijken naar overlopende posten:</vt:lpstr>
      <vt:lpstr>We gaan nu kijken naar overlopende posten:</vt:lpstr>
      <vt:lpstr>We gaan nu kijken naar overlopende posten:</vt:lpstr>
      <vt:lpstr>We gaan nu kijken naar overlopende posten:</vt:lpstr>
      <vt:lpstr>Stel de regel op</vt:lpstr>
      <vt:lpstr>Maak opgave 92 en 93</vt:lpstr>
      <vt:lpstr>PowerPoint-presentatie</vt:lpstr>
      <vt:lpstr>Maak opgave 94</vt:lpstr>
      <vt:lpstr>PowerPoint-presentatie</vt:lpstr>
      <vt:lpstr>De meerwaarde van een tijdlijn.</vt:lpstr>
      <vt:lpstr>Maak opgave 95</vt:lpstr>
      <vt:lpstr>PowerPoint-presentatie</vt:lpstr>
      <vt:lpstr>Maak opgave 96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188</cp:revision>
  <dcterms:created xsi:type="dcterms:W3CDTF">2017-01-22T09:51:43Z</dcterms:created>
  <dcterms:modified xsi:type="dcterms:W3CDTF">2018-05-18T10:03:06Z</dcterms:modified>
</cp:coreProperties>
</file>