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89" r:id="rId7"/>
    <p:sldId id="291" r:id="rId8"/>
    <p:sldId id="294" r:id="rId9"/>
    <p:sldId id="295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6" autoAdjust="0"/>
    <p:restoredTop sz="94660"/>
  </p:normalViewPr>
  <p:slideViewPr>
    <p:cSldViewPr snapToGrid="0">
      <p:cViewPr varScale="1">
        <p:scale>
          <a:sx n="80" d="100"/>
          <a:sy n="80" d="100"/>
        </p:scale>
        <p:origin x="384" y="7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npo.nl/de-rekenkamer/04-10-2012/KRO_1556523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Beste Havo 4.	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51010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Programma aankomende les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Oefenopgaves afmaken (t/m 34)</a:t>
            </a:r>
          </a:p>
          <a:p>
            <a:r>
              <a:rPr lang="nl-NL" sz="2500" dirty="0" smtClean="0"/>
              <a:t>Filmpje van de rekenkamer (geld lenen kost geld).</a:t>
            </a:r>
          </a:p>
          <a:p>
            <a:endParaRPr lang="nl-NL" sz="2500" dirty="0" smtClean="0"/>
          </a:p>
          <a:p>
            <a:endParaRPr lang="nl-NL" sz="2500" dirty="0" smtClean="0"/>
          </a:p>
        </p:txBody>
      </p:sp>
    </p:spTree>
    <p:extLst>
      <p:ext uri="{BB962C8B-B14F-4D97-AF65-F5344CB8AC3E}">
        <p14:creationId xmlns:p14="http://schemas.microsoft.com/office/powerpoint/2010/main" val="38426176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Enkelvoudige interest: interest over het kapitaal.</a:t>
            </a:r>
          </a:p>
          <a:p>
            <a:r>
              <a:rPr lang="nl-NL" sz="2500" dirty="0" smtClean="0"/>
              <a:t>Samengestelde interest: interest over het kapitaal + over de eerdere rente.</a:t>
            </a:r>
          </a:p>
          <a:p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6432499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1000 euro + 10% rente. </a:t>
            </a:r>
            <a:br>
              <a:rPr lang="nl-NL" dirty="0" smtClean="0"/>
            </a:br>
            <a:r>
              <a:rPr lang="nl-NL" dirty="0" smtClean="0"/>
              <a:t>enkelvoudige interest in verhouding tot samengestelde interest.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1000 euro start bedrag</a:t>
            </a:r>
          </a:p>
          <a:p>
            <a:r>
              <a:rPr lang="nl-NL" sz="2500" dirty="0" smtClean="0"/>
              <a:t>Na 1 jaar bij enkelvoudige interest = 1000 + 100 rente (J1) = 1100</a:t>
            </a:r>
          </a:p>
          <a:p>
            <a:r>
              <a:rPr lang="nl-NL" sz="2500" dirty="0" smtClean="0"/>
              <a:t>Na 2 jaar bij enkelvoudige interest = 1000 + 100 rente (J1)+ 100 rente (J2) = 1200</a:t>
            </a:r>
          </a:p>
          <a:p>
            <a:r>
              <a:rPr lang="nl-NL" sz="2500" dirty="0" smtClean="0"/>
              <a:t>Na 3 jaar bij enkelvoudige interest = 1000 + 100 rente (J1) + 100 rente (J2) + 100 rente (J3) = 1300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39169657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Samengestelde interest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59210" y="2160589"/>
            <a:ext cx="8596668" cy="3880773"/>
          </a:xfrm>
        </p:spPr>
        <p:txBody>
          <a:bodyPr>
            <a:normAutofit/>
          </a:bodyPr>
          <a:lstStyle/>
          <a:p>
            <a:r>
              <a:rPr lang="nl-NL" sz="2500" dirty="0" smtClean="0"/>
              <a:t>1000 + 100 rente = 1100 eind jaar 1.</a:t>
            </a:r>
          </a:p>
          <a:p>
            <a:r>
              <a:rPr lang="nl-NL" sz="2500" dirty="0" smtClean="0"/>
              <a:t>1100 + 110 (rente over de 1100 eind jaar 1) = 1210 jaar 2.</a:t>
            </a:r>
          </a:p>
          <a:p>
            <a:r>
              <a:rPr lang="nl-NL" sz="2500" dirty="0" smtClean="0"/>
              <a:t>1210 + 121 (rente over de 1210 eind jaar 2) = 1331 jaar 3.</a:t>
            </a:r>
          </a:p>
          <a:p>
            <a:r>
              <a:rPr lang="nl-NL" sz="2500" dirty="0" smtClean="0"/>
              <a:t>Scheelt dus 31 euro t.o.v. enkelvoudige interest.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10500868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kunnen we tot nu toe.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11443"/>
            <a:ext cx="8596668" cy="4729920"/>
          </a:xfrm>
        </p:spPr>
        <p:txBody>
          <a:bodyPr>
            <a:noAutofit/>
          </a:bodyPr>
          <a:lstStyle/>
          <a:p>
            <a:r>
              <a:rPr lang="nl-NL" sz="2500" dirty="0" smtClean="0"/>
              <a:t>We weten nu, met de formule </a:t>
            </a:r>
            <a:r>
              <a:rPr lang="nl-NL" sz="2500" dirty="0" err="1" smtClean="0"/>
              <a:t>Kn</a:t>
            </a:r>
            <a:r>
              <a:rPr lang="nl-NL" sz="2500" dirty="0" smtClean="0"/>
              <a:t> = Ko * (1 + p/100)</a:t>
            </a:r>
            <a:r>
              <a:rPr lang="nl-NL" sz="2500" baseline="30000" dirty="0" smtClean="0"/>
              <a:t>n </a:t>
            </a:r>
            <a:r>
              <a:rPr lang="nl-NL" sz="2500" dirty="0" smtClean="0"/>
              <a:t>dat </a:t>
            </a:r>
            <a:r>
              <a:rPr lang="nl-NL" sz="2500" dirty="0" smtClean="0"/>
              <a:t>we de eindwaarde van het kapitaal kunnen berekenen.</a:t>
            </a:r>
          </a:p>
          <a:p>
            <a:r>
              <a:rPr lang="nl-NL" sz="2500" dirty="0" smtClean="0"/>
              <a:t>Vandaag </a:t>
            </a:r>
            <a:r>
              <a:rPr lang="nl-NL" sz="2500" dirty="0" smtClean="0"/>
              <a:t>gaan we kijken naar.</a:t>
            </a:r>
          </a:p>
          <a:p>
            <a:r>
              <a:rPr lang="nl-NL" sz="2500" dirty="0" smtClean="0"/>
              <a:t>Stel je weet de eindewaarde al, en het rentepercentage en aantal periodes, en je wilt weten wat ko is.</a:t>
            </a:r>
          </a:p>
          <a:p>
            <a:r>
              <a:rPr lang="nl-NL" sz="2500" dirty="0" smtClean="0"/>
              <a:t>Cq je wilt over 30 jaar, 40.000 euro op de bank hebben staan, als je 5% rente krijgt. Hoeveel geld moet je vandaag op de bank zetten wil je dat bereiken.</a:t>
            </a:r>
          </a:p>
          <a:p>
            <a:r>
              <a:rPr lang="nl-NL" sz="2500" dirty="0" smtClean="0"/>
              <a:t>Hiervoor gebruiken de formule Ko = </a:t>
            </a:r>
            <a:r>
              <a:rPr lang="nl-NL" sz="2500" dirty="0" err="1" smtClean="0"/>
              <a:t>Kn</a:t>
            </a:r>
            <a:r>
              <a:rPr lang="nl-NL" sz="2500" dirty="0" smtClean="0"/>
              <a:t> / (1 + p/ </a:t>
            </a:r>
            <a:r>
              <a:rPr lang="nl-NL" sz="2500" dirty="0" smtClean="0"/>
              <a:t>100)</a:t>
            </a:r>
            <a:r>
              <a:rPr lang="nl-NL" sz="2500" baseline="30000" dirty="0" smtClean="0"/>
              <a:t>n </a:t>
            </a:r>
            <a:r>
              <a:rPr lang="nl-NL" sz="2500" dirty="0" smtClean="0"/>
              <a:t>noemen we ook wel de contante waarde.</a:t>
            </a:r>
            <a:endParaRPr lang="nl-NL" sz="2500" dirty="0" smtClean="0"/>
          </a:p>
          <a:p>
            <a:endParaRPr lang="nl-NL" sz="2500" baseline="30000" dirty="0"/>
          </a:p>
        </p:txBody>
      </p:sp>
    </p:spTree>
    <p:extLst>
      <p:ext uri="{BB962C8B-B14F-4D97-AF65-F5344CB8AC3E}">
        <p14:creationId xmlns:p14="http://schemas.microsoft.com/office/powerpoint/2010/main" val="37471161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Zelfstandig maken 34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160590"/>
            <a:ext cx="3521687" cy="3686758"/>
          </a:xfrm>
        </p:spPr>
        <p:txBody>
          <a:bodyPr>
            <a:normAutofit/>
          </a:bodyPr>
          <a:lstStyle/>
          <a:p>
            <a:r>
              <a:rPr lang="nl-NL" sz="2500" dirty="0" smtClean="0"/>
              <a:t>12 minuten de tijd.</a:t>
            </a:r>
          </a:p>
          <a:p>
            <a:r>
              <a:rPr lang="nl-NL" sz="2500" dirty="0" smtClean="0"/>
              <a:t>Zorg dat je de stukjes theorie leest</a:t>
            </a:r>
            <a:r>
              <a:rPr lang="nl-NL" sz="2500" dirty="0" smtClean="0"/>
              <a:t>.</a:t>
            </a:r>
          </a:p>
          <a:p>
            <a:r>
              <a:rPr lang="nl-NL" sz="2500" dirty="0" smtClean="0"/>
              <a:t>Kijk goed hoe eerder spaarpremies tot stand zijn gekomen.</a:t>
            </a:r>
            <a:endParaRPr lang="nl-NL" sz="2500" dirty="0" smtClean="0"/>
          </a:p>
          <a:p>
            <a:endParaRPr lang="nl-NL" sz="2500" dirty="0"/>
          </a:p>
        </p:txBody>
      </p:sp>
      <p:sp>
        <p:nvSpPr>
          <p:cNvPr id="4" name="Ovaal 3"/>
          <p:cNvSpPr/>
          <p:nvPr/>
        </p:nvSpPr>
        <p:spPr>
          <a:xfrm>
            <a:off x="5285930" y="228408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5" name="Ovaal 4"/>
          <p:cNvSpPr/>
          <p:nvPr/>
        </p:nvSpPr>
        <p:spPr>
          <a:xfrm>
            <a:off x="5285930" y="228408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6" name="Ovaal 5"/>
          <p:cNvSpPr/>
          <p:nvPr/>
        </p:nvSpPr>
        <p:spPr>
          <a:xfrm>
            <a:off x="5285930" y="228408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7" name="Ovaal 6"/>
          <p:cNvSpPr/>
          <p:nvPr/>
        </p:nvSpPr>
        <p:spPr>
          <a:xfrm>
            <a:off x="5285930" y="2284085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8" name="Ovaal 7"/>
          <p:cNvSpPr/>
          <p:nvPr/>
        </p:nvSpPr>
        <p:spPr>
          <a:xfrm>
            <a:off x="5285930" y="228408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  <p:sp>
        <p:nvSpPr>
          <p:cNvPr id="9" name="Ovaal 8"/>
          <p:cNvSpPr/>
          <p:nvPr/>
        </p:nvSpPr>
        <p:spPr>
          <a:xfrm>
            <a:off x="5285930" y="228408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6</a:t>
            </a:r>
          </a:p>
        </p:txBody>
      </p:sp>
      <p:sp>
        <p:nvSpPr>
          <p:cNvPr id="10" name="Ovaal 9"/>
          <p:cNvSpPr/>
          <p:nvPr/>
        </p:nvSpPr>
        <p:spPr>
          <a:xfrm>
            <a:off x="5285930" y="228408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7</a:t>
            </a:r>
          </a:p>
        </p:txBody>
      </p:sp>
      <p:sp>
        <p:nvSpPr>
          <p:cNvPr id="11" name="Ovaal 10"/>
          <p:cNvSpPr/>
          <p:nvPr/>
        </p:nvSpPr>
        <p:spPr>
          <a:xfrm>
            <a:off x="5285930" y="228408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8</a:t>
            </a:r>
          </a:p>
        </p:txBody>
      </p:sp>
      <p:sp>
        <p:nvSpPr>
          <p:cNvPr id="12" name="Ovaal 11"/>
          <p:cNvSpPr/>
          <p:nvPr/>
        </p:nvSpPr>
        <p:spPr>
          <a:xfrm>
            <a:off x="5285930" y="228408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9</a:t>
            </a:r>
          </a:p>
        </p:txBody>
      </p:sp>
      <p:sp>
        <p:nvSpPr>
          <p:cNvPr id="13" name="Ovaal 12"/>
          <p:cNvSpPr/>
          <p:nvPr/>
        </p:nvSpPr>
        <p:spPr>
          <a:xfrm>
            <a:off x="5285929" y="228408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4" name="Ovaal 13"/>
          <p:cNvSpPr/>
          <p:nvPr/>
        </p:nvSpPr>
        <p:spPr>
          <a:xfrm>
            <a:off x="5285928" y="228408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5" name="Ovaal 14"/>
          <p:cNvSpPr/>
          <p:nvPr/>
        </p:nvSpPr>
        <p:spPr>
          <a:xfrm>
            <a:off x="5285927" y="228408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12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3145002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95000"/>
                            </p:stCondLst>
                            <p:childTnLst>
                              <p:par>
                                <p:cTn id="2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9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54000"/>
                            </p:stCondLst>
                            <p:childTnLst>
                              <p:par>
                                <p:cTn id="2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1" dur="59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13000"/>
                            </p:stCondLst>
                            <p:childTnLst>
                              <p:par>
                                <p:cTn id="3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9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72000"/>
                            </p:stCondLst>
                            <p:childTnLst>
                              <p:par>
                                <p:cTn id="3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9" dur="59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31000"/>
                            </p:stCondLst>
                            <p:childTnLst>
                              <p:par>
                                <p:cTn id="4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3" dur="59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90000"/>
                            </p:stCondLst>
                            <p:childTnLst>
                              <p:par>
                                <p:cTn id="4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7" dur="59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649000"/>
                            </p:stCondLst>
                            <p:childTnLst>
                              <p:par>
                                <p:cTn id="4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1" dur="59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 rotWithShape="1">
          <a:blip r:embed="rId2"/>
          <a:srcRect b="68355"/>
          <a:stretch/>
        </p:blipFill>
        <p:spPr>
          <a:xfrm>
            <a:off x="0" y="19050"/>
            <a:ext cx="12192000" cy="763004"/>
          </a:xfrm>
          <a:prstGeom prst="rect">
            <a:avLst/>
          </a:prstGeom>
        </p:spPr>
      </p:pic>
      <p:pic>
        <p:nvPicPr>
          <p:cNvPr id="5" name="Afbeelding 4"/>
          <p:cNvPicPr>
            <a:picLocks noChangeAspect="1"/>
          </p:cNvPicPr>
          <p:nvPr/>
        </p:nvPicPr>
        <p:blipFill rotWithShape="1">
          <a:blip r:embed="rId2"/>
          <a:srcRect b="36420"/>
          <a:stretch/>
        </p:blipFill>
        <p:spPr>
          <a:xfrm>
            <a:off x="0" y="19049"/>
            <a:ext cx="12192000" cy="1533025"/>
          </a:xfrm>
          <a:prstGeom prst="rect">
            <a:avLst/>
          </a:prstGeom>
        </p:spPr>
      </p:pic>
      <p:pic>
        <p:nvPicPr>
          <p:cNvPr id="6" name="Afbeelding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19049"/>
            <a:ext cx="12192000" cy="24111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791243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Filmpje rekenkamer.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>
                <a:hlinkClick r:id="rId2"/>
              </a:rPr>
              <a:t>https://</a:t>
            </a:r>
            <a:r>
              <a:rPr lang="nl-NL" sz="2500" dirty="0" smtClean="0">
                <a:hlinkClick r:id="rId2"/>
              </a:rPr>
              <a:t>www.npo.nl/de-rekenkamer/04-10-2012/KRO_1556523</a:t>
            </a:r>
            <a:endParaRPr lang="nl-NL" sz="2500" dirty="0" smtClean="0"/>
          </a:p>
          <a:p>
            <a:endParaRPr lang="nl-NL" sz="2500" dirty="0"/>
          </a:p>
          <a:p>
            <a:r>
              <a:rPr lang="nl-NL" sz="2500" dirty="0" smtClean="0"/>
              <a:t>Welke vraag moet je in je achterhoofd houden:</a:t>
            </a:r>
          </a:p>
          <a:p>
            <a:r>
              <a:rPr lang="nl-NL" sz="2500" dirty="0" smtClean="0"/>
              <a:t>Welke aspecten hebben we/zien we terug bij M en O.</a:t>
            </a:r>
          </a:p>
          <a:p>
            <a:r>
              <a:rPr lang="nl-NL" sz="2500" dirty="0" smtClean="0"/>
              <a:t>Welke aspecten worden nog niet/of niet besproken bij M en O.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3655291741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225</TotalTime>
  <Words>369</Words>
  <Application>Microsoft Office PowerPoint</Application>
  <PresentationFormat>Breedbeeld</PresentationFormat>
  <Paragraphs>44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Trebuchet MS</vt:lpstr>
      <vt:lpstr>Wingdings 3</vt:lpstr>
      <vt:lpstr>Facet</vt:lpstr>
      <vt:lpstr>Beste Havo 4. </vt:lpstr>
      <vt:lpstr>Programma aankomende les</vt:lpstr>
      <vt:lpstr>PowerPoint-presentatie</vt:lpstr>
      <vt:lpstr>1000 euro + 10% rente.  enkelvoudige interest in verhouding tot samengestelde interest.</vt:lpstr>
      <vt:lpstr>Samengestelde interest</vt:lpstr>
      <vt:lpstr>Wat kunnen we tot nu toe.</vt:lpstr>
      <vt:lpstr>Zelfstandig maken 34</vt:lpstr>
      <vt:lpstr>PowerPoint-presentatie</vt:lpstr>
      <vt:lpstr>Filmpje rekenkamer.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Bas Jacobs</dc:creator>
  <cp:lastModifiedBy>Jacobs, B (Bas)</cp:lastModifiedBy>
  <cp:revision>32</cp:revision>
  <dcterms:created xsi:type="dcterms:W3CDTF">2017-01-22T09:51:43Z</dcterms:created>
  <dcterms:modified xsi:type="dcterms:W3CDTF">2017-09-20T06:14:02Z</dcterms:modified>
</cp:coreProperties>
</file>

<file path=docProps/thumbnail.jpeg>
</file>