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49" r:id="rId4"/>
    <p:sldId id="352" r:id="rId5"/>
    <p:sldId id="357" r:id="rId6"/>
    <p:sldId id="358" r:id="rId7"/>
    <p:sldId id="373" r:id="rId8"/>
    <p:sldId id="376" r:id="rId9"/>
    <p:sldId id="377" r:id="rId10"/>
    <p:sldId id="378" r:id="rId11"/>
    <p:sldId id="379" r:id="rId12"/>
    <p:sldId id="382" r:id="rId13"/>
    <p:sldId id="390" r:id="rId14"/>
    <p:sldId id="399" r:id="rId15"/>
    <p:sldId id="400" r:id="rId16"/>
    <p:sldId id="391" r:id="rId17"/>
    <p:sldId id="401" r:id="rId18"/>
    <p:sldId id="402" r:id="rId19"/>
    <p:sldId id="403" r:id="rId20"/>
    <p:sldId id="404" r:id="rId21"/>
    <p:sldId id="405" r:id="rId22"/>
    <p:sldId id="407" r:id="rId23"/>
    <p:sldId id="406" r:id="rId24"/>
    <p:sldId id="408"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7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11/20/2017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11/20/2017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Zegt arbeidsproductiviteit alles?</a:t>
            </a:r>
            <a:endParaRPr lang="nl-NL" dirty="0"/>
          </a:p>
        </p:txBody>
      </p:sp>
      <p:sp>
        <p:nvSpPr>
          <p:cNvPr id="3" name="Tijdelijke aanduiding voor inhoud 2"/>
          <p:cNvSpPr>
            <a:spLocks noGrp="1"/>
          </p:cNvSpPr>
          <p:nvPr>
            <p:ph idx="1"/>
          </p:nvPr>
        </p:nvSpPr>
        <p:spPr>
          <a:xfrm>
            <a:off x="372979" y="1179095"/>
            <a:ext cx="8901023" cy="4862267"/>
          </a:xfrm>
        </p:spPr>
        <p:txBody>
          <a:bodyPr>
            <a:noAutofit/>
          </a:bodyPr>
          <a:lstStyle/>
          <a:p>
            <a:r>
              <a:rPr lang="nl-NL" sz="2500" dirty="0" smtClean="0"/>
              <a:t>In land A is de arbeidsproductiviteit voor het maken van fietsen 10 per maand.</a:t>
            </a:r>
          </a:p>
          <a:p>
            <a:r>
              <a:rPr lang="nl-NL" sz="2500" dirty="0" smtClean="0"/>
              <a:t>In land B is de arbeidsproductiviteit voor het maken van fietsen 5 per maand.</a:t>
            </a:r>
          </a:p>
          <a:p>
            <a:r>
              <a:rPr lang="nl-NL" sz="2500" dirty="0" smtClean="0"/>
              <a:t>Kunnen we beter fietsen kunnen gaan maken in land A dan B?</a:t>
            </a:r>
            <a:endParaRPr lang="nl-NL" sz="2500" dirty="0"/>
          </a:p>
          <a:p>
            <a:r>
              <a:rPr lang="nl-NL" sz="2500" dirty="0" smtClean="0"/>
              <a:t>Nee! Want we weten niet hoe hoog de loonkosten zijn?</a:t>
            </a:r>
          </a:p>
          <a:p>
            <a:r>
              <a:rPr lang="nl-NL" sz="2500" dirty="0" smtClean="0"/>
              <a:t>Hiervoor gebruiken </a:t>
            </a:r>
            <a:r>
              <a:rPr lang="nl-NL" sz="2500" b="1" dirty="0" smtClean="0"/>
              <a:t>loonkosten per product = loonkosten per werknemer / arbeidsproductiviteit.</a:t>
            </a:r>
          </a:p>
          <a:p>
            <a:r>
              <a:rPr lang="nl-NL" sz="2500" dirty="0" smtClean="0"/>
              <a:t>Stel: een werknemer kost 10 euro per uur, hij maakt in een uur 5 producten, dan zijn de loonkosten per product 10 / 5 = 2 euro per product.</a:t>
            </a:r>
          </a:p>
          <a:p>
            <a:endParaRPr lang="nl-NL" sz="2500" dirty="0"/>
          </a:p>
        </p:txBody>
      </p:sp>
    </p:spTree>
    <p:extLst>
      <p:ext uri="{BB962C8B-B14F-4D97-AF65-F5344CB8AC3E}">
        <p14:creationId xmlns:p14="http://schemas.microsoft.com/office/powerpoint/2010/main" val="994314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Loonkosten per werknemer</a:t>
            </a:r>
            <a:endParaRPr lang="nl-NL" dirty="0"/>
          </a:p>
        </p:txBody>
      </p:sp>
      <p:sp>
        <p:nvSpPr>
          <p:cNvPr id="3" name="Tijdelijke aanduiding voor inhoud 2"/>
          <p:cNvSpPr>
            <a:spLocks noGrp="1"/>
          </p:cNvSpPr>
          <p:nvPr>
            <p:ph idx="1"/>
          </p:nvPr>
        </p:nvSpPr>
        <p:spPr/>
        <p:txBody>
          <a:bodyPr>
            <a:normAutofit/>
          </a:bodyPr>
          <a:lstStyle/>
          <a:p>
            <a:r>
              <a:rPr lang="nl-NL" sz="2500" dirty="0" smtClean="0"/>
              <a:t>Vaak zijn we niet alleen benieuwd naar de loonkosten per werknemer, maar vooral hoe deze loonkosten zich ontwikkelen.</a:t>
            </a:r>
          </a:p>
          <a:p>
            <a:r>
              <a:rPr lang="nl-NL" sz="2500" dirty="0" smtClean="0"/>
              <a:t>Hiervoor gebruiken we:</a:t>
            </a:r>
          </a:p>
          <a:p>
            <a:r>
              <a:rPr lang="nl-NL" sz="2500" dirty="0" smtClean="0"/>
              <a:t>Indexcijfer loonkosten per product = indexcijfer loonkosten per werknemer / indexcijfer arbeidsproductiviteit * 100 (bladzijde 36)</a:t>
            </a:r>
          </a:p>
          <a:p>
            <a:endParaRPr lang="nl-NL" sz="2500" dirty="0"/>
          </a:p>
        </p:txBody>
      </p:sp>
    </p:spTree>
    <p:extLst>
      <p:ext uri="{BB962C8B-B14F-4D97-AF65-F5344CB8AC3E}">
        <p14:creationId xmlns:p14="http://schemas.microsoft.com/office/powerpoint/2010/main" val="1406597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Naast kwaliteit ook kwantiteit.</a:t>
            </a:r>
            <a:endParaRPr lang="nl-NL" dirty="0"/>
          </a:p>
        </p:txBody>
      </p:sp>
      <p:sp>
        <p:nvSpPr>
          <p:cNvPr id="3" name="Tijdelijke aanduiding voor inhoud 2"/>
          <p:cNvSpPr>
            <a:spLocks noGrp="1"/>
          </p:cNvSpPr>
          <p:nvPr>
            <p:ph idx="1"/>
          </p:nvPr>
        </p:nvSpPr>
        <p:spPr/>
        <p:txBody>
          <a:bodyPr>
            <a:normAutofit/>
          </a:bodyPr>
          <a:lstStyle/>
          <a:p>
            <a:r>
              <a:rPr lang="nl-NL" sz="2500" dirty="0" smtClean="0"/>
              <a:t> naast de kwaliteit van het arbeid gaat het ook om de beschikbare hoeveelheid arbeid.</a:t>
            </a:r>
          </a:p>
          <a:p>
            <a:r>
              <a:rPr lang="nl-NL" sz="2500" dirty="0" smtClean="0"/>
              <a:t>Denk aan:</a:t>
            </a:r>
          </a:p>
          <a:p>
            <a:r>
              <a:rPr lang="nl-NL" sz="2500" dirty="0" smtClean="0"/>
              <a:t>De omvang van de bevolking.</a:t>
            </a:r>
          </a:p>
          <a:p>
            <a:r>
              <a:rPr lang="nl-NL" sz="2500" dirty="0" smtClean="0"/>
              <a:t>De samenstelling van de bevolking (vergrijzing)</a:t>
            </a:r>
          </a:p>
          <a:p>
            <a:r>
              <a:rPr lang="nl-NL" sz="2500" dirty="0" smtClean="0"/>
              <a:t>De participatiegraad (hoeveel mensen stellen zich beschikbaar)</a:t>
            </a:r>
          </a:p>
          <a:p>
            <a:r>
              <a:rPr lang="nl-NL" sz="2500" dirty="0" smtClean="0"/>
              <a:t>De wetgeving (leerplicht en pensioensleeftijd)</a:t>
            </a:r>
            <a:endParaRPr lang="nl-NL" sz="2500" dirty="0"/>
          </a:p>
        </p:txBody>
      </p:sp>
    </p:spTree>
    <p:extLst>
      <p:ext uri="{BB962C8B-B14F-4D97-AF65-F5344CB8AC3E}">
        <p14:creationId xmlns:p14="http://schemas.microsoft.com/office/powerpoint/2010/main" val="1736617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Kapitaal.</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2500" dirty="0" smtClean="0"/>
              <a:t>Gaat hier om vaste kapitaalgoederen: machines/fabrieken.</a:t>
            </a:r>
          </a:p>
          <a:p>
            <a:r>
              <a:rPr lang="nl-NL" sz="2500" dirty="0" smtClean="0"/>
              <a:t>Wanneer neemt de productiecapaciteit toe?</a:t>
            </a:r>
          </a:p>
          <a:p>
            <a:r>
              <a:rPr lang="nl-NL" sz="2500" dirty="0" smtClean="0"/>
              <a:t>Wanneer er meer/betere kapitaalgoederen beschikbaar zijn. </a:t>
            </a:r>
          </a:p>
          <a:p>
            <a:r>
              <a:rPr lang="nl-NL" sz="2500" dirty="0" smtClean="0"/>
              <a:t>Daar is wel geld voor nodig!</a:t>
            </a:r>
          </a:p>
          <a:p>
            <a:r>
              <a:rPr lang="nl-NL" sz="2500" dirty="0" smtClean="0"/>
              <a:t>Gezinnen moet dus een gedeelte sparen, zodat banken geld bezitten wat ze kunnen uitlenen/investeren in bedrijven.</a:t>
            </a:r>
          </a:p>
          <a:p>
            <a:r>
              <a:rPr lang="nl-NL" sz="2500" dirty="0" smtClean="0"/>
              <a:t>Ook investeren bedrijven een gedeelte van hun winst.</a:t>
            </a:r>
          </a:p>
          <a:p>
            <a:r>
              <a:rPr lang="nl-NL" sz="2500" dirty="0" smtClean="0"/>
              <a:t>Hiervoor is het dus belangrijk dat bedrijven winst maken </a:t>
            </a:r>
            <a:r>
              <a:rPr lang="nl-NL" sz="2500" dirty="0" smtClean="0">
                <a:sym typeface="Wingdings" panose="05000000000000000000" pitchFamily="2" charset="2"/>
              </a:rPr>
              <a:t> niet te hoge kosten  niet te hoge loonstijging.</a:t>
            </a:r>
            <a:endParaRPr lang="nl-NL" sz="2500" dirty="0" smtClean="0"/>
          </a:p>
        </p:txBody>
      </p:sp>
    </p:spTree>
    <p:extLst>
      <p:ext uri="{BB962C8B-B14F-4D97-AF65-F5344CB8AC3E}">
        <p14:creationId xmlns:p14="http://schemas.microsoft.com/office/powerpoint/2010/main" val="257809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Natuur en ondernemerschap.</a:t>
            </a:r>
            <a:endParaRPr lang="nl-NL" dirty="0"/>
          </a:p>
        </p:txBody>
      </p:sp>
      <p:sp>
        <p:nvSpPr>
          <p:cNvPr id="3" name="Tijdelijke aanduiding voor inhoud 2"/>
          <p:cNvSpPr>
            <a:spLocks noGrp="1"/>
          </p:cNvSpPr>
          <p:nvPr>
            <p:ph idx="1"/>
          </p:nvPr>
        </p:nvSpPr>
        <p:spPr>
          <a:xfrm>
            <a:off x="677334" y="1203159"/>
            <a:ext cx="8596668" cy="4838204"/>
          </a:xfrm>
        </p:spPr>
        <p:txBody>
          <a:bodyPr>
            <a:noAutofit/>
          </a:bodyPr>
          <a:lstStyle/>
          <a:p>
            <a:r>
              <a:rPr lang="nl-NL" sz="2500" dirty="0" smtClean="0"/>
              <a:t>Naast arbeid en kapitaal hebben we de productiefactoren natuur en ondernemerschap.</a:t>
            </a:r>
          </a:p>
          <a:p>
            <a:endParaRPr lang="nl-NL" sz="2500" dirty="0" smtClean="0"/>
          </a:p>
          <a:p>
            <a:r>
              <a:rPr lang="nl-NL" sz="2500" dirty="0" smtClean="0"/>
              <a:t>Natuur als productiefactor is lastig te beïnvloeden.</a:t>
            </a:r>
          </a:p>
          <a:p>
            <a:r>
              <a:rPr lang="nl-NL" sz="2500" dirty="0" smtClean="0"/>
              <a:t>Gaat om hoeveel grondstoffen je hebt</a:t>
            </a:r>
          </a:p>
          <a:p>
            <a:r>
              <a:rPr lang="nl-NL" sz="2500" dirty="0" smtClean="0"/>
              <a:t>Gaat om hoeveel ruimte je hebt.</a:t>
            </a:r>
          </a:p>
          <a:p>
            <a:endParaRPr lang="nl-NL" sz="2500" dirty="0"/>
          </a:p>
          <a:p>
            <a:r>
              <a:rPr lang="nl-NL" sz="2500" dirty="0" smtClean="0"/>
              <a:t>Ondernemerschap gaat om kennis, inzichten en activiteiten van mensen.</a:t>
            </a:r>
          </a:p>
          <a:p>
            <a:r>
              <a:rPr lang="nl-NL" sz="2500" dirty="0" smtClean="0"/>
              <a:t>Je kan ondernemerschap stimuleren door bijvoorbeeld, de belasting op winst aan te passen, scholing te faciliteren.</a:t>
            </a:r>
          </a:p>
          <a:p>
            <a:endParaRPr lang="nl-NL" sz="2500" dirty="0" smtClean="0"/>
          </a:p>
          <a:p>
            <a:endParaRPr lang="nl-NL" sz="2500" dirty="0"/>
          </a:p>
        </p:txBody>
      </p:sp>
    </p:spTree>
    <p:extLst>
      <p:ext uri="{BB962C8B-B14F-4D97-AF65-F5344CB8AC3E}">
        <p14:creationId xmlns:p14="http://schemas.microsoft.com/office/powerpoint/2010/main" val="5543946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Les vandaag: convergentie en divergentie.</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We willen soms kijken hoe de inkomensverschillen tussen landen variëren.</a:t>
            </a:r>
          </a:p>
          <a:p>
            <a:r>
              <a:rPr lang="nl-NL" sz="2500" dirty="0" smtClean="0"/>
              <a:t>Groeien deze naar elkaar toe, worden de verschillen dus kleiner noemen we dit convergentie.</a:t>
            </a:r>
          </a:p>
          <a:p>
            <a:r>
              <a:rPr lang="nl-NL" sz="2500" dirty="0" smtClean="0"/>
              <a:t>Wordt de verschillen groter, noemen we dit divergentie.</a:t>
            </a:r>
          </a:p>
          <a:p>
            <a:endParaRPr lang="nl-NL" sz="2500" dirty="0"/>
          </a:p>
        </p:txBody>
      </p:sp>
    </p:spTree>
    <p:extLst>
      <p:ext uri="{BB962C8B-B14F-4D97-AF65-F5344CB8AC3E}">
        <p14:creationId xmlns:p14="http://schemas.microsoft.com/office/powerpoint/2010/main" val="4228501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a:t>
            </a:r>
            <a:r>
              <a:rPr lang="nl-NL" dirty="0" smtClean="0"/>
              <a:t>opgaves 3.15 </a:t>
            </a:r>
            <a:r>
              <a:rPr lang="nl-NL" dirty="0" err="1" smtClean="0"/>
              <a:t>tm</a:t>
            </a:r>
            <a:r>
              <a:rPr lang="nl-NL" dirty="0" smtClean="0"/>
              <a:t> 3.17</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15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5"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5"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5000" dirty="0" smtClean="0">
                <a:ln w="0"/>
                <a:solidFill>
                  <a:schemeClr val="tx1"/>
                </a:solidFill>
                <a:effectLst>
                  <a:outerShdw blurRad="38100" dist="19050" dir="2700000" algn="tl" rotWithShape="0">
                    <a:schemeClr val="dk1">
                      <a:alpha val="40000"/>
                    </a:schemeClr>
                  </a:outerShdw>
                </a:effectLst>
              </a:rPr>
              <a:t>Laatste minuut</a:t>
            </a:r>
            <a:endParaRPr lang="nl-NL" sz="5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76316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2795"/>
          <a:stretch/>
        </p:blipFill>
        <p:spPr>
          <a:xfrm>
            <a:off x="0" y="0"/>
            <a:ext cx="10647947" cy="493296"/>
          </a:xfrm>
          <a:prstGeom prst="rect">
            <a:avLst/>
          </a:prstGeom>
        </p:spPr>
      </p:pic>
      <p:pic>
        <p:nvPicPr>
          <p:cNvPr id="5" name="Afbeelding 4"/>
          <p:cNvPicPr>
            <a:picLocks noChangeAspect="1"/>
          </p:cNvPicPr>
          <p:nvPr/>
        </p:nvPicPr>
        <p:blipFill rotWithShape="1">
          <a:blip r:embed="rId2"/>
          <a:srcRect b="87172"/>
          <a:stretch/>
        </p:blipFill>
        <p:spPr>
          <a:xfrm>
            <a:off x="0" y="0"/>
            <a:ext cx="10647947" cy="878306"/>
          </a:xfrm>
          <a:prstGeom prst="rect">
            <a:avLst/>
          </a:prstGeom>
        </p:spPr>
      </p:pic>
      <p:pic>
        <p:nvPicPr>
          <p:cNvPr id="6" name="Afbeelding 5"/>
          <p:cNvPicPr>
            <a:picLocks noChangeAspect="1"/>
          </p:cNvPicPr>
          <p:nvPr/>
        </p:nvPicPr>
        <p:blipFill rotWithShape="1">
          <a:blip r:embed="rId2"/>
          <a:srcRect b="82427"/>
          <a:stretch/>
        </p:blipFill>
        <p:spPr>
          <a:xfrm>
            <a:off x="0" y="-1"/>
            <a:ext cx="10647947" cy="1203159"/>
          </a:xfrm>
          <a:prstGeom prst="rect">
            <a:avLst/>
          </a:prstGeom>
        </p:spPr>
      </p:pic>
      <p:pic>
        <p:nvPicPr>
          <p:cNvPr id="7" name="Afbeelding 6"/>
          <p:cNvPicPr>
            <a:picLocks noChangeAspect="1"/>
          </p:cNvPicPr>
          <p:nvPr/>
        </p:nvPicPr>
        <p:blipFill rotWithShape="1">
          <a:blip r:embed="rId2"/>
          <a:srcRect b="76979"/>
          <a:stretch/>
        </p:blipFill>
        <p:spPr>
          <a:xfrm>
            <a:off x="0" y="0"/>
            <a:ext cx="10647947" cy="1576138"/>
          </a:xfrm>
          <a:prstGeom prst="rect">
            <a:avLst/>
          </a:prstGeom>
        </p:spPr>
      </p:pic>
      <p:pic>
        <p:nvPicPr>
          <p:cNvPr id="8" name="Afbeelding 7"/>
          <p:cNvPicPr>
            <a:picLocks noChangeAspect="1"/>
          </p:cNvPicPr>
          <p:nvPr/>
        </p:nvPicPr>
        <p:blipFill rotWithShape="1">
          <a:blip r:embed="rId2"/>
          <a:srcRect b="72762"/>
          <a:stretch/>
        </p:blipFill>
        <p:spPr>
          <a:xfrm>
            <a:off x="0" y="0"/>
            <a:ext cx="10647947" cy="1864896"/>
          </a:xfrm>
          <a:prstGeom prst="rect">
            <a:avLst/>
          </a:prstGeom>
        </p:spPr>
      </p:pic>
      <p:pic>
        <p:nvPicPr>
          <p:cNvPr id="9" name="Afbeelding 8"/>
          <p:cNvPicPr>
            <a:picLocks noChangeAspect="1"/>
          </p:cNvPicPr>
          <p:nvPr/>
        </p:nvPicPr>
        <p:blipFill rotWithShape="1">
          <a:blip r:embed="rId2"/>
          <a:srcRect b="67841"/>
          <a:stretch/>
        </p:blipFill>
        <p:spPr>
          <a:xfrm>
            <a:off x="0" y="0"/>
            <a:ext cx="10647947" cy="2201780"/>
          </a:xfrm>
          <a:prstGeom prst="rect">
            <a:avLst/>
          </a:prstGeom>
        </p:spPr>
      </p:pic>
      <p:pic>
        <p:nvPicPr>
          <p:cNvPr id="10" name="Afbeelding 9"/>
          <p:cNvPicPr>
            <a:picLocks noChangeAspect="1"/>
          </p:cNvPicPr>
          <p:nvPr/>
        </p:nvPicPr>
        <p:blipFill rotWithShape="1">
          <a:blip r:embed="rId2"/>
          <a:srcRect b="62218"/>
          <a:stretch/>
        </p:blipFill>
        <p:spPr>
          <a:xfrm>
            <a:off x="0" y="0"/>
            <a:ext cx="10647947" cy="2586790"/>
          </a:xfrm>
          <a:prstGeom prst="rect">
            <a:avLst/>
          </a:prstGeom>
        </p:spPr>
      </p:pic>
      <p:pic>
        <p:nvPicPr>
          <p:cNvPr id="11" name="Afbeelding 10"/>
          <p:cNvPicPr>
            <a:picLocks noChangeAspect="1"/>
          </p:cNvPicPr>
          <p:nvPr/>
        </p:nvPicPr>
        <p:blipFill rotWithShape="1">
          <a:blip r:embed="rId2"/>
          <a:srcRect b="58528"/>
          <a:stretch/>
        </p:blipFill>
        <p:spPr>
          <a:xfrm>
            <a:off x="0" y="0"/>
            <a:ext cx="10647947" cy="2839454"/>
          </a:xfrm>
          <a:prstGeom prst="rect">
            <a:avLst/>
          </a:prstGeom>
        </p:spPr>
      </p:pic>
      <p:pic>
        <p:nvPicPr>
          <p:cNvPr id="12" name="Afbeelding 11"/>
          <p:cNvPicPr>
            <a:picLocks noChangeAspect="1"/>
          </p:cNvPicPr>
          <p:nvPr/>
        </p:nvPicPr>
        <p:blipFill rotWithShape="1">
          <a:blip r:embed="rId2"/>
          <a:srcRect b="50796"/>
          <a:stretch/>
        </p:blipFill>
        <p:spPr>
          <a:xfrm>
            <a:off x="0" y="-1"/>
            <a:ext cx="10647947" cy="3368843"/>
          </a:xfrm>
          <a:prstGeom prst="rect">
            <a:avLst/>
          </a:prstGeom>
        </p:spPr>
      </p:pic>
      <p:pic>
        <p:nvPicPr>
          <p:cNvPr id="13" name="Afbeelding 12"/>
          <p:cNvPicPr>
            <a:picLocks noChangeAspect="1"/>
          </p:cNvPicPr>
          <p:nvPr/>
        </p:nvPicPr>
        <p:blipFill rotWithShape="1">
          <a:blip r:embed="rId2"/>
          <a:srcRect b="28302"/>
          <a:stretch/>
        </p:blipFill>
        <p:spPr>
          <a:xfrm>
            <a:off x="0" y="-1"/>
            <a:ext cx="10647947" cy="4908885"/>
          </a:xfrm>
          <a:prstGeom prst="rect">
            <a:avLst/>
          </a:prstGeom>
        </p:spPr>
      </p:pic>
      <p:pic>
        <p:nvPicPr>
          <p:cNvPr id="14" name="Afbeelding 13"/>
          <p:cNvPicPr>
            <a:picLocks noChangeAspect="1"/>
          </p:cNvPicPr>
          <p:nvPr/>
        </p:nvPicPr>
        <p:blipFill rotWithShape="1">
          <a:blip r:embed="rId2"/>
          <a:srcRect b="18637"/>
          <a:stretch/>
        </p:blipFill>
        <p:spPr>
          <a:xfrm>
            <a:off x="0" y="0"/>
            <a:ext cx="10647947" cy="5570622"/>
          </a:xfrm>
          <a:prstGeom prst="rect">
            <a:avLst/>
          </a:prstGeom>
        </p:spPr>
      </p:pic>
      <p:pic>
        <p:nvPicPr>
          <p:cNvPr id="15" name="Afbeelding 14"/>
          <p:cNvPicPr>
            <a:picLocks noChangeAspect="1"/>
          </p:cNvPicPr>
          <p:nvPr/>
        </p:nvPicPr>
        <p:blipFill rotWithShape="1">
          <a:blip r:embed="rId2"/>
          <a:srcRect b="8620"/>
          <a:stretch/>
        </p:blipFill>
        <p:spPr>
          <a:xfrm>
            <a:off x="0" y="0"/>
            <a:ext cx="10647947" cy="6256422"/>
          </a:xfrm>
          <a:prstGeom prst="rect">
            <a:avLst/>
          </a:prstGeom>
        </p:spPr>
      </p:pic>
      <p:pic>
        <p:nvPicPr>
          <p:cNvPr id="16" name="Afbeelding 15"/>
          <p:cNvPicPr>
            <a:picLocks noChangeAspect="1"/>
          </p:cNvPicPr>
          <p:nvPr/>
        </p:nvPicPr>
        <p:blipFill>
          <a:blip r:embed="rId2"/>
          <a:stretch>
            <a:fillRect/>
          </a:stretch>
        </p:blipFill>
        <p:spPr>
          <a:xfrm>
            <a:off x="0" y="-1"/>
            <a:ext cx="10647947" cy="6846609"/>
          </a:xfrm>
          <a:prstGeom prst="rect">
            <a:avLst/>
          </a:prstGeom>
        </p:spPr>
      </p:pic>
    </p:spTree>
    <p:extLst>
      <p:ext uri="{BB962C8B-B14F-4D97-AF65-F5344CB8AC3E}">
        <p14:creationId xmlns:p14="http://schemas.microsoft.com/office/powerpoint/2010/main" val="349318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6214"/>
          <a:stretch/>
        </p:blipFill>
        <p:spPr>
          <a:xfrm>
            <a:off x="0" y="36514"/>
            <a:ext cx="12192000" cy="1250865"/>
          </a:xfrm>
          <a:prstGeom prst="rect">
            <a:avLst/>
          </a:prstGeom>
        </p:spPr>
      </p:pic>
      <p:pic>
        <p:nvPicPr>
          <p:cNvPr id="5" name="Afbeelding 4"/>
          <p:cNvPicPr>
            <a:picLocks noChangeAspect="1"/>
          </p:cNvPicPr>
          <p:nvPr/>
        </p:nvPicPr>
        <p:blipFill rotWithShape="1">
          <a:blip r:embed="rId2"/>
          <a:srcRect b="69121"/>
          <a:stretch/>
        </p:blipFill>
        <p:spPr>
          <a:xfrm>
            <a:off x="0" y="36514"/>
            <a:ext cx="12192000" cy="1623844"/>
          </a:xfrm>
          <a:prstGeom prst="rect">
            <a:avLst/>
          </a:prstGeom>
        </p:spPr>
      </p:pic>
      <p:pic>
        <p:nvPicPr>
          <p:cNvPr id="6" name="Afbeelding 5"/>
          <p:cNvPicPr>
            <a:picLocks noChangeAspect="1"/>
          </p:cNvPicPr>
          <p:nvPr/>
        </p:nvPicPr>
        <p:blipFill rotWithShape="1">
          <a:blip r:embed="rId2"/>
          <a:srcRect b="41210"/>
          <a:stretch/>
        </p:blipFill>
        <p:spPr>
          <a:xfrm>
            <a:off x="0" y="36514"/>
            <a:ext cx="12192000" cy="3091697"/>
          </a:xfrm>
          <a:prstGeom prst="rect">
            <a:avLst/>
          </a:prstGeom>
        </p:spPr>
      </p:pic>
      <p:pic>
        <p:nvPicPr>
          <p:cNvPr id="7" name="Afbeelding 6"/>
          <p:cNvPicPr>
            <a:picLocks noChangeAspect="1"/>
          </p:cNvPicPr>
          <p:nvPr/>
        </p:nvPicPr>
        <p:blipFill rotWithShape="1">
          <a:blip r:embed="rId2"/>
          <a:srcRect b="30228"/>
          <a:stretch/>
        </p:blipFill>
        <p:spPr>
          <a:xfrm>
            <a:off x="0" y="36514"/>
            <a:ext cx="12192000" cy="3669212"/>
          </a:xfrm>
          <a:prstGeom prst="rect">
            <a:avLst/>
          </a:prstGeom>
        </p:spPr>
      </p:pic>
      <p:pic>
        <p:nvPicPr>
          <p:cNvPr id="8" name="Afbeelding 7"/>
          <p:cNvPicPr>
            <a:picLocks noChangeAspect="1"/>
          </p:cNvPicPr>
          <p:nvPr/>
        </p:nvPicPr>
        <p:blipFill>
          <a:blip r:embed="rId2"/>
          <a:stretch>
            <a:fillRect/>
          </a:stretch>
        </p:blipFill>
        <p:spPr>
          <a:xfrm>
            <a:off x="0" y="36514"/>
            <a:ext cx="12192000" cy="5258832"/>
          </a:xfrm>
          <a:prstGeom prst="rect">
            <a:avLst/>
          </a:prstGeom>
        </p:spPr>
      </p:pic>
    </p:spTree>
    <p:extLst>
      <p:ext uri="{BB962C8B-B14F-4D97-AF65-F5344CB8AC3E}">
        <p14:creationId xmlns:p14="http://schemas.microsoft.com/office/powerpoint/2010/main" val="4195816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Restant van het uur: opgave 3.18 oefenen/herhalen de </a:t>
            </a:r>
            <a:r>
              <a:rPr lang="nl-NL" dirty="0" err="1" smtClean="0"/>
              <a:t>lorenzcurve</a:t>
            </a:r>
            <a:r>
              <a:rPr lang="nl-NL" dirty="0" smtClean="0"/>
              <a:t>.</a:t>
            </a:r>
            <a:br>
              <a:rPr lang="nl-NL" dirty="0" smtClean="0"/>
            </a:b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5882860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Les 1</a:t>
            </a:r>
            <a:r>
              <a:rPr lang="nl-NL" sz="2500" dirty="0" smtClean="0"/>
              <a:t>: Lorenz curve.</a:t>
            </a:r>
          </a:p>
          <a:p>
            <a:r>
              <a:rPr lang="nl-NL" sz="2500" dirty="0" smtClean="0"/>
              <a:t>Les 2: oefenopgaves.</a:t>
            </a:r>
          </a:p>
          <a:p>
            <a:endParaRPr lang="nl-NL" sz="2500" dirty="0" smtClean="0"/>
          </a:p>
          <a:p>
            <a:endParaRPr lang="nl-NL" sz="2500" dirty="0" smtClean="0"/>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2x oefenopgaves.</a:t>
            </a:r>
            <a:br>
              <a:rPr lang="nl-NL" dirty="0" smtClean="0"/>
            </a:b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0154809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a:t>
            </a:r>
            <a:r>
              <a:rPr lang="nl-NL" dirty="0" smtClean="0"/>
              <a:t>oefenopgave 1.</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11223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81263" y="276727"/>
            <a:ext cx="10178716" cy="6448926"/>
          </a:xfrm>
        </p:spPr>
        <p:txBody>
          <a:bodyPr>
            <a:noAutofit/>
          </a:bodyPr>
          <a:lstStyle/>
          <a:p>
            <a:r>
              <a:rPr lang="nl-NL" sz="2200" dirty="0"/>
              <a:t>1.	</a:t>
            </a:r>
            <a:r>
              <a:rPr lang="nl-NL" sz="2200" dirty="0" smtClean="0"/>
              <a:t>1p (111,9 </a:t>
            </a:r>
            <a:r>
              <a:rPr lang="nl-NL" sz="2200" dirty="0"/>
              <a:t>/ 104,0) × 100 = 107,6  → 7,6% . </a:t>
            </a:r>
          </a:p>
          <a:p>
            <a:r>
              <a:rPr lang="nl-NL" sz="2200" dirty="0" smtClean="0"/>
              <a:t>2</a:t>
            </a:r>
            <a:r>
              <a:rPr lang="nl-NL" sz="2200" dirty="0"/>
              <a:t>.	</a:t>
            </a:r>
            <a:r>
              <a:rPr lang="nl-NL" sz="2200" dirty="0" smtClean="0"/>
              <a:t>1p Als </a:t>
            </a:r>
            <a:r>
              <a:rPr lang="nl-NL" sz="2200" dirty="0"/>
              <a:t>er sprake is geweest van deflatie in 2011</a:t>
            </a:r>
            <a:r>
              <a:rPr lang="nl-NL" sz="2200" dirty="0" smtClean="0"/>
              <a:t>.</a:t>
            </a:r>
            <a:r>
              <a:rPr lang="nl-NL" sz="2200" dirty="0"/>
              <a:t> </a:t>
            </a:r>
          </a:p>
          <a:p>
            <a:r>
              <a:rPr lang="nl-NL" sz="2200" dirty="0"/>
              <a:t>3.	</a:t>
            </a:r>
            <a:r>
              <a:rPr lang="nl-NL" sz="2200" dirty="0" smtClean="0"/>
              <a:t>2p Als </a:t>
            </a:r>
            <a:r>
              <a:rPr lang="nl-NL" sz="2200" dirty="0"/>
              <a:t>er vraag is naar producten, maar deze kunnen niet (meer) geproduceerd worden omdat er geen of te weinig capaciteit, zal er geen productie plaatsvinden. Dus er zal alleen productie plaatsvinden als er (voldoende) capaciteit is</a:t>
            </a:r>
            <a:r>
              <a:rPr lang="nl-NL" sz="2200" dirty="0" smtClean="0"/>
              <a:t>.</a:t>
            </a:r>
            <a:r>
              <a:rPr lang="nl-NL" sz="2200" dirty="0"/>
              <a:t> </a:t>
            </a:r>
          </a:p>
          <a:p>
            <a:r>
              <a:rPr lang="nl-NL" sz="2200" dirty="0"/>
              <a:t>4.	</a:t>
            </a:r>
            <a:r>
              <a:rPr lang="nl-NL" sz="2200" dirty="0" smtClean="0"/>
              <a:t>2p Wat </a:t>
            </a:r>
            <a:r>
              <a:rPr lang="nl-NL" sz="2200" dirty="0"/>
              <a:t>en hoeveel er geproduceerd wordt, wordt bepaald door de bestedingen (vraag naar producten). De bestedingen bestaan uit de consumptie van gezinnen, investeringen van bedrijven, overheidsbestedingen en export(-import). Als de export zo sterk toeneemt, kunnen de totale bestedingen ook sterk toenemen, zelfs als de overige bestedingen niet of weinig groeien.  Hierdoor ontstaat een hoge groei van de productie</a:t>
            </a:r>
            <a:r>
              <a:rPr lang="nl-NL" sz="2200" dirty="0" smtClean="0"/>
              <a:t>.</a:t>
            </a:r>
            <a:r>
              <a:rPr lang="nl-NL" sz="2200" dirty="0"/>
              <a:t> </a:t>
            </a:r>
          </a:p>
          <a:p>
            <a:r>
              <a:rPr lang="nl-NL" sz="2200" dirty="0"/>
              <a:t>5.	</a:t>
            </a:r>
            <a:r>
              <a:rPr lang="nl-NL" sz="2200" dirty="0" smtClean="0"/>
              <a:t>2p Innovaties </a:t>
            </a:r>
            <a:r>
              <a:rPr lang="nl-NL" sz="2200" dirty="0"/>
              <a:t>leiden tot nieuwe/betere producten en nieuwe/betere productieprocessen. Betere/nieuwe producten en productieprocessen kunnen leiden tot een betere concurrentiepositie (beter product, lagere prijs) van die belangrijke industrieën, zodat de export sterk kan toenemen</a:t>
            </a:r>
            <a:r>
              <a:rPr lang="nl-NL" sz="2200" dirty="0" smtClean="0"/>
              <a:t>.</a:t>
            </a:r>
            <a:r>
              <a:rPr lang="nl-NL" sz="2200" dirty="0"/>
              <a:t/>
            </a:r>
            <a:br>
              <a:rPr lang="nl-NL" sz="2200" dirty="0"/>
            </a:br>
            <a:r>
              <a:rPr lang="nl-NL" sz="2200" dirty="0"/>
              <a:t> </a:t>
            </a:r>
          </a:p>
          <a:p>
            <a:endParaRPr lang="nl-NL" sz="2200" dirty="0"/>
          </a:p>
        </p:txBody>
      </p:sp>
    </p:spTree>
    <p:extLst>
      <p:ext uri="{BB962C8B-B14F-4D97-AF65-F5344CB8AC3E}">
        <p14:creationId xmlns:p14="http://schemas.microsoft.com/office/powerpoint/2010/main" val="2519959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2797" y="296779"/>
            <a:ext cx="8596668" cy="1320800"/>
          </a:xfrm>
        </p:spPr>
        <p:txBody>
          <a:bodyPr/>
          <a:lstStyle/>
          <a:p>
            <a:r>
              <a:rPr lang="nl-NL" dirty="0" smtClean="0"/>
              <a:t>Maak </a:t>
            </a:r>
            <a:r>
              <a:rPr lang="nl-NL" dirty="0" smtClean="0"/>
              <a:t>oefenopgave 2.</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12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Kom je er niet uit? Stel vragen of lees eerdere stukken theorie.</a:t>
            </a:r>
          </a:p>
          <a:p>
            <a:endParaRPr lang="nl-NL" sz="2500" dirty="0" smtClean="0"/>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6000" dirty="0" smtClean="0">
                <a:ln w="0"/>
                <a:solidFill>
                  <a:schemeClr val="tx1"/>
                </a:solidFill>
                <a:effectLst>
                  <a:outerShdw blurRad="38100" dist="19050" dir="2700000" algn="tl" rotWithShape="0">
                    <a:schemeClr val="dk1">
                      <a:alpha val="40000"/>
                    </a:schemeClr>
                  </a:outerShdw>
                </a:effectLst>
              </a:rPr>
              <a:t>Laatste minuut</a:t>
            </a:r>
            <a:endParaRPr lang="nl-NL" sz="6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59844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59000"/>
                                        <p:tgtEl>
                                          <p:spTgt spid="1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heel(1)">
                                      <p:cBhvr>
                                        <p:cTn id="11" dur="59000"/>
                                        <p:tgtEl>
                                          <p:spTgt spid="2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heel(1)">
                                      <p:cBhvr>
                                        <p:cTn id="15" dur="59000"/>
                                        <p:tgtEl>
                                          <p:spTgt spid="2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heel(1)">
                                      <p:cBhvr>
                                        <p:cTn id="19" dur="59000"/>
                                        <p:tgtEl>
                                          <p:spTgt spid="2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heel(1)">
                                      <p:cBhvr>
                                        <p:cTn id="23" dur="59000"/>
                                        <p:tgtEl>
                                          <p:spTgt spid="2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heel(1)">
                                      <p:cBhvr>
                                        <p:cTn id="27" dur="59000"/>
                                        <p:tgtEl>
                                          <p:spTgt spid="2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heel(1)">
                                      <p:cBhvr>
                                        <p:cTn id="31" dur="59000"/>
                                        <p:tgtEl>
                                          <p:spTgt spid="2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59000"/>
                                        <p:tgtEl>
                                          <p:spTgt spid="12"/>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heel(1)">
                                      <p:cBhvr>
                                        <p:cTn id="39" dur="59000"/>
                                        <p:tgtEl>
                                          <p:spTgt spid="13"/>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heel(1)">
                                      <p:cBhvr>
                                        <p:cTn id="43" dur="59000"/>
                                        <p:tgtEl>
                                          <p:spTgt spid="14"/>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heel(1)">
                                      <p:cBhvr>
                                        <p:cTn id="47"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92505" y="132347"/>
            <a:ext cx="9081497" cy="6725653"/>
          </a:xfrm>
        </p:spPr>
        <p:txBody>
          <a:bodyPr>
            <a:normAutofit fontScale="92500"/>
          </a:bodyPr>
          <a:lstStyle/>
          <a:p>
            <a:r>
              <a:rPr lang="nl-NL" dirty="0"/>
              <a:t>1.	</a:t>
            </a:r>
            <a:r>
              <a:rPr lang="nl-NL" dirty="0" smtClean="0"/>
              <a:t>1p	Innovatie</a:t>
            </a:r>
            <a:r>
              <a:rPr lang="nl-NL" dirty="0"/>
              <a:t>.</a:t>
            </a:r>
          </a:p>
          <a:p>
            <a:r>
              <a:rPr lang="nl-NL" dirty="0"/>
              <a:t> </a:t>
            </a:r>
            <a:r>
              <a:rPr lang="nl-NL" dirty="0" smtClean="0"/>
              <a:t>2.	1p	Het </a:t>
            </a:r>
            <a:r>
              <a:rPr lang="nl-NL" dirty="0"/>
              <a:t>kopen van kapitaalgoederen door de bedrijven of door de overheid.</a:t>
            </a:r>
          </a:p>
          <a:p>
            <a:r>
              <a:rPr lang="nl-NL" dirty="0" smtClean="0"/>
              <a:t>3</a:t>
            </a:r>
            <a:r>
              <a:rPr lang="nl-NL" dirty="0"/>
              <a:t>.	</a:t>
            </a:r>
            <a:r>
              <a:rPr lang="nl-NL" dirty="0" smtClean="0"/>
              <a:t>2p	Als </a:t>
            </a:r>
            <a:r>
              <a:rPr lang="nl-NL" dirty="0"/>
              <a:t>de bedrijven meer machines kopen, moeten die gemaakt worden. Hierdoor stijgt de productie.</a:t>
            </a:r>
          </a:p>
          <a:p>
            <a:r>
              <a:rPr lang="nl-NL" dirty="0" smtClean="0"/>
              <a:t>4.	2p	De </a:t>
            </a:r>
            <a:r>
              <a:rPr lang="nl-NL" dirty="0"/>
              <a:t>pijl van investeringen naar werkgelegenheid. Bij diepte-investeringen wordt arbeid vervangen door machines, wat tot een daling van het aantal arbeidsplaatsen leidt.</a:t>
            </a:r>
          </a:p>
          <a:p>
            <a:r>
              <a:rPr lang="nl-NL" dirty="0"/>
              <a:t> </a:t>
            </a:r>
            <a:r>
              <a:rPr lang="nl-NL" dirty="0" smtClean="0"/>
              <a:t>5</a:t>
            </a:r>
            <a:r>
              <a:rPr lang="nl-NL" dirty="0"/>
              <a:t>.	</a:t>
            </a:r>
            <a:r>
              <a:rPr lang="nl-NL" dirty="0" smtClean="0"/>
              <a:t>2p	Als </a:t>
            </a:r>
            <a:r>
              <a:rPr lang="nl-NL" dirty="0"/>
              <a:t>ondernemers nieuwe machines kopen, nemen de bestedingen toe. Investeringen zijn een onderdeel van de totale bestedingen. Dit is het bestedingseffect. Als de nieuwe machines klaar zijn is de productiecapaciteit groter geworden. Dit is het capaciteitseffect.</a:t>
            </a:r>
          </a:p>
          <a:p>
            <a:r>
              <a:rPr lang="nl-NL" dirty="0"/>
              <a:t> </a:t>
            </a:r>
            <a:r>
              <a:rPr lang="nl-NL" dirty="0" smtClean="0"/>
              <a:t>6</a:t>
            </a:r>
            <a:r>
              <a:rPr lang="nl-NL" dirty="0"/>
              <a:t>.	</a:t>
            </a:r>
            <a:r>
              <a:rPr lang="nl-NL" dirty="0" smtClean="0"/>
              <a:t>2p	Een </a:t>
            </a:r>
            <a:r>
              <a:rPr lang="nl-NL" dirty="0"/>
              <a:t>toename van de investeringen leidt tot een grotere productiecapaciteit. Hierdoor daalt de bezettingsgraad en wordt het gevaar voor overbesteding kleiner.</a:t>
            </a:r>
          </a:p>
          <a:p>
            <a:r>
              <a:rPr lang="nl-NL" dirty="0"/>
              <a:t> </a:t>
            </a:r>
            <a:r>
              <a:rPr lang="nl-NL" dirty="0" smtClean="0"/>
              <a:t>7</a:t>
            </a:r>
            <a:r>
              <a:rPr lang="nl-NL" dirty="0"/>
              <a:t>.	</a:t>
            </a:r>
            <a:r>
              <a:rPr lang="nl-NL" dirty="0" smtClean="0"/>
              <a:t>2p	Een </a:t>
            </a:r>
            <a:r>
              <a:rPr lang="nl-NL" dirty="0"/>
              <a:t>toename van de productie leidt tot stijgende werkgelegenheid, waardoor de werkloosheid daalt en het looninkomen stijgt; hierdoor zal de consumptie toenemen, waardoor de totale bestedingen stijgen en de productie verder toeneemt.</a:t>
            </a:r>
          </a:p>
          <a:p>
            <a:r>
              <a:rPr lang="nl-NL" dirty="0"/>
              <a:t> </a:t>
            </a:r>
            <a:r>
              <a:rPr lang="nl-NL" dirty="0" smtClean="0"/>
              <a:t>8</a:t>
            </a:r>
            <a:r>
              <a:rPr lang="nl-NL" dirty="0"/>
              <a:t>.	</a:t>
            </a:r>
            <a:r>
              <a:rPr lang="nl-NL" dirty="0" smtClean="0"/>
              <a:t>2p	Een </a:t>
            </a:r>
            <a:r>
              <a:rPr lang="nl-NL" dirty="0"/>
              <a:t>pijl die van investeringen naar export gaat. Bij de pijl staat plusteken.</a:t>
            </a:r>
          </a:p>
          <a:p>
            <a:r>
              <a:rPr lang="nl-NL" dirty="0"/>
              <a:t> </a:t>
            </a:r>
            <a:r>
              <a:rPr lang="nl-NL" dirty="0" smtClean="0"/>
              <a:t>9</a:t>
            </a:r>
            <a:r>
              <a:rPr lang="nl-NL" dirty="0"/>
              <a:t>.	</a:t>
            </a:r>
            <a:r>
              <a:rPr lang="nl-NL" dirty="0" smtClean="0"/>
              <a:t>2p	Een </a:t>
            </a:r>
            <a:r>
              <a:rPr lang="nl-NL" dirty="0"/>
              <a:t>pijl van werkloosheid naar aanbod van arbeid. Als de werkloosheid daalt, gaan mensen die vroeger niet tot de beroepsbevolking behoorden (arbeidsongeschikten, studenten, enz.), zich aanbieden op de arbeidsmarkt omdat de kans op een baan groter is. Bij de pijl staat een minteken.</a:t>
            </a:r>
          </a:p>
          <a:p>
            <a:endParaRPr lang="nl-NL" dirty="0"/>
          </a:p>
        </p:txBody>
      </p:sp>
    </p:spTree>
    <p:extLst>
      <p:ext uri="{BB962C8B-B14F-4D97-AF65-F5344CB8AC3E}">
        <p14:creationId xmlns:p14="http://schemas.microsoft.com/office/powerpoint/2010/main" val="968010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274002" cy="1930400"/>
          </a:xfrm>
        </p:spPr>
        <p:txBody>
          <a:bodyPr/>
          <a:lstStyle/>
          <a:p>
            <a:r>
              <a:rPr lang="nl-NL" dirty="0" smtClean="0"/>
              <a:t>investeren</a:t>
            </a:r>
            <a:endParaRPr lang="nl-NL" dirty="0"/>
          </a:p>
        </p:txBody>
      </p:sp>
      <p:sp>
        <p:nvSpPr>
          <p:cNvPr id="3" name="Tijdelijke aanduiding voor inhoud 2"/>
          <p:cNvSpPr>
            <a:spLocks noGrp="1"/>
          </p:cNvSpPr>
          <p:nvPr>
            <p:ph idx="1"/>
          </p:nvPr>
        </p:nvSpPr>
        <p:spPr>
          <a:xfrm>
            <a:off x="180474" y="637674"/>
            <a:ext cx="9093528" cy="5403689"/>
          </a:xfrm>
        </p:spPr>
        <p:txBody>
          <a:bodyPr>
            <a:noAutofit/>
          </a:bodyPr>
          <a:lstStyle/>
          <a:p>
            <a:r>
              <a:rPr lang="nl-NL" sz="2500" dirty="0" smtClean="0"/>
              <a:t>Er zij 3 types investeringen.</a:t>
            </a:r>
          </a:p>
          <a:p>
            <a:r>
              <a:rPr lang="nl-NL" sz="2500" dirty="0" smtClean="0"/>
              <a:t>1.</a:t>
            </a:r>
            <a:r>
              <a:rPr lang="nl-NL" sz="2500" b="1" dirty="0" smtClean="0"/>
              <a:t> vervangingsinvesteringen</a:t>
            </a:r>
            <a:r>
              <a:rPr lang="nl-NL" sz="2500" dirty="0" smtClean="0"/>
              <a:t>: ze vervangen hun machines omdat die na bepaalde tijd kapot gaan. </a:t>
            </a:r>
            <a:endParaRPr lang="nl-NL" sz="2500" dirty="0"/>
          </a:p>
          <a:p>
            <a:r>
              <a:rPr lang="nl-NL" sz="2500" dirty="0" smtClean="0"/>
              <a:t>Ze zetten per jaar wat geld apart zodat ze na verloop van tijd een machine die kapot gaat kunnen vervangen.</a:t>
            </a:r>
          </a:p>
          <a:p>
            <a:r>
              <a:rPr lang="nl-NL" sz="2500" dirty="0" smtClean="0"/>
              <a:t>Stel een machine van 10.000 gaat 5 jaar mee, dan zetten ze dus elk jaar 10.000 / 5 = 2.000 apart. De machine wordt dus elk jaar eigenlijk 2.000 euro minder waard, dit noemen wij</a:t>
            </a:r>
            <a:r>
              <a:rPr lang="nl-NL" sz="2500" b="1" dirty="0" smtClean="0"/>
              <a:t> afschrijvingen.</a:t>
            </a:r>
          </a:p>
          <a:p>
            <a:r>
              <a:rPr lang="nl-NL" sz="2500" b="1" dirty="0" smtClean="0"/>
              <a:t>2. </a:t>
            </a:r>
            <a:r>
              <a:rPr lang="nl-NL" sz="2500" b="1" dirty="0" err="1" smtClean="0"/>
              <a:t>uitbreidingsinvestereingen</a:t>
            </a:r>
            <a:r>
              <a:rPr lang="nl-NL" sz="2500" b="1" dirty="0" smtClean="0"/>
              <a:t>: </a:t>
            </a:r>
            <a:r>
              <a:rPr lang="nl-NL" sz="2500" dirty="0" smtClean="0"/>
              <a:t>ze willen hun productie uitbreiden en moeten hiervoor nieuwe machine kopen.</a:t>
            </a:r>
          </a:p>
          <a:p>
            <a:r>
              <a:rPr lang="nl-NL" sz="2500" b="1" dirty="0" smtClean="0"/>
              <a:t>3. investeringen in voorraad: </a:t>
            </a:r>
            <a:r>
              <a:rPr lang="nl-NL" sz="2500" dirty="0" smtClean="0"/>
              <a:t>dit zijn alle producten die het bedrijf wilt verkopen, maar bijvoorbeeld door tegenvallende consumptie niet kunnen kopen.</a:t>
            </a:r>
          </a:p>
          <a:p>
            <a:endParaRPr lang="nl-NL" sz="2500" b="1" dirty="0" smtClean="0"/>
          </a:p>
          <a:p>
            <a:endParaRPr lang="nl-NL" sz="2500" dirty="0" smtClean="0"/>
          </a:p>
        </p:txBody>
      </p:sp>
    </p:spTree>
    <p:extLst>
      <p:ext uri="{BB962C8B-B14F-4D97-AF65-F5344CB8AC3E}">
        <p14:creationId xmlns:p14="http://schemas.microsoft.com/office/powerpoint/2010/main" val="8614384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0058400" cy="6893024"/>
          </a:xfrm>
          <a:prstGeom prst="rect">
            <a:avLst/>
          </a:prstGeom>
        </p:spPr>
      </p:pic>
    </p:spTree>
    <p:extLst>
      <p:ext uri="{BB962C8B-B14F-4D97-AF65-F5344CB8AC3E}">
        <p14:creationId xmlns:p14="http://schemas.microsoft.com/office/powerpoint/2010/main" val="4242603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1" y="0"/>
            <a:ext cx="9745579" cy="6838791"/>
          </a:xfrm>
          <a:prstGeom prst="rect">
            <a:avLst/>
          </a:prstGeom>
        </p:spPr>
      </p:pic>
    </p:spTree>
    <p:extLst>
      <p:ext uri="{BB962C8B-B14F-4D97-AF65-F5344CB8AC3E}">
        <p14:creationId xmlns:p14="http://schemas.microsoft.com/office/powerpoint/2010/main" val="1388419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Welke formules moeten we hieruit kennen:</a:t>
            </a:r>
            <a:endParaRPr lang="nl-NL" dirty="0"/>
          </a:p>
        </p:txBody>
      </p:sp>
      <p:sp>
        <p:nvSpPr>
          <p:cNvPr id="3" name="Tijdelijke aanduiding voor inhoud 2"/>
          <p:cNvSpPr>
            <a:spLocks noGrp="1"/>
          </p:cNvSpPr>
          <p:nvPr>
            <p:ph idx="1"/>
          </p:nvPr>
        </p:nvSpPr>
        <p:spPr/>
        <p:txBody>
          <a:bodyPr>
            <a:normAutofit/>
          </a:bodyPr>
          <a:lstStyle/>
          <a:p>
            <a:r>
              <a:rPr lang="nl-NL" sz="2500" dirty="0" smtClean="0"/>
              <a:t>Y = C + I + O + E – M</a:t>
            </a:r>
          </a:p>
          <a:p>
            <a:r>
              <a:rPr lang="nl-NL" sz="2500" dirty="0" smtClean="0"/>
              <a:t>450 = 250 + 80 + 110 + 160 - 150 </a:t>
            </a:r>
          </a:p>
          <a:p>
            <a:r>
              <a:rPr lang="nl-NL" sz="2500" dirty="0" smtClean="0"/>
              <a:t>Y = C + B + S</a:t>
            </a:r>
          </a:p>
          <a:p>
            <a:r>
              <a:rPr lang="nl-NL" sz="2500" dirty="0" smtClean="0"/>
              <a:t>450 = 250 + 100 + 100.</a:t>
            </a:r>
          </a:p>
          <a:p>
            <a:r>
              <a:rPr lang="nl-NL" sz="2500" dirty="0" smtClean="0"/>
              <a:t>S = I + (O – B) + ( E – M)</a:t>
            </a:r>
          </a:p>
          <a:p>
            <a:r>
              <a:rPr lang="nl-NL" sz="2500" dirty="0" smtClean="0"/>
              <a:t>100 = 80 + (110-100 = 10) + (160-150 = 10).</a:t>
            </a:r>
          </a:p>
          <a:p>
            <a:endParaRPr lang="nl-NL" sz="2500" dirty="0"/>
          </a:p>
          <a:p>
            <a:endParaRPr lang="nl-NL" sz="2500" dirty="0" smtClean="0"/>
          </a:p>
          <a:p>
            <a:endParaRPr lang="nl-NL" sz="2500" dirty="0"/>
          </a:p>
        </p:txBody>
      </p:sp>
    </p:spTree>
    <p:extLst>
      <p:ext uri="{BB962C8B-B14F-4D97-AF65-F5344CB8AC3E}">
        <p14:creationId xmlns:p14="http://schemas.microsoft.com/office/powerpoint/2010/main" val="681130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hoofdstuk 3: structuur.</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Het bruto binnenlands product wordt bepaald door twee factoren:</a:t>
            </a:r>
          </a:p>
          <a:p>
            <a:r>
              <a:rPr lang="nl-NL" sz="2500" dirty="0" smtClean="0"/>
              <a:t>Wat kunnen we allemaal maken (de productiecapaciteit)</a:t>
            </a:r>
          </a:p>
          <a:p>
            <a:r>
              <a:rPr lang="nl-NL" sz="2500" dirty="0" smtClean="0"/>
              <a:t>Hoeveel moeten we maken (de bestedingen)</a:t>
            </a:r>
          </a:p>
          <a:p>
            <a:r>
              <a:rPr lang="nl-NL" sz="2500" dirty="0" smtClean="0"/>
              <a:t>Hoofdstuk 3 gaat over de structuur, de aanbodzijde, de productiecapaciteit.</a:t>
            </a:r>
          </a:p>
          <a:p>
            <a:r>
              <a:rPr lang="nl-NL" sz="2500" dirty="0" smtClean="0"/>
              <a:t>Productiecapaciteit = hoeveel je maximaal kan produceren.</a:t>
            </a:r>
            <a:endParaRPr lang="nl-NL" sz="2500" dirty="0"/>
          </a:p>
        </p:txBody>
      </p:sp>
    </p:spTree>
    <p:extLst>
      <p:ext uri="{BB962C8B-B14F-4D97-AF65-F5344CB8AC3E}">
        <p14:creationId xmlns:p14="http://schemas.microsoft.com/office/powerpoint/2010/main" val="2076802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bepaald de productiecapaciteit</a:t>
            </a:r>
            <a:endParaRPr lang="nl-NL" dirty="0"/>
          </a:p>
        </p:txBody>
      </p:sp>
      <p:sp>
        <p:nvSpPr>
          <p:cNvPr id="3" name="Tijdelijke aanduiding voor inhoud 2"/>
          <p:cNvSpPr>
            <a:spLocks noGrp="1"/>
          </p:cNvSpPr>
          <p:nvPr>
            <p:ph idx="1"/>
          </p:nvPr>
        </p:nvSpPr>
        <p:spPr>
          <a:xfrm>
            <a:off x="228600" y="1515979"/>
            <a:ext cx="9045402" cy="5245768"/>
          </a:xfrm>
        </p:spPr>
        <p:txBody>
          <a:bodyPr>
            <a:noAutofit/>
          </a:bodyPr>
          <a:lstStyle/>
          <a:p>
            <a:r>
              <a:rPr lang="nl-NL" sz="2200" dirty="0" smtClean="0"/>
              <a:t>Stel we zijn een land die 1 type product maakt.</a:t>
            </a:r>
          </a:p>
          <a:p>
            <a:r>
              <a:rPr lang="nl-NL" sz="2200" dirty="0" smtClean="0"/>
              <a:t>Voor het produceren van 100 producten hebben we nodig:</a:t>
            </a:r>
          </a:p>
          <a:p>
            <a:r>
              <a:rPr lang="nl-NL" sz="2200" dirty="0" smtClean="0"/>
              <a:t>1 arbeider, 1 machine, 1 meter grond en 1 ondernemer</a:t>
            </a:r>
          </a:p>
          <a:p>
            <a:r>
              <a:rPr lang="nl-NL" sz="2200" dirty="0" smtClean="0"/>
              <a:t>Stel we hebben:</a:t>
            </a:r>
          </a:p>
          <a:p>
            <a:r>
              <a:rPr lang="nl-NL" sz="2200" dirty="0" smtClean="0"/>
              <a:t>1 arbeider</a:t>
            </a:r>
            <a:r>
              <a:rPr lang="nl-NL" sz="2200" dirty="0"/>
              <a:t>, </a:t>
            </a:r>
            <a:r>
              <a:rPr lang="nl-NL" sz="2200" dirty="0" smtClean="0"/>
              <a:t>10 </a:t>
            </a:r>
            <a:r>
              <a:rPr lang="nl-NL" sz="2200" dirty="0"/>
              <a:t>machine, </a:t>
            </a:r>
            <a:r>
              <a:rPr lang="nl-NL" sz="2200" dirty="0" smtClean="0"/>
              <a:t>10 meter </a:t>
            </a:r>
            <a:r>
              <a:rPr lang="nl-NL" sz="2200" dirty="0"/>
              <a:t>grond en </a:t>
            </a:r>
            <a:r>
              <a:rPr lang="nl-NL" sz="2200" dirty="0" smtClean="0"/>
              <a:t>10 ondernemer </a:t>
            </a:r>
            <a:r>
              <a:rPr lang="nl-NL" sz="2200" dirty="0" smtClean="0">
                <a:sym typeface="Wingdings" panose="05000000000000000000" pitchFamily="2" charset="2"/>
              </a:rPr>
              <a:t> 100.</a:t>
            </a:r>
          </a:p>
          <a:p>
            <a:r>
              <a:rPr lang="nl-NL" sz="2200" dirty="0" smtClean="0"/>
              <a:t>10 </a:t>
            </a:r>
            <a:r>
              <a:rPr lang="nl-NL" sz="2200" dirty="0"/>
              <a:t>arbeider, </a:t>
            </a:r>
            <a:r>
              <a:rPr lang="nl-NL" sz="2200" dirty="0" smtClean="0"/>
              <a:t>1 </a:t>
            </a:r>
            <a:r>
              <a:rPr lang="nl-NL" sz="2200" dirty="0"/>
              <a:t>machine, 10 meter grond en 10 ondernemer </a:t>
            </a:r>
            <a:r>
              <a:rPr lang="nl-NL" sz="2200" dirty="0">
                <a:sym typeface="Wingdings" panose="05000000000000000000" pitchFamily="2" charset="2"/>
              </a:rPr>
              <a:t> 100.</a:t>
            </a:r>
          </a:p>
          <a:p>
            <a:r>
              <a:rPr lang="nl-NL" sz="2200" dirty="0"/>
              <a:t>1 arbeider, 10 machine, 10 meter grond en 10 ondernemer </a:t>
            </a:r>
            <a:r>
              <a:rPr lang="nl-NL" sz="2200" dirty="0">
                <a:sym typeface="Wingdings" panose="05000000000000000000" pitchFamily="2" charset="2"/>
              </a:rPr>
              <a:t> 100.</a:t>
            </a:r>
          </a:p>
          <a:p>
            <a:r>
              <a:rPr lang="nl-NL" sz="2200" dirty="0" smtClean="0"/>
              <a:t>10 </a:t>
            </a:r>
            <a:r>
              <a:rPr lang="nl-NL" sz="2200" dirty="0"/>
              <a:t>arbeider, 10 machine, </a:t>
            </a:r>
            <a:r>
              <a:rPr lang="nl-NL" sz="2200" dirty="0" smtClean="0"/>
              <a:t>1 </a:t>
            </a:r>
            <a:r>
              <a:rPr lang="nl-NL" sz="2200" dirty="0"/>
              <a:t>meter grond en 10 ondernemer </a:t>
            </a:r>
            <a:r>
              <a:rPr lang="nl-NL" sz="2200" dirty="0">
                <a:sym typeface="Wingdings" panose="05000000000000000000" pitchFamily="2" charset="2"/>
              </a:rPr>
              <a:t> 100.</a:t>
            </a:r>
          </a:p>
          <a:p>
            <a:r>
              <a:rPr lang="nl-NL" sz="2200" dirty="0" smtClean="0"/>
              <a:t>10 </a:t>
            </a:r>
            <a:r>
              <a:rPr lang="nl-NL" sz="2200" dirty="0"/>
              <a:t>arbeider, 10 machine, 10 meter grond en </a:t>
            </a:r>
            <a:r>
              <a:rPr lang="nl-NL" sz="2200" dirty="0" smtClean="0"/>
              <a:t>1 </a:t>
            </a:r>
            <a:r>
              <a:rPr lang="nl-NL" sz="2200" dirty="0"/>
              <a:t>ondernemer </a:t>
            </a:r>
            <a:r>
              <a:rPr lang="nl-NL" sz="2200" dirty="0">
                <a:sym typeface="Wingdings" panose="05000000000000000000" pitchFamily="2" charset="2"/>
              </a:rPr>
              <a:t> 100</a:t>
            </a:r>
            <a:r>
              <a:rPr lang="nl-NL" sz="2200" dirty="0" smtClean="0">
                <a:sym typeface="Wingdings" panose="05000000000000000000" pitchFamily="2" charset="2"/>
              </a:rPr>
              <a:t>.</a:t>
            </a:r>
          </a:p>
          <a:p>
            <a:r>
              <a:rPr lang="nl-NL" sz="2200" dirty="0" smtClean="0">
                <a:sym typeface="Wingdings" panose="05000000000000000000" pitchFamily="2" charset="2"/>
              </a:rPr>
              <a:t>De productiefactoren arbeid, kapitaal, natuur, ondernemerschap bepalen de productiecapaciteit, en dan vooral de productiefactor waar je het minst van hebt</a:t>
            </a:r>
            <a:endParaRPr lang="nl-NL" sz="2200" dirty="0">
              <a:sym typeface="Wingdings" panose="05000000000000000000" pitchFamily="2" charset="2"/>
            </a:endParaRPr>
          </a:p>
          <a:p>
            <a:endParaRPr lang="nl-NL" sz="2200" dirty="0"/>
          </a:p>
          <a:p>
            <a:endParaRPr lang="nl-NL" sz="2200" dirty="0"/>
          </a:p>
        </p:txBody>
      </p:sp>
    </p:spTree>
    <p:extLst>
      <p:ext uri="{BB962C8B-B14F-4D97-AF65-F5344CB8AC3E}">
        <p14:creationId xmlns:p14="http://schemas.microsoft.com/office/powerpoint/2010/main" val="371091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arbeid</a:t>
            </a:r>
            <a:endParaRPr lang="nl-NL" dirty="0"/>
          </a:p>
        </p:txBody>
      </p:sp>
      <p:sp>
        <p:nvSpPr>
          <p:cNvPr id="3" name="Tijdelijke aanduiding voor inhoud 2"/>
          <p:cNvSpPr>
            <a:spLocks noGrp="1"/>
          </p:cNvSpPr>
          <p:nvPr>
            <p:ph idx="1"/>
          </p:nvPr>
        </p:nvSpPr>
        <p:spPr>
          <a:xfrm>
            <a:off x="529389" y="1347537"/>
            <a:ext cx="8744613" cy="4693825"/>
          </a:xfrm>
        </p:spPr>
        <p:txBody>
          <a:bodyPr>
            <a:normAutofit lnSpcReduction="10000"/>
          </a:bodyPr>
          <a:lstStyle/>
          <a:p>
            <a:r>
              <a:rPr lang="nl-NL" sz="2500" dirty="0" smtClean="0"/>
              <a:t>We gaan eerst kijken naar de productiefactor arbeid.</a:t>
            </a:r>
          </a:p>
          <a:p>
            <a:r>
              <a:rPr lang="nl-NL" sz="2500" dirty="0" smtClean="0"/>
              <a:t>We kijken zowel naar de hoeveelheid arbeid (kwantiteit)</a:t>
            </a:r>
          </a:p>
          <a:p>
            <a:r>
              <a:rPr lang="nl-NL" sz="2500" dirty="0" smtClean="0"/>
              <a:t>Als hoe snel arbeiders werken (de kwaliteit)</a:t>
            </a:r>
          </a:p>
          <a:p>
            <a:r>
              <a:rPr lang="nl-NL" sz="2500" dirty="0" smtClean="0"/>
              <a:t>Hoe snel arbeiders werken meten we in </a:t>
            </a:r>
            <a:r>
              <a:rPr lang="nl-NL" sz="2500" b="1" dirty="0" smtClean="0"/>
              <a:t>arbeidsproductiviteit.</a:t>
            </a:r>
          </a:p>
          <a:p>
            <a:r>
              <a:rPr lang="nl-NL" sz="2500" b="1" dirty="0" smtClean="0"/>
              <a:t>Arbeidsproductiviteit = aantal gemaakte producten per tijdseenheid / aantal medewerkers in die tijdseenheid.</a:t>
            </a:r>
          </a:p>
          <a:p>
            <a:r>
              <a:rPr lang="nl-NL" sz="2500" dirty="0" smtClean="0"/>
              <a:t>Stel we maken 100 producten per maand, we hebben 10 werknemers die maand in dienst. Dat is dus 100 / 10 = 10 producten per werknemer.</a:t>
            </a:r>
            <a:endParaRPr lang="nl-NL" sz="2500" dirty="0"/>
          </a:p>
        </p:txBody>
      </p:sp>
    </p:spTree>
    <p:extLst>
      <p:ext uri="{BB962C8B-B14F-4D97-AF65-F5344CB8AC3E}">
        <p14:creationId xmlns:p14="http://schemas.microsoft.com/office/powerpoint/2010/main" val="2483606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833</TotalTime>
  <Words>1031</Words>
  <Application>Microsoft Office PowerPoint</Application>
  <PresentationFormat>Breedbeeld</PresentationFormat>
  <Paragraphs>149</Paragraphs>
  <Slides>24</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24</vt:i4>
      </vt:variant>
    </vt:vector>
  </HeadingPairs>
  <TitlesOfParts>
    <vt:vector size="29" baseType="lpstr">
      <vt:lpstr>Arial</vt:lpstr>
      <vt:lpstr>Trebuchet MS</vt:lpstr>
      <vt:lpstr>Wingdings</vt:lpstr>
      <vt:lpstr>Wingdings 3</vt:lpstr>
      <vt:lpstr>Facet</vt:lpstr>
      <vt:lpstr>Welkom Havo 5.</vt:lpstr>
      <vt:lpstr>Agenda:</vt:lpstr>
      <vt:lpstr>investeren</vt:lpstr>
      <vt:lpstr>PowerPoint-presentatie</vt:lpstr>
      <vt:lpstr>PowerPoint-presentatie</vt:lpstr>
      <vt:lpstr>Welke formules moeten we hieruit kennen:</vt:lpstr>
      <vt:lpstr>Les 2: hoofdstuk 3: structuur.</vt:lpstr>
      <vt:lpstr>Wat bepaald de productiecapaciteit</vt:lpstr>
      <vt:lpstr>arbeid</vt:lpstr>
      <vt:lpstr>Zegt arbeidsproductiviteit alles?</vt:lpstr>
      <vt:lpstr>Loonkosten per werknemer</vt:lpstr>
      <vt:lpstr>Naast kwaliteit ook kwantiteit.</vt:lpstr>
      <vt:lpstr>Kapitaal.</vt:lpstr>
      <vt:lpstr>Natuur en ondernemerschap.</vt:lpstr>
      <vt:lpstr>Les vandaag: convergentie en divergentie. </vt:lpstr>
      <vt:lpstr>Maak opgaves 3.15 tm 3.17</vt:lpstr>
      <vt:lpstr>PowerPoint-presentatie</vt:lpstr>
      <vt:lpstr>PowerPoint-presentatie</vt:lpstr>
      <vt:lpstr>Restant van het uur: opgave 3.18 oefenen/herhalen de lorenzcurve. </vt:lpstr>
      <vt:lpstr>Les 2: 2x oefenopgaves. </vt:lpstr>
      <vt:lpstr>Maak oefenopgave 1.</vt:lpstr>
      <vt:lpstr>PowerPoint-presentatie</vt:lpstr>
      <vt:lpstr>Maak oefenopgave 2.</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97</cp:revision>
  <dcterms:created xsi:type="dcterms:W3CDTF">2017-08-27T09:00:36Z</dcterms:created>
  <dcterms:modified xsi:type="dcterms:W3CDTF">2017-11-20T10:24:06Z</dcterms:modified>
</cp:coreProperties>
</file>