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88" r:id="rId5"/>
    <p:sldId id="289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300" r:id="rId14"/>
    <p:sldId id="301" r:id="rId15"/>
    <p:sldId id="299" r:id="rId16"/>
    <p:sldId id="30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40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0247"/>
          <a:stretch/>
        </p:blipFill>
        <p:spPr>
          <a:xfrm>
            <a:off x="0" y="-1"/>
            <a:ext cx="12192000" cy="161223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5592"/>
          <a:stretch/>
        </p:blipFill>
        <p:spPr>
          <a:xfrm>
            <a:off x="0" y="-1"/>
            <a:ext cx="12192000" cy="240631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7393"/>
          <a:stretch/>
        </p:blipFill>
        <p:spPr>
          <a:xfrm>
            <a:off x="0" y="-1"/>
            <a:ext cx="12192000" cy="393432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43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2361"/>
          <a:stretch/>
        </p:blipFill>
        <p:spPr>
          <a:xfrm>
            <a:off x="0" y="0"/>
            <a:ext cx="12192000" cy="8783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33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4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opgave 4.16 en 4.17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5 minuten zonder overleg.</a:t>
            </a:r>
          </a:p>
          <a:p>
            <a:r>
              <a:rPr lang="nl-NL" sz="2500" dirty="0" smtClean="0"/>
              <a:t>Eerder klaar, zelfstandig aan de slag met </a:t>
            </a:r>
            <a:r>
              <a:rPr lang="nl-NL" sz="2500" dirty="0" smtClean="0"/>
              <a:t>opgave 4.18 en 4.19 (tevens het HW).</a:t>
            </a:r>
            <a:endParaRPr lang="nl-NL" sz="2500" dirty="0" smtClean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8015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9686"/>
          <a:stretch/>
        </p:blipFill>
        <p:spPr>
          <a:xfrm>
            <a:off x="0" y="0"/>
            <a:ext cx="10190747" cy="7098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9896"/>
          <a:stretch/>
        </p:blipFill>
        <p:spPr>
          <a:xfrm>
            <a:off x="0" y="0"/>
            <a:ext cx="10190747" cy="13836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5736"/>
          <a:stretch/>
        </p:blipFill>
        <p:spPr>
          <a:xfrm>
            <a:off x="0" y="0"/>
            <a:ext cx="10190747" cy="235818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4722"/>
          <a:stretch/>
        </p:blipFill>
        <p:spPr>
          <a:xfrm>
            <a:off x="0" y="0"/>
            <a:ext cx="10190747" cy="31161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2555"/>
          <a:stretch/>
        </p:blipFill>
        <p:spPr>
          <a:xfrm>
            <a:off x="0" y="0"/>
            <a:ext cx="10190747" cy="532998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190747" cy="688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80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6970"/>
          <a:stretch/>
        </p:blipFill>
        <p:spPr>
          <a:xfrm>
            <a:off x="0" y="36515"/>
            <a:ext cx="12192000" cy="133508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6630"/>
          <a:stretch/>
        </p:blipFill>
        <p:spPr>
          <a:xfrm>
            <a:off x="0" y="36514"/>
            <a:ext cx="12192000" cy="251418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1479"/>
          <a:stretch/>
        </p:blipFill>
        <p:spPr>
          <a:xfrm>
            <a:off x="0" y="36515"/>
            <a:ext cx="12192000" cy="339248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14"/>
            <a:ext cx="12192000" cy="579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159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opgave 4.18 en 4.19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5 minuten zonder overleg.</a:t>
            </a:r>
          </a:p>
          <a:p>
            <a:r>
              <a:rPr lang="nl-NL" sz="2500" dirty="0" smtClean="0"/>
              <a:t>Eerder klaar, zelfstandig </a:t>
            </a:r>
            <a:r>
              <a:rPr lang="nl-NL" sz="2500" dirty="0" smtClean="0"/>
              <a:t>aan starten met lezen H5 de overheid bemoeit zich ermee en opgave 5.1 maken.</a:t>
            </a:r>
            <a:endParaRPr lang="nl-NL" sz="2500" dirty="0" smtClean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904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9760"/>
          <a:stretch/>
        </p:blipFill>
        <p:spPr>
          <a:xfrm>
            <a:off x="0" y="0"/>
            <a:ext cx="12192000" cy="11670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2248"/>
          <a:stretch/>
        </p:blipFill>
        <p:spPr>
          <a:xfrm>
            <a:off x="0" y="0"/>
            <a:ext cx="12192000" cy="16002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9505"/>
          <a:stretch/>
        </p:blipFill>
        <p:spPr>
          <a:xfrm>
            <a:off x="0" y="0"/>
            <a:ext cx="12192000" cy="291164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2186"/>
          <a:stretch/>
        </p:blipFill>
        <p:spPr>
          <a:xfrm>
            <a:off x="0" y="0"/>
            <a:ext cx="12192000" cy="391026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7580"/>
          <a:stretch/>
        </p:blipFill>
        <p:spPr>
          <a:xfrm>
            <a:off x="0" y="0"/>
            <a:ext cx="12192000" cy="475247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76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488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</a:t>
            </a:r>
            <a:r>
              <a:rPr lang="nl-NL" sz="2500" dirty="0" smtClean="0"/>
              <a:t>les</a:t>
            </a:r>
          </a:p>
          <a:p>
            <a:r>
              <a:rPr lang="nl-NL" sz="2500" dirty="0" smtClean="0"/>
              <a:t>Hoofdstuk 4: 4.15 t/m 4.19</a:t>
            </a:r>
          </a:p>
          <a:p>
            <a:r>
              <a:rPr lang="nl-NL" sz="2500" dirty="0" smtClean="0"/>
              <a:t>Gevangenis-dilemma met betrekking tot wel/niet lid worden van een vakbond.</a:t>
            </a:r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1" r="67927" b="186"/>
          <a:stretch/>
        </p:blipFill>
        <p:spPr>
          <a:xfrm>
            <a:off x="0" y="0"/>
            <a:ext cx="3910263" cy="4716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49" b="77338"/>
          <a:stretch/>
        </p:blipFill>
        <p:spPr>
          <a:xfrm>
            <a:off x="0" y="0"/>
            <a:ext cx="5931568" cy="10708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151" b="65625"/>
          <a:stretch/>
        </p:blipFill>
        <p:spPr>
          <a:xfrm>
            <a:off x="0" y="0"/>
            <a:ext cx="5955632" cy="16242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1053" b="42963"/>
          <a:stretch/>
        </p:blipFill>
        <p:spPr>
          <a:xfrm>
            <a:off x="0" y="0"/>
            <a:ext cx="5967663" cy="26950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395" r="50361" b="29978"/>
          <a:stretch/>
        </p:blipFill>
        <p:spPr>
          <a:xfrm>
            <a:off x="48126" y="0"/>
            <a:ext cx="6003758" cy="33086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51053" b="16483"/>
          <a:stretch/>
        </p:blipFill>
        <p:spPr>
          <a:xfrm>
            <a:off x="0" y="0"/>
            <a:ext cx="5967663" cy="39463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1250" b="-68"/>
          <a:stretch/>
        </p:blipFill>
        <p:spPr>
          <a:xfrm>
            <a:off x="0" y="-1"/>
            <a:ext cx="5943600" cy="472841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l="1" r="28848" b="78357"/>
          <a:stretch/>
        </p:blipFill>
        <p:spPr>
          <a:xfrm>
            <a:off x="0" y="1"/>
            <a:ext cx="8674768" cy="102268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28454" b="64607"/>
          <a:stretch/>
        </p:blipFill>
        <p:spPr>
          <a:xfrm>
            <a:off x="0" y="0"/>
            <a:ext cx="8722895" cy="167238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28651" b="42709"/>
          <a:stretch/>
        </p:blipFill>
        <p:spPr>
          <a:xfrm>
            <a:off x="0" y="0"/>
            <a:ext cx="8698832" cy="270710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28947" b="30996"/>
          <a:stretch/>
        </p:blipFill>
        <p:spPr>
          <a:xfrm>
            <a:off x="0" y="0"/>
            <a:ext cx="8662737" cy="326055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29046" b="18265"/>
          <a:stretch/>
        </p:blipFill>
        <p:spPr>
          <a:xfrm>
            <a:off x="0" y="0"/>
            <a:ext cx="8650705" cy="3862137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t="-1" r="28355" b="442"/>
          <a:stretch/>
        </p:blipFill>
        <p:spPr>
          <a:xfrm>
            <a:off x="0" y="0"/>
            <a:ext cx="8734926" cy="4704347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12664" b="77593"/>
          <a:stretch/>
        </p:blipFill>
        <p:spPr>
          <a:xfrm>
            <a:off x="0" y="0"/>
            <a:ext cx="10647947" cy="1058779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13158" b="65625"/>
          <a:stretch/>
        </p:blipFill>
        <p:spPr>
          <a:xfrm>
            <a:off x="0" y="0"/>
            <a:ext cx="10587789" cy="1624263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r="12862" b="43219"/>
          <a:stretch/>
        </p:blipFill>
        <p:spPr>
          <a:xfrm>
            <a:off x="0" y="0"/>
            <a:ext cx="10623884" cy="2683042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r="13158" b="30996"/>
          <a:stretch/>
        </p:blipFill>
        <p:spPr>
          <a:xfrm>
            <a:off x="0" y="0"/>
            <a:ext cx="10587789" cy="3260558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r="11875" b="16737"/>
          <a:stretch/>
        </p:blipFill>
        <p:spPr>
          <a:xfrm>
            <a:off x="0" y="0"/>
            <a:ext cx="10744200" cy="3934326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/>
          <a:srcRect r="12368" b="-323"/>
          <a:stretch/>
        </p:blipFill>
        <p:spPr>
          <a:xfrm>
            <a:off x="0" y="0"/>
            <a:ext cx="10684042" cy="4740442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/>
          <a:srcRect r="-164" b="78102"/>
          <a:stretch/>
        </p:blipFill>
        <p:spPr>
          <a:xfrm>
            <a:off x="-1" y="0"/>
            <a:ext cx="12212053" cy="1034716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 rotWithShape="1">
          <a:blip r:embed="rId2"/>
          <a:srcRect r="230" b="65116"/>
          <a:stretch/>
        </p:blipFill>
        <p:spPr>
          <a:xfrm>
            <a:off x="0" y="0"/>
            <a:ext cx="12163926" cy="1648326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2"/>
          <a:srcRect l="-1" r="428" b="42455"/>
          <a:stretch/>
        </p:blipFill>
        <p:spPr>
          <a:xfrm>
            <a:off x="0" y="0"/>
            <a:ext cx="12139863" cy="2719137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 rotWithShape="1">
          <a:blip r:embed="rId2"/>
          <a:srcRect l="1" r="32" b="30487"/>
          <a:stretch/>
        </p:blipFill>
        <p:spPr>
          <a:xfrm>
            <a:off x="0" y="0"/>
            <a:ext cx="12187989" cy="3284621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 rotWithShape="1">
          <a:blip r:embed="rId2"/>
          <a:srcRect r="132" b="17755"/>
          <a:stretch/>
        </p:blipFill>
        <p:spPr>
          <a:xfrm>
            <a:off x="0" y="0"/>
            <a:ext cx="12175958" cy="3886200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2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6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cao. (collectieve arbeidsovereenkomst).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20517"/>
            <a:ext cx="8596668" cy="4320846"/>
          </a:xfrm>
        </p:spPr>
        <p:txBody>
          <a:bodyPr>
            <a:noAutofit/>
          </a:bodyPr>
          <a:lstStyle/>
          <a:p>
            <a:r>
              <a:rPr lang="nl-NL" sz="2500" dirty="0" smtClean="0"/>
              <a:t>Wanneer je gaat werken teken je met je werkgever een arbeidsovereenkomst</a:t>
            </a:r>
          </a:p>
          <a:p>
            <a:r>
              <a:rPr lang="nl-NL" sz="2500" dirty="0" smtClean="0"/>
              <a:t>Primaire arbeidsvoorwaarde: Loon, werktijden.</a:t>
            </a:r>
          </a:p>
          <a:p>
            <a:r>
              <a:rPr lang="nl-NL" sz="2500" dirty="0" smtClean="0"/>
              <a:t>Secundaire arbeidsvoorwaarde: reiskostenvergoeding, vakantie, kinderopvang</a:t>
            </a:r>
          </a:p>
          <a:p>
            <a:r>
              <a:rPr lang="nl-NL" sz="2500" dirty="0" smtClean="0"/>
              <a:t>Individuele arbeidsovereenkomst = tussen jou en je werkgever. </a:t>
            </a:r>
          </a:p>
          <a:p>
            <a:r>
              <a:rPr lang="nl-NL" sz="2500" dirty="0" smtClean="0"/>
              <a:t>Collectieve arbeidsovereenkomst = voor iedereen die werkt in een bepaalde bedrijfstak.</a:t>
            </a:r>
          </a:p>
          <a:p>
            <a:r>
              <a:rPr lang="nl-NL" sz="2500" dirty="0" smtClean="0"/>
              <a:t>Daarin staan de minimale arbeidsvoorwaarde (minimumloon, minimaal aantal dagen vakantie ect).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9061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collectieve arbeidsovereenkomst.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500" dirty="0" smtClean="0"/>
              <a:t>Voor iedereen die dus werkt in een bepaalde bedrijfstak gelden deze arbeidsvoorwaarden.</a:t>
            </a:r>
          </a:p>
          <a:p>
            <a:pPr marL="0" indent="0">
              <a:buNone/>
            </a:pPr>
            <a:r>
              <a:rPr lang="nl-NL" sz="2500" dirty="0" smtClean="0"/>
              <a:t>Hoe komen de voorwaarden tot stand?</a:t>
            </a:r>
          </a:p>
          <a:p>
            <a:pPr marL="0" indent="0">
              <a:buNone/>
            </a:pPr>
            <a:r>
              <a:rPr lang="nl-NL" sz="2500" dirty="0" smtClean="0"/>
              <a:t>De werkgevers en werknemersvakbonden overleggen met elkaar.</a:t>
            </a:r>
          </a:p>
          <a:p>
            <a:pPr marL="0" indent="0">
              <a:buNone/>
            </a:pPr>
            <a:r>
              <a:rPr lang="nl-NL" sz="2500" dirty="0" smtClean="0"/>
              <a:t>Je kan als werknemer je aansluiten bij een vakbond, hoe meer mensen zich aansluiten bij een vakbond, hoe sterker de onderhandelingspositie van de vakbond is. </a:t>
            </a:r>
          </a:p>
          <a:p>
            <a:pPr marL="0" indent="0">
              <a:buNone/>
            </a:pPr>
            <a:r>
              <a:rPr lang="nl-NL" sz="2500" dirty="0" smtClean="0"/>
              <a:t>Het percentage van het aantal werknemers in een bedrijfstak die lid is van een vakbond noemen we de organisatiegraad.</a:t>
            </a:r>
          </a:p>
        </p:txBody>
      </p:sp>
    </p:spTree>
    <p:extLst>
      <p:ext uri="{BB962C8B-B14F-4D97-AF65-F5344CB8AC3E}">
        <p14:creationId xmlns:p14="http://schemas.microsoft.com/office/powerpoint/2010/main" val="380673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108284"/>
            <a:ext cx="8596668" cy="1822116"/>
          </a:xfrm>
        </p:spPr>
        <p:txBody>
          <a:bodyPr/>
          <a:lstStyle/>
          <a:p>
            <a:r>
              <a:rPr lang="nl-NL" dirty="0" smtClean="0"/>
              <a:t>De onderhandelingen.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818147"/>
            <a:ext cx="8596668" cy="5835316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De onderhandelingen gaat soms hard tegen hard.</a:t>
            </a:r>
          </a:p>
          <a:p>
            <a:r>
              <a:rPr lang="nl-NL" sz="2500" dirty="0" smtClean="0"/>
              <a:t>Werknemersvakbonden willen vaak meer loon.</a:t>
            </a:r>
          </a:p>
          <a:p>
            <a:r>
              <a:rPr lang="nl-NL" sz="2500" dirty="0" smtClean="0"/>
              <a:t>Werkgeversbonden willen dit niet, ter bescherming van hun winst.</a:t>
            </a:r>
          </a:p>
          <a:p>
            <a:r>
              <a:rPr lang="nl-NL" sz="2500" dirty="0" smtClean="0"/>
              <a:t>Werknemersvakbonden roepen soms hun leden op om te gaan staken om werkgeversvakbonden te overtuigen hun eisen te accepteren.</a:t>
            </a:r>
          </a:p>
          <a:p>
            <a:r>
              <a:rPr lang="nl-NL" sz="2500" dirty="0" smtClean="0"/>
              <a:t>Wanneer de leden ervoor kiezen om te gaan staken is er sprake van </a:t>
            </a:r>
            <a:r>
              <a:rPr lang="nl-NL" sz="2500" b="1" dirty="0" smtClean="0"/>
              <a:t>zelfbinding</a:t>
            </a:r>
            <a:r>
              <a:rPr lang="nl-NL" sz="2500" dirty="0" smtClean="0"/>
              <a:t>: vrijwillig jezelf binden aan een bepaalde keuze om de keuze van de ander te beïnvloeden.</a:t>
            </a:r>
          </a:p>
          <a:p>
            <a:r>
              <a:rPr lang="nl-NL" sz="2500" dirty="0" smtClean="0"/>
              <a:t>Waar zien we dit super veel?</a:t>
            </a:r>
          </a:p>
          <a:p>
            <a:r>
              <a:rPr lang="nl-NL" sz="2500" dirty="0" smtClean="0"/>
              <a:t>Relaties.</a:t>
            </a:r>
          </a:p>
          <a:p>
            <a:r>
              <a:rPr lang="nl-NL" sz="2500" dirty="0" smtClean="0"/>
              <a:t>Als je iets anders wilt dan patat eten kook je het maar lekker zelf.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6861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9705" y="0"/>
            <a:ext cx="8624297" cy="1930400"/>
          </a:xfrm>
        </p:spPr>
        <p:txBody>
          <a:bodyPr/>
          <a:lstStyle/>
          <a:p>
            <a:r>
              <a:rPr lang="nl-NL" dirty="0" smtClean="0"/>
              <a:t>De cao geldt voor iedereen!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577516"/>
            <a:ext cx="8720549" cy="5463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Wanneer de cao algemeen bindend wordt verklaard geldt deze voor iedereen in de bedrijfstak.</a:t>
            </a:r>
          </a:p>
          <a:p>
            <a:r>
              <a:rPr lang="nl-NL" sz="2500" dirty="0" smtClean="0"/>
              <a:t>Of je nu wel of niet lid bent van een vakbond.</a:t>
            </a:r>
          </a:p>
          <a:p>
            <a:r>
              <a:rPr lang="nl-NL" sz="2500" dirty="0" smtClean="0"/>
              <a:t>De vraag die ontstaat is: kan je dus beter wel of niet lid worden van een vakbond.</a:t>
            </a:r>
          </a:p>
          <a:p>
            <a:r>
              <a:rPr lang="nl-NL" sz="2500" dirty="0" smtClean="0"/>
              <a:t>Een overzicht waarin de mogelijke overwegingen staan is weergegeven op bladzijde 52, in tabel 4.3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87591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" y="1"/>
            <a:ext cx="9274002" cy="1930400"/>
          </a:xfrm>
        </p:spPr>
        <p:txBody>
          <a:bodyPr/>
          <a:lstStyle/>
          <a:p>
            <a:r>
              <a:rPr lang="nl-NL" dirty="0" smtClean="0"/>
              <a:t>De tabel ontrafelen.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" y="637674"/>
            <a:ext cx="9274001" cy="6220326"/>
          </a:xfrm>
        </p:spPr>
        <p:txBody>
          <a:bodyPr>
            <a:normAutofit fontScale="92500"/>
          </a:bodyPr>
          <a:lstStyle/>
          <a:p>
            <a:r>
              <a:rPr lang="nl-NL" sz="2200" dirty="0" smtClean="0"/>
              <a:t>als de andere contributie betalen en Peter ook verdiend peter?</a:t>
            </a:r>
          </a:p>
          <a:p>
            <a:r>
              <a:rPr lang="nl-NL" sz="2200" dirty="0" smtClean="0"/>
              <a:t>10 euro (cel links boven)</a:t>
            </a:r>
          </a:p>
          <a:p>
            <a:r>
              <a:rPr lang="nl-NL" sz="2200" dirty="0" smtClean="0"/>
              <a:t>Als de andere contributie betalen en peter niet verdiend peter?</a:t>
            </a:r>
          </a:p>
          <a:p>
            <a:r>
              <a:rPr lang="nl-NL" sz="2200" dirty="0" smtClean="0"/>
              <a:t>25 (cel links onder)</a:t>
            </a:r>
          </a:p>
          <a:p>
            <a:r>
              <a:rPr lang="nl-NL" sz="2200" dirty="0" smtClean="0"/>
              <a:t>Als andere geen contributie betalen en Peter wel verdiend peter?</a:t>
            </a:r>
          </a:p>
          <a:p>
            <a:r>
              <a:rPr lang="nl-NL" sz="2200" dirty="0" smtClean="0"/>
              <a:t>-15 (cel rechts boven)</a:t>
            </a:r>
          </a:p>
          <a:p>
            <a:r>
              <a:rPr lang="nl-NL" sz="2200" dirty="0" smtClean="0"/>
              <a:t>Als andere geen contributie betalen en Peter ook niet verdiend Peter?</a:t>
            </a:r>
          </a:p>
          <a:p>
            <a:r>
              <a:rPr lang="nl-NL" sz="2200" dirty="0" smtClean="0"/>
              <a:t>0 (cel rechts onder)</a:t>
            </a:r>
            <a:endParaRPr lang="nl-NL" sz="2200" dirty="0"/>
          </a:p>
          <a:p>
            <a:r>
              <a:rPr lang="nl-NL" sz="2200" dirty="0" smtClean="0"/>
              <a:t>Als andere contributie betalen en peter wilt zo veel mogelijk verdienen kan hij het best?</a:t>
            </a:r>
          </a:p>
          <a:p>
            <a:r>
              <a:rPr lang="nl-NL" sz="2200" dirty="0" smtClean="0"/>
              <a:t>Geen contributie betalen (25 &gt; 10)</a:t>
            </a:r>
          </a:p>
          <a:p>
            <a:r>
              <a:rPr lang="nl-NL" sz="2200" dirty="0" smtClean="0"/>
              <a:t>Als andere geen contributie betalen kan peter het best?</a:t>
            </a:r>
          </a:p>
          <a:p>
            <a:r>
              <a:rPr lang="nl-NL" sz="2200" dirty="0" smtClean="0"/>
              <a:t>Geen contributie betalen (0 &gt; -15)</a:t>
            </a:r>
          </a:p>
          <a:p>
            <a:r>
              <a:rPr lang="nl-NL" sz="2200" dirty="0" smtClean="0"/>
              <a:t>Peter kan ten alle tijden beter geen contributie betalen (levert altijd meer op dan wel contributie betalen (sprake van dominante strategie)</a:t>
            </a:r>
          </a:p>
        </p:txBody>
      </p:sp>
    </p:spTree>
    <p:extLst>
      <p:ext uri="{BB962C8B-B14F-4D97-AF65-F5344CB8AC3E}">
        <p14:creationId xmlns:p14="http://schemas.microsoft.com/office/powerpoint/2010/main" val="4078029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</a:t>
            </a:r>
            <a:r>
              <a:rPr lang="nl-NL" dirty="0" smtClean="0"/>
              <a:t>4.15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6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De eerste 2 minuten zonder overleg.</a:t>
            </a:r>
          </a:p>
          <a:p>
            <a:r>
              <a:rPr lang="nl-NL" sz="2500" dirty="0" smtClean="0"/>
              <a:t>Eerder klaar, zelfstandig aan de slag met </a:t>
            </a:r>
            <a:r>
              <a:rPr lang="nl-NL" sz="2500" dirty="0" smtClean="0"/>
              <a:t>opgave 4.16 t/m 4.19</a:t>
            </a:r>
            <a:endParaRPr lang="nl-NL" sz="2500" dirty="0" smtClean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Ovaal 12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164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8" grpId="0" animBg="1"/>
      <p:bldP spid="13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233</TotalTime>
  <Words>606</Words>
  <Application>Microsoft Office PowerPoint</Application>
  <PresentationFormat>Breedbeeld</PresentationFormat>
  <Paragraphs>84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Facet</vt:lpstr>
      <vt:lpstr>Welkom Havo 5.</vt:lpstr>
      <vt:lpstr>Agenda:</vt:lpstr>
      <vt:lpstr>PowerPoint-presentatie</vt:lpstr>
      <vt:lpstr>De cao. (collectieve arbeidsovereenkomst).</vt:lpstr>
      <vt:lpstr>De collectieve arbeidsovereenkomst.</vt:lpstr>
      <vt:lpstr>De onderhandelingen.</vt:lpstr>
      <vt:lpstr>De cao geldt voor iedereen!</vt:lpstr>
      <vt:lpstr>De tabel ontrafelen.</vt:lpstr>
      <vt:lpstr>Maak opgave 4.15 </vt:lpstr>
      <vt:lpstr>PowerPoint-presentatie</vt:lpstr>
      <vt:lpstr>PowerPoint-presentatie</vt:lpstr>
      <vt:lpstr>Maak opgave 4.16 en 4.17</vt:lpstr>
      <vt:lpstr>PowerPoint-presentatie</vt:lpstr>
      <vt:lpstr>PowerPoint-presentatie</vt:lpstr>
      <vt:lpstr>Maak opgave 4.18 en 4.19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37</cp:revision>
  <dcterms:created xsi:type="dcterms:W3CDTF">2017-08-27T09:00:36Z</dcterms:created>
  <dcterms:modified xsi:type="dcterms:W3CDTF">2017-09-10T08:34:45Z</dcterms:modified>
</cp:coreProperties>
</file>