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68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942221" cy="678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Heffingen en subsidies.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Naast minimum een maximum prijzen kan de overheid op andere manieren de markt beïnvloeden.</a:t>
            </a:r>
          </a:p>
          <a:p>
            <a:r>
              <a:rPr lang="nl-NL" sz="2500" dirty="0" smtClean="0"/>
              <a:t>Heffing verlagen het aanbod, tenslotte de aanbieders moet een gedeelte van de ontvangen prijs afstaan aan de overheid.</a:t>
            </a:r>
          </a:p>
          <a:p>
            <a:r>
              <a:rPr lang="nl-NL" sz="2500" dirty="0" smtClean="0"/>
              <a:t>Subsidies verhogen het aanbod, tenslotte naast de prijs van het product ontvangt de producent ook nog een subsidie (vaak wordt deze subsidie in de prijs meegerekend).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027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heffingen en subsidies en maak opgave 4.7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8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loonvorming en maak 4.8 t/m 4.10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6990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279105" cy="685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9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114"/>
          <a:stretch/>
        </p:blipFill>
        <p:spPr>
          <a:xfrm>
            <a:off x="0" y="0"/>
            <a:ext cx="12192000" cy="4331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114"/>
          <a:stretch/>
        </p:blipFill>
        <p:spPr>
          <a:xfrm>
            <a:off x="0" y="0"/>
            <a:ext cx="12192000" cy="12753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7543"/>
          <a:stretch/>
        </p:blipFill>
        <p:spPr>
          <a:xfrm>
            <a:off x="0" y="0"/>
            <a:ext cx="12192000" cy="16362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5200"/>
          <a:stretch/>
        </p:blipFill>
        <p:spPr>
          <a:xfrm>
            <a:off x="0" y="0"/>
            <a:ext cx="12192000" cy="20213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0929"/>
          <a:stretch/>
        </p:blipFill>
        <p:spPr>
          <a:xfrm>
            <a:off x="0" y="0"/>
            <a:ext cx="12192000" cy="24664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11929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7576"/>
            <a:ext cx="12192000" cy="10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12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Loonvorming.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64105"/>
            <a:ext cx="8596668" cy="4477257"/>
          </a:xfrm>
        </p:spPr>
        <p:txBody>
          <a:bodyPr>
            <a:noAutofit/>
          </a:bodyPr>
          <a:lstStyle/>
          <a:p>
            <a:r>
              <a:rPr lang="nl-NL" sz="2500" dirty="0" smtClean="0"/>
              <a:t>Hoeveel je gaat verdienen wordt als je gaat werken wordt voor een groot gedeelte bepaald door vraag en aanbod.</a:t>
            </a:r>
          </a:p>
          <a:p>
            <a:r>
              <a:rPr lang="nl-NL" sz="2500" dirty="0" smtClean="0"/>
              <a:t>Laag opgeleid werk is vaak veel meer aanbod dan vraag, dus een lage prijs.</a:t>
            </a:r>
          </a:p>
          <a:p>
            <a:r>
              <a:rPr lang="nl-NL" sz="2500" dirty="0" smtClean="0"/>
              <a:t>Hoog opgeleid werk is vaak meer vraag dan aanbod, dus een hogere prijs.</a:t>
            </a:r>
          </a:p>
          <a:p>
            <a:r>
              <a:rPr lang="nl-NL" sz="2500" dirty="0" smtClean="0"/>
              <a:t>Om de werknemer te beschermen is er vaak sprake van een minimumloon, dit is het bedrag wat je minimaal verdiend zodra je gaat werken. (vergelijkbaar met een minimumprijs)</a:t>
            </a:r>
          </a:p>
          <a:p>
            <a:r>
              <a:rPr lang="nl-NL" sz="2500" dirty="0" smtClean="0"/>
              <a:t>Hierdoor ontstaat mogelijk </a:t>
            </a:r>
            <a:r>
              <a:rPr lang="nl-NL" sz="2500" smtClean="0"/>
              <a:t>wel werkloosheid.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6260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minimumloon en maak opgaves 4.8 t/m 4.10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5 minuten zonder overleg.</a:t>
            </a:r>
          </a:p>
          <a:p>
            <a:r>
              <a:rPr lang="nl-NL" sz="2500" dirty="0" smtClean="0"/>
              <a:t>Eerder klaar, zelfstandig aan de slag met opgave 4.11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55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3278"/>
          <a:stretch/>
        </p:blipFill>
        <p:spPr>
          <a:xfrm>
            <a:off x="0" y="1"/>
            <a:ext cx="12192000" cy="13114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655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67822"/>
          <a:stretch/>
        </p:blipFill>
        <p:spPr>
          <a:xfrm>
            <a:off x="0" y="1825039"/>
            <a:ext cx="12192000" cy="171224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47699"/>
          <a:stretch/>
        </p:blipFill>
        <p:spPr>
          <a:xfrm>
            <a:off x="0" y="1825039"/>
            <a:ext cx="12192000" cy="278305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41368"/>
          <a:stretch/>
        </p:blipFill>
        <p:spPr>
          <a:xfrm>
            <a:off x="0" y="1825039"/>
            <a:ext cx="12192000" cy="311994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34133"/>
          <a:stretch/>
        </p:blipFill>
        <p:spPr>
          <a:xfrm>
            <a:off x="0" y="1825039"/>
            <a:ext cx="12192000" cy="350495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20341"/>
          <a:stretch/>
        </p:blipFill>
        <p:spPr>
          <a:xfrm>
            <a:off x="0" y="1825039"/>
            <a:ext cx="12192000" cy="423887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13558"/>
          <a:stretch/>
        </p:blipFill>
        <p:spPr>
          <a:xfrm>
            <a:off x="0" y="1825039"/>
            <a:ext cx="12192000" cy="459982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5039"/>
            <a:ext cx="12192000" cy="532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12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9052" y="2160589"/>
            <a:ext cx="8596668" cy="3880773"/>
          </a:xfrm>
        </p:spPr>
        <p:txBody>
          <a:bodyPr>
            <a:noAutofit/>
          </a:bodyPr>
          <a:lstStyle/>
          <a:p>
            <a:r>
              <a:rPr lang="nl-NL" sz="2500" dirty="0" smtClean="0"/>
              <a:t>Minimumprijzen beschermen de producent.</a:t>
            </a:r>
          </a:p>
          <a:p>
            <a:r>
              <a:rPr lang="nl-NL" sz="2500" dirty="0" smtClean="0"/>
              <a:t>Zorgen wel voor aanbodoverschotten of invoering van quotums.</a:t>
            </a:r>
          </a:p>
          <a:p>
            <a:r>
              <a:rPr lang="nl-NL" sz="2500" dirty="0" smtClean="0"/>
              <a:t>Het opkopen van het aanbodoverschot kost de overheid een hoop geld (en daarmee de belastingbetaler).</a:t>
            </a:r>
          </a:p>
          <a:p>
            <a:r>
              <a:rPr lang="nl-NL" sz="2500" dirty="0" smtClean="0"/>
              <a:t>Andere manieren om de markt te beïnvloeden zijn heffingen en subsidies.</a:t>
            </a:r>
          </a:p>
          <a:p>
            <a:r>
              <a:rPr lang="nl-NL" sz="2500" dirty="0" smtClean="0"/>
              <a:t>Op de arbeidsmarkt wordt de werknemer beschermt door een minimumloon, hierdoor kan er wel werkloosheid ontstaan.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3674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</a:t>
            </a:r>
          </a:p>
          <a:p>
            <a:r>
              <a:rPr lang="nl-NL" sz="2500" dirty="0" smtClean="0"/>
              <a:t>Hoofdstuk 4 markt en overheid opgave:4.6 t/m 4.10 </a:t>
            </a:r>
          </a:p>
          <a:p>
            <a:r>
              <a:rPr lang="nl-NL" sz="2500" dirty="0" smtClean="0"/>
              <a:t>De markt levert niet altijd de juiste prijs.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8532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758" y="216568"/>
            <a:ext cx="8985244" cy="1713832"/>
          </a:xfrm>
        </p:spPr>
        <p:txBody>
          <a:bodyPr/>
          <a:lstStyle/>
          <a:p>
            <a:r>
              <a:rPr lang="nl-NL" dirty="0" smtClean="0"/>
              <a:t>Terugblik: 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4170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Grafisch en rekenkundig het overschot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708485"/>
            <a:ext cx="8744613" cy="4332878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figuur 4.1 zien we dat er een tekort/overschot ontstaat</a:t>
            </a:r>
          </a:p>
          <a:p>
            <a:r>
              <a:rPr lang="nl-NL" sz="2500" dirty="0" smtClean="0"/>
              <a:t>Aanbodtekort/vraagoverschot.</a:t>
            </a:r>
          </a:p>
          <a:p>
            <a:r>
              <a:rPr lang="nl-NL" sz="2500" dirty="0" smtClean="0"/>
              <a:t>Berekenen door de maximumprijs in te vullen in vraag en aanbodfuncties.</a:t>
            </a:r>
          </a:p>
          <a:p>
            <a:r>
              <a:rPr lang="nl-NL" sz="2500" dirty="0" smtClean="0"/>
              <a:t>Het verschil tussen de gevraagde en aangeboden hoeveelheid is het aanbodtekort/vraagoverschot).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1762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189781" cy="1930400"/>
          </a:xfrm>
        </p:spPr>
        <p:txBody>
          <a:bodyPr/>
          <a:lstStyle/>
          <a:p>
            <a:r>
              <a:rPr lang="nl-NL" dirty="0" smtClean="0"/>
              <a:t>Soms vind de overheid de prijs die ontstaat te laag.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106905"/>
            <a:ext cx="9253504" cy="5558589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overheid vind dat de producent geen redelijk inkomen kan verdienen, maar vind de productie van het goed dusdanig belangrijk dat hij het inkomen van de product wilt beschermen (bijvoorbeeld voedsel).</a:t>
            </a:r>
          </a:p>
          <a:p>
            <a:r>
              <a:rPr lang="nl-NL" sz="2500" dirty="0" smtClean="0"/>
              <a:t>De overheid vind het product dusdanig belangrijk, dat het de kwaliteit wilt waarborgen door een prijs aan te bieden waardoor voldoende kwalitatief goede producten worden gemaakt.</a:t>
            </a:r>
          </a:p>
          <a:p>
            <a:r>
              <a:rPr lang="nl-NL" sz="2500" dirty="0" smtClean="0"/>
              <a:t>Oplossing: minimumprijzen.</a:t>
            </a:r>
          </a:p>
          <a:p>
            <a:r>
              <a:rPr lang="nl-NL" sz="2500" dirty="0" smtClean="0"/>
              <a:t>Gevolg: een aanbodsoverschot, vraagtekort, ten slotte aanbieders gaan bij deze verhoogde prijs meer produceren, en door de verhoogde prijs neemt de vraag af.</a:t>
            </a:r>
          </a:p>
          <a:p>
            <a:r>
              <a:rPr lang="nl-NL" sz="2500" dirty="0" smtClean="0"/>
              <a:t>Oplossing van de overheid: of het opkopen van dit aanbodoverschot, of een quotum stellen (de producent mag maximaal aantal producten maken.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9389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minimumprijzen en maak opgave 4.6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De eerste 6 minuten zonder overleg.</a:t>
            </a:r>
          </a:p>
          <a:p>
            <a:r>
              <a:rPr lang="nl-NL" sz="2500" dirty="0" smtClean="0"/>
              <a:t>Eerder klaar, lees heffingen en subsidies en maak opgave 4.7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373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896"/>
          <a:stretch/>
        </p:blipFill>
        <p:spPr>
          <a:xfrm>
            <a:off x="0" y="0"/>
            <a:ext cx="11478126" cy="110690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993"/>
          <a:stretch/>
        </p:blipFill>
        <p:spPr>
          <a:xfrm>
            <a:off x="0" y="0"/>
            <a:ext cx="11478126" cy="19250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765"/>
          <a:stretch/>
        </p:blipFill>
        <p:spPr>
          <a:xfrm>
            <a:off x="0" y="-1"/>
            <a:ext cx="11478126" cy="29718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6437"/>
          <a:stretch/>
        </p:blipFill>
        <p:spPr>
          <a:xfrm>
            <a:off x="0" y="0"/>
            <a:ext cx="11478126" cy="368166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5410"/>
          <a:stretch/>
        </p:blipFill>
        <p:spPr>
          <a:xfrm>
            <a:off x="0" y="0"/>
            <a:ext cx="11478126" cy="44396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9831"/>
          <a:stretch/>
        </p:blipFill>
        <p:spPr>
          <a:xfrm>
            <a:off x="0" y="0"/>
            <a:ext cx="11478126" cy="551046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4054"/>
          <a:stretch/>
        </p:blipFill>
        <p:spPr>
          <a:xfrm>
            <a:off x="0" y="0"/>
            <a:ext cx="11478126" cy="590750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063"/>
            <a:ext cx="11478126" cy="687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05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204</TotalTime>
  <Words>743</Words>
  <Application>Microsoft Office PowerPoint</Application>
  <PresentationFormat>Breedbeeld</PresentationFormat>
  <Paragraphs>88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Facet</vt:lpstr>
      <vt:lpstr>Welkom Havo 5.</vt:lpstr>
      <vt:lpstr>Agenda:</vt:lpstr>
      <vt:lpstr>PowerPoint-presentatie</vt:lpstr>
      <vt:lpstr>Marktfalen gezien vanuit de overheid:</vt:lpstr>
      <vt:lpstr>Terugblik: Marktfalen gezien vanuit de overheid:</vt:lpstr>
      <vt:lpstr>Grafisch en rekenkundig het overschot berekenen.</vt:lpstr>
      <vt:lpstr>Soms vind de overheid de prijs die ontstaat te laag. </vt:lpstr>
      <vt:lpstr>Lees minimumprijzen en maak opgave 4.6</vt:lpstr>
      <vt:lpstr>PowerPoint-presentatie</vt:lpstr>
      <vt:lpstr>PowerPoint-presentatie</vt:lpstr>
      <vt:lpstr>Heffingen en subsidies.</vt:lpstr>
      <vt:lpstr>Lees heffingen en subsidies en maak opgave 4.7</vt:lpstr>
      <vt:lpstr>PowerPoint-presentatie</vt:lpstr>
      <vt:lpstr>PowerPoint-presentatie</vt:lpstr>
      <vt:lpstr>Loonvorming.</vt:lpstr>
      <vt:lpstr>Lees minimumloon en maak opgaves 4.8 t/m 4.10</vt:lpstr>
      <vt:lpstr>PowerPoint-presentatie</vt:lpstr>
      <vt:lpstr>Terugblik: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31</cp:revision>
  <dcterms:created xsi:type="dcterms:W3CDTF">2017-08-27T09:00:36Z</dcterms:created>
  <dcterms:modified xsi:type="dcterms:W3CDTF">2017-09-06T07:21:54Z</dcterms:modified>
</cp:coreProperties>
</file>