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363" r:id="rId3"/>
    <p:sldId id="257" r:id="rId4"/>
    <p:sldId id="325" r:id="rId5"/>
    <p:sldId id="328" r:id="rId6"/>
    <p:sldId id="329" r:id="rId7"/>
    <p:sldId id="330" r:id="rId8"/>
    <p:sldId id="327" r:id="rId9"/>
    <p:sldId id="332" r:id="rId10"/>
    <p:sldId id="331" r:id="rId11"/>
    <p:sldId id="333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342" r:id="rId21"/>
    <p:sldId id="343" r:id="rId22"/>
    <p:sldId id="344" r:id="rId23"/>
    <p:sldId id="345" r:id="rId24"/>
    <p:sldId id="346" r:id="rId25"/>
    <p:sldId id="347" r:id="rId26"/>
    <p:sldId id="348" r:id="rId27"/>
    <p:sldId id="349" r:id="rId28"/>
    <p:sldId id="350" r:id="rId29"/>
    <p:sldId id="351" r:id="rId30"/>
    <p:sldId id="352" r:id="rId31"/>
    <p:sldId id="353" r:id="rId32"/>
    <p:sldId id="354" r:id="rId33"/>
    <p:sldId id="355" r:id="rId34"/>
    <p:sldId id="356" r:id="rId35"/>
    <p:sldId id="357" r:id="rId36"/>
    <p:sldId id="358" r:id="rId37"/>
    <p:sldId id="359" r:id="rId38"/>
    <p:sldId id="361" r:id="rId39"/>
    <p:sldId id="360" r:id="rId40"/>
    <p:sldId id="362" r:id="rId4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39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3.5 en 3.6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goed gewerkt. Begrijp je alle stof die we tot nu toe hebben besproken? Lees anders de theorie nog even door.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9916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2779"/>
          <a:stretch/>
        </p:blipFill>
        <p:spPr>
          <a:xfrm>
            <a:off x="0" y="1"/>
            <a:ext cx="12192000" cy="5053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7449"/>
          <a:stretch/>
        </p:blipFill>
        <p:spPr>
          <a:xfrm>
            <a:off x="0" y="0"/>
            <a:ext cx="12192000" cy="8783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3150"/>
          <a:stretch/>
        </p:blipFill>
        <p:spPr>
          <a:xfrm>
            <a:off x="0" y="0"/>
            <a:ext cx="12192000" cy="117909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5585"/>
          <a:stretch/>
        </p:blipFill>
        <p:spPr>
          <a:xfrm>
            <a:off x="0" y="1"/>
            <a:ext cx="12192000" cy="170848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9396"/>
          <a:stretch/>
        </p:blipFill>
        <p:spPr>
          <a:xfrm>
            <a:off x="0" y="0"/>
            <a:ext cx="12192000" cy="214162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9252"/>
          <a:stretch/>
        </p:blipFill>
        <p:spPr>
          <a:xfrm>
            <a:off x="0" y="1"/>
            <a:ext cx="12192000" cy="285148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3118"/>
          <a:stretch/>
        </p:blipFill>
        <p:spPr>
          <a:xfrm>
            <a:off x="0" y="1"/>
            <a:ext cx="12192000" cy="468028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7444"/>
          <a:stretch/>
        </p:blipFill>
        <p:spPr>
          <a:xfrm>
            <a:off x="0" y="1"/>
            <a:ext cx="12192000" cy="507732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2114"/>
          <a:stretch/>
        </p:blipFill>
        <p:spPr>
          <a:xfrm>
            <a:off x="0" y="0"/>
            <a:ext cx="12192000" cy="5450305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7299"/>
          <a:stretch/>
        </p:blipFill>
        <p:spPr>
          <a:xfrm>
            <a:off x="0" y="0"/>
            <a:ext cx="12192000" cy="5787189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9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179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 aankomende 3 lessen.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1: 3.1 t/m 3.6</a:t>
            </a:r>
          </a:p>
          <a:p>
            <a:r>
              <a:rPr lang="nl-NL" sz="2500" b="1" dirty="0" smtClean="0"/>
              <a:t>Les 2: 3.7 t/m 3.11</a:t>
            </a:r>
          </a:p>
          <a:p>
            <a:r>
              <a:rPr lang="nl-NL" sz="2500" dirty="0" smtClean="0"/>
              <a:t>Les 3: 3.12 t/m 3.21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5505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0"/>
            <a:ext cx="8596668" cy="1320800"/>
          </a:xfrm>
        </p:spPr>
        <p:txBody>
          <a:bodyPr/>
          <a:lstStyle/>
          <a:p>
            <a:r>
              <a:rPr lang="nl-NL" dirty="0" smtClean="0"/>
              <a:t>Het stabiliteits- en groeipact.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553453"/>
            <a:ext cx="9153685" cy="5487910"/>
          </a:xfrm>
        </p:spPr>
        <p:txBody>
          <a:bodyPr>
            <a:noAutofit/>
          </a:bodyPr>
          <a:lstStyle/>
          <a:p>
            <a:r>
              <a:rPr lang="nl-NL" sz="2400" dirty="0" smtClean="0"/>
              <a:t>Afspraken gemaakt tussen de EMU landen.</a:t>
            </a:r>
          </a:p>
          <a:p>
            <a:r>
              <a:rPr lang="nl-NL" sz="2400" dirty="0" smtClean="0"/>
              <a:t>Afspraak 1: Overheidstekort mag niet groter dan 3% van het BBP zijn.</a:t>
            </a:r>
          </a:p>
          <a:p>
            <a:r>
              <a:rPr lang="nl-NL" sz="2400" dirty="0" smtClean="0"/>
              <a:t>Overheidsinkomsten – overheidsuitgave = negatief getal = overheidstekort</a:t>
            </a:r>
          </a:p>
          <a:p>
            <a:r>
              <a:rPr lang="nl-NL" sz="2400" dirty="0" smtClean="0"/>
              <a:t>Overheidsinkomsten – overheidsuitgave = positief getal = overheidsoverschot.</a:t>
            </a:r>
          </a:p>
          <a:p>
            <a:r>
              <a:rPr lang="nl-NL" sz="2400" dirty="0" smtClean="0"/>
              <a:t>Afspraak 2: staatschuld mag niet groter zijn dan 60% van het BBP.</a:t>
            </a:r>
          </a:p>
          <a:p>
            <a:r>
              <a:rPr lang="nl-NL" sz="2400" dirty="0" smtClean="0"/>
              <a:t>Staatschuld / bruto binnenlands product = staatschuldquote.</a:t>
            </a:r>
          </a:p>
          <a:p>
            <a:r>
              <a:rPr lang="nl-NL" sz="2400" dirty="0" smtClean="0"/>
              <a:t>Overheidstekorten vergroten de staatschuld</a:t>
            </a:r>
          </a:p>
          <a:p>
            <a:r>
              <a:rPr lang="nl-NL" sz="2400" dirty="0" smtClean="0"/>
              <a:t>Overheidsoverschotten verkleinen de staatschuld.</a:t>
            </a:r>
          </a:p>
          <a:p>
            <a:r>
              <a:rPr lang="nl-NL" sz="2400" dirty="0" smtClean="0"/>
              <a:t>Overheidstekort meet je over een bepaalde periode, staatschuld op een bepaald moment.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936285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het stabiliteits- en groeipact.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5505"/>
            <a:ext cx="8816802" cy="4705857"/>
          </a:xfrm>
        </p:spPr>
        <p:txBody>
          <a:bodyPr>
            <a:noAutofit/>
          </a:bodyPr>
          <a:lstStyle/>
          <a:p>
            <a:r>
              <a:rPr lang="nl-NL" sz="2400" dirty="0" smtClean="0"/>
              <a:t>Overheidstekorten kunnen inflatie veroorzaken.</a:t>
            </a:r>
          </a:p>
          <a:p>
            <a:r>
              <a:rPr lang="nl-NL" sz="2400" dirty="0" smtClean="0"/>
              <a:t>Hoge bestedingen en consumptie </a:t>
            </a:r>
            <a:r>
              <a:rPr lang="nl-NL" sz="2400" dirty="0" smtClean="0">
                <a:sym typeface="Wingdings" panose="05000000000000000000" pitchFamily="2" charset="2"/>
              </a:rPr>
              <a:t> bestedingsinflatie.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Overheidstekorten kunnen rente opdrijven.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Overheidstekort  extra geld bij lenen  hogere vraag naar kapitaal  hogere rente.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Hogere rente  minder consumptie, minder investeringen.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Overheidstekorten kunnen overheidstaken in gevaar brengen. 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Hogere overheidstekorten  meer lenen  meer rente betalen  minder geld beschikbaar voor andere taken.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045370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Conjunctuurbeleid (stukje herhaling)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Op korte termijn kent de economie goede en slechte tijden. Deze afwisselingen noemen we conjunctuurcyclus.</a:t>
            </a:r>
          </a:p>
          <a:p>
            <a:r>
              <a:rPr lang="nl-NL" sz="2500" dirty="0" smtClean="0"/>
              <a:t>Goede tijden </a:t>
            </a:r>
            <a:r>
              <a:rPr lang="nl-NL" sz="2500" dirty="0" smtClean="0">
                <a:sym typeface="Wingdings" panose="05000000000000000000" pitchFamily="2" charset="2"/>
              </a:rPr>
              <a:t> hoge economische groei (boven trend) noemen we hoog conjunctuur  kan leiden tot overbesteding  inflatie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Slechte tijden  lage economische groei of zelfs daling (onder trend) noemen we laag conjunctuur  onderbesteding  werkloosheid.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91452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ter introductie opgave 3.7 en 3.8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6 minuten de tijd.</a:t>
            </a:r>
          </a:p>
          <a:p>
            <a:r>
              <a:rPr lang="nl-NL" sz="2500" dirty="0" smtClean="0"/>
              <a:t>Eerder klaar?</a:t>
            </a:r>
            <a:br>
              <a:rPr lang="nl-NL" sz="2500" dirty="0" smtClean="0"/>
            </a:br>
            <a:r>
              <a:rPr lang="nl-NL" sz="2500" dirty="0" smtClean="0"/>
              <a:t>Verder met opgave 3.9 en 3.10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232820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1570"/>
          <a:stretch/>
        </p:blipFill>
        <p:spPr>
          <a:xfrm>
            <a:off x="0" y="0"/>
            <a:ext cx="12280900" cy="8255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8888"/>
          <a:stretch/>
        </p:blipFill>
        <p:spPr>
          <a:xfrm>
            <a:off x="0" y="0"/>
            <a:ext cx="12280900" cy="18415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8190"/>
          <a:stretch/>
        </p:blipFill>
        <p:spPr>
          <a:xfrm>
            <a:off x="0" y="0"/>
            <a:ext cx="12280900" cy="27686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0044"/>
          <a:stretch/>
        </p:blipFill>
        <p:spPr>
          <a:xfrm>
            <a:off x="0" y="0"/>
            <a:ext cx="12280900" cy="35814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80900" cy="4479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230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Anticyclisch conjunctuurbeleid en het stabiliteits- en groeipact.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28801"/>
            <a:ext cx="8596668" cy="4212562"/>
          </a:xfrm>
        </p:spPr>
        <p:txBody>
          <a:bodyPr>
            <a:noAutofit/>
          </a:bodyPr>
          <a:lstStyle/>
          <a:p>
            <a:r>
              <a:rPr lang="nl-NL" sz="2500" dirty="0" smtClean="0"/>
              <a:t>In hoog conjunctuur krijgt de overheid veel belastinginkomsten binnen, en weinig uitgave aan </a:t>
            </a:r>
            <a:r>
              <a:rPr lang="nl-NL" sz="2500" dirty="0" err="1" smtClean="0"/>
              <a:t>bvb</a:t>
            </a:r>
            <a:r>
              <a:rPr lang="nl-NL" sz="2500" dirty="0" smtClean="0"/>
              <a:t> uitkeringen. De afspraken van het stabiliteits- en groeipact worden nageleefd.</a:t>
            </a:r>
          </a:p>
          <a:p>
            <a:r>
              <a:rPr lang="nl-NL" sz="2500" dirty="0" smtClean="0"/>
              <a:t>In laag conjunctuur krijgt de overheid weinig belasting inkomsten binnen, en heeft hoge uitgave aan </a:t>
            </a:r>
            <a:r>
              <a:rPr lang="nl-NL" sz="2500" dirty="0" err="1" smtClean="0"/>
              <a:t>bvb</a:t>
            </a:r>
            <a:r>
              <a:rPr lang="nl-NL" sz="2500" dirty="0" smtClean="0"/>
              <a:t> uitkeringen. De overheid wilt graag in laag conjunctuur anticyclisch beleid voeren.</a:t>
            </a:r>
          </a:p>
          <a:p>
            <a:r>
              <a:rPr lang="nl-NL" sz="2500" dirty="0" smtClean="0"/>
              <a:t>Anticyclisch beleid in laagconjunctuur </a:t>
            </a:r>
            <a:r>
              <a:rPr lang="nl-NL" sz="2500" dirty="0" smtClean="0">
                <a:sym typeface="Wingdings" panose="05000000000000000000" pitchFamily="2" charset="2"/>
              </a:rPr>
              <a:t> nog meer uitgave, nog minder overheidsinkomsten  nog groter te kort. Mogelijk wordt er dan niet aan het stabiliteits- en groeipact gehouden.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3133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3.9 en 3.10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lees 3.5 automatische stabilisatoren en maak opgave 3.11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9505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Nabespreken toets.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58248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118"/>
          <a:stretch/>
        </p:blipFill>
        <p:spPr>
          <a:xfrm>
            <a:off x="0" y="0"/>
            <a:ext cx="8305800" cy="15875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6501"/>
          <a:stretch/>
        </p:blipFill>
        <p:spPr>
          <a:xfrm>
            <a:off x="0" y="0"/>
            <a:ext cx="8305800" cy="23241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5334"/>
          <a:stretch/>
        </p:blipFill>
        <p:spPr>
          <a:xfrm>
            <a:off x="0" y="0"/>
            <a:ext cx="8305800" cy="30988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5633"/>
          <a:stretch/>
        </p:blipFill>
        <p:spPr>
          <a:xfrm>
            <a:off x="0" y="0"/>
            <a:ext cx="8305800" cy="37719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8127"/>
          <a:stretch/>
        </p:blipFill>
        <p:spPr>
          <a:xfrm>
            <a:off x="0" y="0"/>
            <a:ext cx="8305800" cy="42926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3368"/>
          <a:stretch/>
        </p:blipFill>
        <p:spPr>
          <a:xfrm>
            <a:off x="0" y="0"/>
            <a:ext cx="8305800" cy="46228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7076"/>
          <a:stretch/>
        </p:blipFill>
        <p:spPr>
          <a:xfrm>
            <a:off x="0" y="0"/>
            <a:ext cx="8305800" cy="57531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305800" cy="693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14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Automatische stabilisatoren (herhaling)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555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overheid grijpt in.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19727"/>
            <a:ext cx="8596668" cy="4621636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overheid kan op 2 manieren ingrijpen.</a:t>
            </a:r>
          </a:p>
          <a:p>
            <a:r>
              <a:rPr lang="nl-NL" sz="2500" dirty="0" smtClean="0"/>
              <a:t>Of automatische zonder dat ze zelf actief iets moet veranderen.</a:t>
            </a:r>
          </a:p>
          <a:p>
            <a:r>
              <a:rPr lang="nl-NL" sz="2500" dirty="0" smtClean="0"/>
              <a:t>Sociale uitkeringen (hogere werkloosheid wordt gecompenseerd door hogere sociale uitkeringen)</a:t>
            </a:r>
          </a:p>
          <a:p>
            <a:r>
              <a:rPr lang="nl-NL" sz="2500" dirty="0" smtClean="0"/>
              <a:t>Progressieve belasting (laag conjunctuur relatief weinig belasting dus hogere bestedingen, hoog conjunctuur, relatief veel belasting, iets lagere bestedingen)</a:t>
            </a:r>
          </a:p>
          <a:p>
            <a:r>
              <a:rPr lang="nl-NL" sz="2500" dirty="0" smtClean="0"/>
              <a:t>Dit noemen we </a:t>
            </a:r>
            <a:r>
              <a:rPr lang="nl-NL" sz="2500" b="1" dirty="0" smtClean="0"/>
              <a:t>automatische stabilisatoren.</a:t>
            </a:r>
          </a:p>
          <a:p>
            <a:r>
              <a:rPr lang="nl-NL" sz="2500" dirty="0" smtClean="0"/>
              <a:t>Of actief door meer of minder uit te gaan geven. Dus het aanpassen van de overheidsbestedingen.</a:t>
            </a:r>
          </a:p>
        </p:txBody>
      </p:sp>
    </p:spTree>
    <p:extLst>
      <p:ext uri="{BB962C8B-B14F-4D97-AF65-F5344CB8AC3E}">
        <p14:creationId xmlns:p14="http://schemas.microsoft.com/office/powerpoint/2010/main" val="417638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3.11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8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Je kan verder met paragraaf 3.6, gaan we morgen mee verder.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5959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0906"/>
          <a:stretch/>
        </p:blipFill>
        <p:spPr>
          <a:xfrm>
            <a:off x="0" y="-69055"/>
            <a:ext cx="12280900" cy="50085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4220"/>
          <a:stretch/>
        </p:blipFill>
        <p:spPr>
          <a:xfrm>
            <a:off x="0" y="-69055"/>
            <a:ext cx="12280900" cy="86915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7302"/>
          <a:stretch/>
        </p:blipFill>
        <p:spPr>
          <a:xfrm>
            <a:off x="0" y="-69055"/>
            <a:ext cx="12280900" cy="125015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8540"/>
          <a:stretch/>
        </p:blipFill>
        <p:spPr>
          <a:xfrm>
            <a:off x="0" y="-69055"/>
            <a:ext cx="12280900" cy="173275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0931"/>
          <a:stretch/>
        </p:blipFill>
        <p:spPr>
          <a:xfrm>
            <a:off x="0" y="-69055"/>
            <a:ext cx="12280900" cy="215185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5166"/>
          <a:stretch/>
        </p:blipFill>
        <p:spPr>
          <a:xfrm>
            <a:off x="0" y="-69055"/>
            <a:ext cx="12280900" cy="246935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8941"/>
          <a:stretch/>
        </p:blipFill>
        <p:spPr>
          <a:xfrm>
            <a:off x="0" y="-69055"/>
            <a:ext cx="12280900" cy="281225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9055"/>
            <a:ext cx="12280900" cy="550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692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 aankomende 3 lessen.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1: 3.1 t/m 3.6</a:t>
            </a:r>
          </a:p>
          <a:p>
            <a:r>
              <a:rPr lang="nl-NL" sz="2500" dirty="0" smtClean="0"/>
              <a:t>Les 2: 3.7 t/m 3.11</a:t>
            </a:r>
          </a:p>
          <a:p>
            <a:r>
              <a:rPr lang="nl-NL" sz="2500" b="1" dirty="0" smtClean="0"/>
              <a:t>Les 3: 3.12 t/m 3.21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3271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0"/>
            <a:ext cx="8596668" cy="1320800"/>
          </a:xfrm>
        </p:spPr>
        <p:txBody>
          <a:bodyPr/>
          <a:lstStyle/>
          <a:p>
            <a:r>
              <a:rPr lang="nl-NL" dirty="0" smtClean="0"/>
              <a:t>Het stabiliteits- en groeipact.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553453"/>
            <a:ext cx="9153685" cy="5487910"/>
          </a:xfrm>
        </p:spPr>
        <p:txBody>
          <a:bodyPr>
            <a:noAutofit/>
          </a:bodyPr>
          <a:lstStyle/>
          <a:p>
            <a:r>
              <a:rPr lang="nl-NL" sz="2400" dirty="0" smtClean="0"/>
              <a:t>Afspraken gemaakt tussen de EMU landen.</a:t>
            </a:r>
          </a:p>
          <a:p>
            <a:r>
              <a:rPr lang="nl-NL" sz="2400" dirty="0" smtClean="0"/>
              <a:t>Afspraak 1: Overheidstekort mag niet groter dan 3% van het BBP zijn.</a:t>
            </a:r>
          </a:p>
          <a:p>
            <a:r>
              <a:rPr lang="nl-NL" sz="2400" dirty="0" smtClean="0"/>
              <a:t>Overheidsinkomsten – overheidsuitgave = negatief getal = overheidstekort</a:t>
            </a:r>
          </a:p>
          <a:p>
            <a:r>
              <a:rPr lang="nl-NL" sz="2400" dirty="0" smtClean="0"/>
              <a:t>Overheidsinkomsten – overheidsuitgave = positief getal = overheidsoverschot.</a:t>
            </a:r>
          </a:p>
          <a:p>
            <a:r>
              <a:rPr lang="nl-NL" sz="2400" dirty="0" smtClean="0"/>
              <a:t>Afspraak 2: staatschuld mag niet groter zijn dan 60% van het BBP.</a:t>
            </a:r>
          </a:p>
          <a:p>
            <a:r>
              <a:rPr lang="nl-NL" sz="2400" dirty="0" smtClean="0"/>
              <a:t>Staatschuld / bruto binnenlands product = staatschuldquote.</a:t>
            </a:r>
          </a:p>
          <a:p>
            <a:r>
              <a:rPr lang="nl-NL" sz="2400" dirty="0" smtClean="0"/>
              <a:t>Overheidstekorten vergroten de staatschuld</a:t>
            </a:r>
          </a:p>
          <a:p>
            <a:r>
              <a:rPr lang="nl-NL" sz="2400" dirty="0" smtClean="0"/>
              <a:t>Overheidsoverschotten verkleinen de staatschuld.</a:t>
            </a:r>
          </a:p>
          <a:p>
            <a:r>
              <a:rPr lang="nl-NL" sz="2400" dirty="0" smtClean="0"/>
              <a:t>Overheidstekort meet je over een bepaalde periode, staatschuld op een bepaald moment.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06125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het stabiliteits- en groeipact.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5505"/>
            <a:ext cx="8816802" cy="4705857"/>
          </a:xfrm>
        </p:spPr>
        <p:txBody>
          <a:bodyPr>
            <a:noAutofit/>
          </a:bodyPr>
          <a:lstStyle/>
          <a:p>
            <a:r>
              <a:rPr lang="nl-NL" sz="2400" dirty="0" smtClean="0"/>
              <a:t>Overheidstekorten kunnen inflatie veroorzaken.</a:t>
            </a:r>
          </a:p>
          <a:p>
            <a:r>
              <a:rPr lang="nl-NL" sz="2400" dirty="0" smtClean="0"/>
              <a:t>Hoge bestedingen en consumptie </a:t>
            </a:r>
            <a:r>
              <a:rPr lang="nl-NL" sz="2400" dirty="0" smtClean="0">
                <a:sym typeface="Wingdings" panose="05000000000000000000" pitchFamily="2" charset="2"/>
              </a:rPr>
              <a:t> bestedingsinflatie.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Overheidstekorten kunnen rente opdrijven.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Overheidstekort  extra geld bij lenen  hogere vraag naar kapitaal  hogere rente.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Hogere rente  minder consumptie, minder investeringen.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Overheidstekorten kunnen overheidstaken in gevaar brengen. 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Hogere overheidstekorten  meer lenen  meer rente betalen  minder geld beschikbaar voor andere taken.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32161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Conjunctuurbeleid (stukje herhaling)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Op korte termijn kent de economie goede en slechte tijden. Deze afwisselingen noemen we conjunctuurcyclus.</a:t>
            </a:r>
          </a:p>
          <a:p>
            <a:r>
              <a:rPr lang="nl-NL" sz="2500" dirty="0" smtClean="0"/>
              <a:t>Goede tijden </a:t>
            </a:r>
            <a:r>
              <a:rPr lang="nl-NL" sz="2500" dirty="0" smtClean="0">
                <a:sym typeface="Wingdings" panose="05000000000000000000" pitchFamily="2" charset="2"/>
              </a:rPr>
              <a:t> hoge economische groei (boven trend) noemen we hoog conjunctuur  kan leiden tot overbesteding  inflatie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Slechte tijden  lage economische groei of zelfs daling (onder trend) noemen we laag conjunctuur  onderbesteding  werkloosheid.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02678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Anticyclisch conjunctuurbeleid en het stabiliteits- en groeipact.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28801"/>
            <a:ext cx="8596668" cy="4212562"/>
          </a:xfrm>
        </p:spPr>
        <p:txBody>
          <a:bodyPr>
            <a:noAutofit/>
          </a:bodyPr>
          <a:lstStyle/>
          <a:p>
            <a:r>
              <a:rPr lang="nl-NL" sz="2500" dirty="0" smtClean="0"/>
              <a:t>In hoog conjunctuur krijgt de overheid veel belastinginkomsten binnen, en weinig uitgave aan </a:t>
            </a:r>
            <a:r>
              <a:rPr lang="nl-NL" sz="2500" dirty="0" err="1" smtClean="0"/>
              <a:t>bvb</a:t>
            </a:r>
            <a:r>
              <a:rPr lang="nl-NL" sz="2500" dirty="0" smtClean="0"/>
              <a:t> uitkeringen. De afspraken van het stabiliteits- en groeipact worden nageleefd.</a:t>
            </a:r>
          </a:p>
          <a:p>
            <a:r>
              <a:rPr lang="nl-NL" sz="2500" dirty="0" smtClean="0"/>
              <a:t>In laag conjunctuur krijgt de overheid weinig belasting inkomsten binnen, en heeft hoge uitgave aan </a:t>
            </a:r>
            <a:r>
              <a:rPr lang="nl-NL" sz="2500" dirty="0" err="1" smtClean="0"/>
              <a:t>bvb</a:t>
            </a:r>
            <a:r>
              <a:rPr lang="nl-NL" sz="2500" dirty="0" smtClean="0"/>
              <a:t> uitkeringen. De overheid wilt graag in laag conjunctuur anticyclisch beleid voeren.</a:t>
            </a:r>
          </a:p>
          <a:p>
            <a:r>
              <a:rPr lang="nl-NL" sz="2500" dirty="0" smtClean="0"/>
              <a:t>Anticyclisch beleid in laagconjunctuur </a:t>
            </a:r>
            <a:r>
              <a:rPr lang="nl-NL" sz="2500" dirty="0" smtClean="0">
                <a:sym typeface="Wingdings" panose="05000000000000000000" pitchFamily="2" charset="2"/>
              </a:rPr>
              <a:t> nog meer uitgave, nog minder overheidsinkomsten  nog groter te kort. Mogelijk wordt er dan niet aan het stabiliteits- en groeipact gehouden.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711627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 aankomende 3 lessen.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b="1" dirty="0" smtClean="0"/>
              <a:t>Les 1: 3.1 t/m 3.6</a:t>
            </a:r>
          </a:p>
          <a:p>
            <a:r>
              <a:rPr lang="nl-NL" sz="2500" dirty="0" smtClean="0"/>
              <a:t>Les 2: 3.7 t/m 3.11</a:t>
            </a:r>
          </a:p>
          <a:p>
            <a:r>
              <a:rPr lang="nl-NL" sz="2500" dirty="0" smtClean="0"/>
              <a:t>Les 3: 3.12 t/m 3.21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overheid grijpt in.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19727"/>
            <a:ext cx="8596668" cy="4621636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overheid kan op 2 manieren ingrijpen.</a:t>
            </a:r>
          </a:p>
          <a:p>
            <a:r>
              <a:rPr lang="nl-NL" sz="2500" dirty="0" smtClean="0"/>
              <a:t>Of automatische zonder dat ze zelf actief iets moet veranderen.</a:t>
            </a:r>
          </a:p>
          <a:p>
            <a:r>
              <a:rPr lang="nl-NL" sz="2500" dirty="0" smtClean="0"/>
              <a:t>Sociale uitkeringen (hogere werkloosheid wordt gecompenseerd door hogere sociale uitkeringen)</a:t>
            </a:r>
          </a:p>
          <a:p>
            <a:r>
              <a:rPr lang="nl-NL" sz="2500" dirty="0" smtClean="0"/>
              <a:t>Progressieve belasting (laag conjunctuur relatief weinig belasting dus hogere bestedingen, hoog conjunctuur, relatief veel belasting, iets lagere bestedingen)</a:t>
            </a:r>
          </a:p>
          <a:p>
            <a:r>
              <a:rPr lang="nl-NL" sz="2500" dirty="0" smtClean="0"/>
              <a:t>Dit noemen we </a:t>
            </a:r>
            <a:r>
              <a:rPr lang="nl-NL" sz="2500" b="1" dirty="0" smtClean="0"/>
              <a:t>automatische stabilisatoren.</a:t>
            </a:r>
          </a:p>
          <a:p>
            <a:r>
              <a:rPr lang="nl-NL" sz="2500" dirty="0" smtClean="0"/>
              <a:t>Of actief door meer of minder uit te gaan geven. Dus het aanpassen van de overheidsbestedingen.</a:t>
            </a:r>
          </a:p>
        </p:txBody>
      </p:sp>
    </p:spTree>
    <p:extLst>
      <p:ext uri="{BB962C8B-B14F-4D97-AF65-F5344CB8AC3E}">
        <p14:creationId xmlns:p14="http://schemas.microsoft.com/office/powerpoint/2010/main" val="3063780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Lees 3.6 houden landen zich aan het verdrag t/m 3.13 en maak 3.12 en 3.13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6 minuten de tijd.</a:t>
            </a:r>
          </a:p>
          <a:p>
            <a:r>
              <a:rPr lang="nl-NL" sz="2500" dirty="0" smtClean="0"/>
              <a:t>Eerder klaar?</a:t>
            </a:r>
            <a:br>
              <a:rPr lang="nl-NL" sz="2500" dirty="0" smtClean="0"/>
            </a:br>
            <a:r>
              <a:rPr lang="nl-NL" sz="2500" dirty="0" smtClean="0"/>
              <a:t>Verder lezen en opgaves t/m 3.19 maken.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59759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9524"/>
          <a:stretch/>
        </p:blipFill>
        <p:spPr>
          <a:xfrm>
            <a:off x="0" y="0"/>
            <a:ext cx="12192000" cy="8128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0476"/>
          <a:stretch/>
        </p:blipFill>
        <p:spPr>
          <a:xfrm>
            <a:off x="0" y="0"/>
            <a:ext cx="12192000" cy="21209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36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situatie: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2600" y="1143001"/>
            <a:ext cx="8791402" cy="4898362"/>
          </a:xfrm>
        </p:spPr>
        <p:txBody>
          <a:bodyPr>
            <a:noAutofit/>
          </a:bodyPr>
          <a:lstStyle/>
          <a:p>
            <a:r>
              <a:rPr lang="nl-NL" sz="2400" dirty="0" smtClean="0"/>
              <a:t>Ideale situatie: iedereen houd zich aan het stabiliteits- en groeipact.</a:t>
            </a:r>
          </a:p>
          <a:p>
            <a:r>
              <a:rPr lang="nl-NL" sz="2400" dirty="0" smtClean="0"/>
              <a:t>Gevolg: landen met laag conjunctuur gaan bezuinigen, economie hersteld beperkt.</a:t>
            </a:r>
          </a:p>
          <a:p>
            <a:r>
              <a:rPr lang="nl-NL" sz="2400" dirty="0" smtClean="0"/>
              <a:t>Ideale situatie individueel land: alle andere landen houden zich aan het stabiliteits- en groeipact.</a:t>
            </a:r>
          </a:p>
          <a:p>
            <a:r>
              <a:rPr lang="nl-NL" sz="2400" dirty="0" smtClean="0"/>
              <a:t>Gevolg: alle andere landen houden zich aan de regels, de euro blijft stabiel en </a:t>
            </a:r>
            <a:r>
              <a:rPr lang="nl-NL" sz="2400" dirty="0" err="1" smtClean="0"/>
              <a:t>europa</a:t>
            </a:r>
            <a:r>
              <a:rPr lang="nl-NL" sz="2400" dirty="0" smtClean="0"/>
              <a:t> gezond. Ik hou me niet aan de regels, in laag conjunctuur ga ik me economie stimuleren, mijn economie hersteld en Europa blijft sterk.</a:t>
            </a:r>
          </a:p>
          <a:p>
            <a:r>
              <a:rPr lang="nl-NL" sz="2400" dirty="0" smtClean="0"/>
              <a:t>De ontstane situatie: veel landen houden zich niet aan de regels </a:t>
            </a:r>
            <a:r>
              <a:rPr lang="nl-NL" sz="2400" dirty="0" smtClean="0">
                <a:sym typeface="Wingdings" panose="05000000000000000000" pitchFamily="2" charset="2"/>
              </a:rPr>
              <a:t> de rentestand werd er hoog, staatschulden werden steeds groter en konden niet of nauwelijks terugbetaald worden.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52210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3.14 t/m 3.17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lees overheidstekorten: ruilen over tijd. Maak opgave 3.18 en 3.19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094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318"/>
          <a:stretch/>
        </p:blipFill>
        <p:spPr>
          <a:xfrm>
            <a:off x="0" y="0"/>
            <a:ext cx="12192000" cy="12065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7502"/>
          <a:stretch/>
        </p:blipFill>
        <p:spPr>
          <a:xfrm>
            <a:off x="0" y="0"/>
            <a:ext cx="12192000" cy="22606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1000"/>
          <a:stretch/>
        </p:blipFill>
        <p:spPr>
          <a:xfrm>
            <a:off x="0" y="0"/>
            <a:ext cx="12192000" cy="36703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31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58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Overheidstekort: ruilen over tijd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overheidstekort heeft op korte termijn voordelen:</a:t>
            </a:r>
          </a:p>
          <a:p>
            <a:r>
              <a:rPr lang="nl-NL" sz="2500" dirty="0" smtClean="0"/>
              <a:t>Meer uitgaven, dus meer mogelijk om je economie te herstellen.</a:t>
            </a:r>
          </a:p>
          <a:p>
            <a:r>
              <a:rPr lang="nl-NL" sz="2500" dirty="0" smtClean="0"/>
              <a:t>Het overheidstekort heeft op lange termijn nadelen:</a:t>
            </a:r>
          </a:p>
          <a:p>
            <a:r>
              <a:rPr lang="nl-NL" sz="2500" dirty="0" smtClean="0"/>
              <a:t>Hogere staatschuld, hogere rentebetalingen.</a:t>
            </a:r>
          </a:p>
          <a:p>
            <a:r>
              <a:rPr lang="nl-NL" sz="2500" dirty="0" smtClean="0"/>
              <a:t>Je kan stellen: korte termijn profijt mogelijk ten koste van de lange termijn.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07668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3.18 t/m 3.20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lees overheidstekorten: ruilen over tijd. Maak opgave 3.21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703971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8477"/>
          <a:stretch/>
        </p:blipFill>
        <p:spPr>
          <a:xfrm>
            <a:off x="0" y="1"/>
            <a:ext cx="11112500" cy="7874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8441"/>
          <a:stretch/>
        </p:blipFill>
        <p:spPr>
          <a:xfrm>
            <a:off x="0" y="1"/>
            <a:ext cx="11112500" cy="14732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5210"/>
          <a:stretch/>
        </p:blipFill>
        <p:spPr>
          <a:xfrm>
            <a:off x="0" y="1"/>
            <a:ext cx="11112500" cy="30607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1235"/>
          <a:stretch/>
        </p:blipFill>
        <p:spPr>
          <a:xfrm>
            <a:off x="0" y="1"/>
            <a:ext cx="11112500" cy="4699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112500" cy="6833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25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3.21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lees overheidstekorten: ruilen over tijd. Maak opgave 3.21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003643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ter introductie opgave 3.1.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5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Eerder klaar?</a:t>
            </a:r>
            <a:br>
              <a:rPr lang="nl-NL" sz="2500" dirty="0" smtClean="0"/>
            </a:br>
            <a:r>
              <a:rPr lang="nl-NL" sz="2500" dirty="0" smtClean="0"/>
              <a:t>Zelfstandig verder lezen paragraaf 3.2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05492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61042" b="59513"/>
          <a:stretch/>
        </p:blipFill>
        <p:spPr>
          <a:xfrm>
            <a:off x="0" y="1"/>
            <a:ext cx="4749800" cy="10668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40104" b="57585"/>
          <a:stretch/>
        </p:blipFill>
        <p:spPr>
          <a:xfrm>
            <a:off x="0" y="1"/>
            <a:ext cx="7302500" cy="11176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l="1" r="208" b="59031"/>
          <a:stretch/>
        </p:blipFill>
        <p:spPr>
          <a:xfrm>
            <a:off x="0" y="1"/>
            <a:ext cx="12166600" cy="10795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62187" b="27701"/>
          <a:stretch/>
        </p:blipFill>
        <p:spPr>
          <a:xfrm>
            <a:off x="0" y="1"/>
            <a:ext cx="4610100" cy="1905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41667" b="31075"/>
          <a:stretch/>
        </p:blipFill>
        <p:spPr>
          <a:xfrm>
            <a:off x="0" y="1"/>
            <a:ext cx="7112000" cy="18161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634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403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1745"/>
          <a:stretch/>
        </p:blipFill>
        <p:spPr>
          <a:xfrm>
            <a:off x="0" y="0"/>
            <a:ext cx="12192000" cy="84221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3895"/>
          <a:stretch/>
        </p:blipFill>
        <p:spPr>
          <a:xfrm>
            <a:off x="0" y="0"/>
            <a:ext cx="12192000" cy="16723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980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50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0"/>
            <a:ext cx="8596668" cy="1320800"/>
          </a:xfrm>
        </p:spPr>
        <p:txBody>
          <a:bodyPr/>
          <a:lstStyle/>
          <a:p>
            <a:r>
              <a:rPr lang="nl-NL" dirty="0" smtClean="0"/>
              <a:t>Het stabiliteits- en groeipact.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553453"/>
            <a:ext cx="9153685" cy="5487910"/>
          </a:xfrm>
        </p:spPr>
        <p:txBody>
          <a:bodyPr>
            <a:noAutofit/>
          </a:bodyPr>
          <a:lstStyle/>
          <a:p>
            <a:r>
              <a:rPr lang="nl-NL" sz="2400" dirty="0" smtClean="0"/>
              <a:t>Afspraken gemaakt tussen de EMU landen.</a:t>
            </a:r>
          </a:p>
          <a:p>
            <a:r>
              <a:rPr lang="nl-NL" sz="2400" dirty="0" smtClean="0"/>
              <a:t>Afspraak 1: Overheidstekort mag niet groter dan 3% van het BBP zijn.</a:t>
            </a:r>
          </a:p>
          <a:p>
            <a:r>
              <a:rPr lang="nl-NL" sz="2400" dirty="0" smtClean="0"/>
              <a:t>Overheidsinkomsten – overheidsuitgave = negatief getal = overheidstekort</a:t>
            </a:r>
          </a:p>
          <a:p>
            <a:r>
              <a:rPr lang="nl-NL" sz="2400" dirty="0" smtClean="0"/>
              <a:t>Overheidsinkomsten – overheidsuitgave = positief getal = overheidsoverschot.</a:t>
            </a:r>
          </a:p>
          <a:p>
            <a:r>
              <a:rPr lang="nl-NL" sz="2400" dirty="0" smtClean="0"/>
              <a:t>Afspraak 2: staatschuld mag niet groter zijn dan 60% van het BBP.</a:t>
            </a:r>
          </a:p>
          <a:p>
            <a:r>
              <a:rPr lang="nl-NL" sz="2400" dirty="0" smtClean="0"/>
              <a:t>Staatschuld / bruto binnenlands product = staatschuldquote.</a:t>
            </a:r>
          </a:p>
          <a:p>
            <a:r>
              <a:rPr lang="nl-NL" sz="2400" dirty="0" smtClean="0"/>
              <a:t>Overheidstekorten vergroten de staatschuld</a:t>
            </a:r>
          </a:p>
          <a:p>
            <a:r>
              <a:rPr lang="nl-NL" sz="2400" dirty="0" smtClean="0"/>
              <a:t>Overheidsoverschotten verkleinen de staatschuld.</a:t>
            </a:r>
          </a:p>
          <a:p>
            <a:r>
              <a:rPr lang="nl-NL" sz="2400" dirty="0" smtClean="0"/>
              <a:t>Overheidstekort meet je over een bepaalde periode, staatschuld op een bepaald moment.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995560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het stabiliteits- en groeipact.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5505"/>
            <a:ext cx="8816802" cy="4705857"/>
          </a:xfrm>
        </p:spPr>
        <p:txBody>
          <a:bodyPr>
            <a:noAutofit/>
          </a:bodyPr>
          <a:lstStyle/>
          <a:p>
            <a:r>
              <a:rPr lang="nl-NL" sz="2400" dirty="0" smtClean="0"/>
              <a:t>Overheidstekorten kunnen inflatie veroorzaken.</a:t>
            </a:r>
          </a:p>
          <a:p>
            <a:r>
              <a:rPr lang="nl-NL" sz="2400" dirty="0" smtClean="0"/>
              <a:t>Hoge bestedingen en consumptie </a:t>
            </a:r>
            <a:r>
              <a:rPr lang="nl-NL" sz="2400" dirty="0" smtClean="0">
                <a:sym typeface="Wingdings" panose="05000000000000000000" pitchFamily="2" charset="2"/>
              </a:rPr>
              <a:t> bestedingsinflatie.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Overheidstekorten kunnen rente opdrijven.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Overheidstekort  extra geld bij lenen  hogere vraag naar kapitaal  hogere rente.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Hogere rente  minder consumptie, minder investeringen.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Overheidstekorten kunnen overheidstaken in gevaar brengen. 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Hogere overheidstekorten  meer lenen  meer rente betalen  minder geld beschikbaar voor andere taken.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91285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3.2 t/m 3.4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3.5 en 3.6 maken.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847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276"/>
          <a:stretch/>
        </p:blipFill>
        <p:spPr>
          <a:xfrm>
            <a:off x="0" y="54770"/>
            <a:ext cx="12192000" cy="8355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6901"/>
          <a:stretch/>
        </p:blipFill>
        <p:spPr>
          <a:xfrm>
            <a:off x="0" y="54769"/>
            <a:ext cx="12192000" cy="165371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0653"/>
          <a:stretch/>
        </p:blipFill>
        <p:spPr>
          <a:xfrm>
            <a:off x="0" y="54769"/>
            <a:ext cx="12192000" cy="296515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7649"/>
          <a:stretch/>
        </p:blipFill>
        <p:spPr>
          <a:xfrm>
            <a:off x="0" y="54769"/>
            <a:ext cx="12192000" cy="361486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769"/>
            <a:ext cx="12192000" cy="4996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185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835</TotalTime>
  <Words>1556</Words>
  <Application>Microsoft Office PowerPoint</Application>
  <PresentationFormat>Breedbeeld</PresentationFormat>
  <Paragraphs>229</Paragraphs>
  <Slides>40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40</vt:i4>
      </vt:variant>
    </vt:vector>
  </HeadingPairs>
  <TitlesOfParts>
    <vt:vector size="45" baseType="lpstr">
      <vt:lpstr>Arial</vt:lpstr>
      <vt:lpstr>Trebuchet MS</vt:lpstr>
      <vt:lpstr>Wingdings</vt:lpstr>
      <vt:lpstr>Wingdings 3</vt:lpstr>
      <vt:lpstr>Facet</vt:lpstr>
      <vt:lpstr>Welkom Havo 5.</vt:lpstr>
      <vt:lpstr>Nabespreken toets.</vt:lpstr>
      <vt:lpstr>Agenda aankomende 3 lessen.</vt:lpstr>
      <vt:lpstr>Maak ter introductie opgave 3.1.</vt:lpstr>
      <vt:lpstr>PowerPoint-presentatie</vt:lpstr>
      <vt:lpstr>Het stabiliteits- en groeipact.</vt:lpstr>
      <vt:lpstr>Waarom het stabiliteits- en groeipact.</vt:lpstr>
      <vt:lpstr>Maak 3.2 t/m 3.4</vt:lpstr>
      <vt:lpstr>PowerPoint-presentatie</vt:lpstr>
      <vt:lpstr>Maak 3.5 en 3.6</vt:lpstr>
      <vt:lpstr>PowerPoint-presentatie</vt:lpstr>
      <vt:lpstr>Agenda aankomende 3 lessen.</vt:lpstr>
      <vt:lpstr>Het stabiliteits- en groeipact.</vt:lpstr>
      <vt:lpstr>Waarom het stabiliteits- en groeipact.</vt:lpstr>
      <vt:lpstr>Conjunctuurbeleid (stukje herhaling)</vt:lpstr>
      <vt:lpstr>Maak ter introductie opgave 3.7 en 3.8</vt:lpstr>
      <vt:lpstr>PowerPoint-presentatie</vt:lpstr>
      <vt:lpstr>Anticyclisch conjunctuurbeleid en het stabiliteits- en groeipact.</vt:lpstr>
      <vt:lpstr>Maak 3.9 en 3.10</vt:lpstr>
      <vt:lpstr>PowerPoint-presentatie</vt:lpstr>
      <vt:lpstr>Automatische stabilisatoren (herhaling)</vt:lpstr>
      <vt:lpstr>De overheid grijpt in.</vt:lpstr>
      <vt:lpstr>Maak 3.11</vt:lpstr>
      <vt:lpstr>PowerPoint-presentatie</vt:lpstr>
      <vt:lpstr>Agenda aankomende 3 lessen.</vt:lpstr>
      <vt:lpstr>Het stabiliteits- en groeipact.</vt:lpstr>
      <vt:lpstr>Waarom het stabiliteits- en groeipact.</vt:lpstr>
      <vt:lpstr>Conjunctuurbeleid (stukje herhaling)</vt:lpstr>
      <vt:lpstr>Anticyclisch conjunctuurbeleid en het stabiliteits- en groeipact.</vt:lpstr>
      <vt:lpstr>De overheid grijpt in.</vt:lpstr>
      <vt:lpstr>Lees 3.6 houden landen zich aan het verdrag t/m 3.13 en maak 3.12 en 3.13</vt:lpstr>
      <vt:lpstr>PowerPoint-presentatie</vt:lpstr>
      <vt:lpstr>De situatie:</vt:lpstr>
      <vt:lpstr>Maak 3.14 t/m 3.17</vt:lpstr>
      <vt:lpstr>PowerPoint-presentatie</vt:lpstr>
      <vt:lpstr>Overheidstekort: ruilen over tijd</vt:lpstr>
      <vt:lpstr>Maak 3.18 t/m 3.20</vt:lpstr>
      <vt:lpstr>PowerPoint-presentatie</vt:lpstr>
      <vt:lpstr>Maak 3.21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83</cp:revision>
  <dcterms:created xsi:type="dcterms:W3CDTF">2017-08-27T09:00:36Z</dcterms:created>
  <dcterms:modified xsi:type="dcterms:W3CDTF">2018-01-22T07:55:50Z</dcterms:modified>
</cp:coreProperties>
</file>