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410" r:id="rId4"/>
    <p:sldId id="411" r:id="rId5"/>
    <p:sldId id="412" r:id="rId6"/>
    <p:sldId id="415" r:id="rId7"/>
    <p:sldId id="416" r:id="rId8"/>
    <p:sldId id="420" r:id="rId9"/>
    <p:sldId id="425" r:id="rId10"/>
    <p:sldId id="428" r:id="rId11"/>
    <p:sldId id="429" r:id="rId12"/>
    <p:sldId id="433" r:id="rId13"/>
    <p:sldId id="441" r:id="rId14"/>
    <p:sldId id="442" r:id="rId15"/>
    <p:sldId id="447" r:id="rId16"/>
    <p:sldId id="450" r:id="rId17"/>
    <p:sldId id="451" r:id="rId18"/>
    <p:sldId id="452" r:id="rId19"/>
    <p:sldId id="453" r:id="rId20"/>
    <p:sldId id="454" r:id="rId21"/>
    <p:sldId id="455" r:id="rId22"/>
    <p:sldId id="456" r:id="rId23"/>
    <p:sldId id="457" r:id="rId24"/>
    <p:sldId id="458" r:id="rId25"/>
    <p:sldId id="459" r:id="rId26"/>
    <p:sldId id="461" r:id="rId27"/>
    <p:sldId id="462" r:id="rId28"/>
    <p:sldId id="463" r:id="rId29"/>
    <p:sldId id="464" r:id="rId30"/>
    <p:sldId id="465" r:id="rId31"/>
    <p:sldId id="466" r:id="rId32"/>
    <p:sldId id="467" r:id="rId33"/>
    <p:sldId id="468" r:id="rId34"/>
    <p:sldId id="469" r:id="rId35"/>
    <p:sldId id="470" r:id="rId36"/>
    <p:sldId id="471" r:id="rId37"/>
    <p:sldId id="472" r:id="rId38"/>
    <p:sldId id="473" r:id="rId39"/>
    <p:sldId id="474" r:id="rId40"/>
    <p:sldId id="475" r:id="rId41"/>
    <p:sldId id="476" r:id="rId42"/>
    <p:sldId id="477" r:id="rId43"/>
    <p:sldId id="478" r:id="rId44"/>
    <p:sldId id="479" r:id="rId45"/>
    <p:sldId id="480" r:id="rId46"/>
    <p:sldId id="481" r:id="rId47"/>
    <p:sldId id="482" r:id="rId48"/>
    <p:sldId id="483" r:id="rId49"/>
    <p:sldId id="484" r:id="rId50"/>
    <p:sldId id="485" r:id="rId51"/>
    <p:sldId id="486" r:id="rId52"/>
    <p:sldId id="487"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a:t>De geaggregeerde vraag en het geaggregeerde </a:t>
            </a:r>
            <a:r>
              <a:rPr lang="nl-NL" sz="2500" dirty="0" smtClean="0"/>
              <a:t>aanbod betekend de totale vraag en aanbod in een hele economie.</a:t>
            </a:r>
          </a:p>
          <a:p>
            <a:r>
              <a:rPr lang="nl-NL" sz="2500" dirty="0" smtClean="0"/>
              <a:t>Dus 1 persoon = individuele vraag en aanbodlijnen.</a:t>
            </a:r>
          </a:p>
          <a:p>
            <a:r>
              <a:rPr lang="nl-NL" sz="2500" dirty="0" smtClean="0"/>
              <a:t>Van 1 groep mensen = collectieve vraag en aanbodlijnen.</a:t>
            </a:r>
          </a:p>
          <a:p>
            <a:r>
              <a:rPr lang="nl-NL" sz="2500" dirty="0" smtClean="0"/>
              <a:t>Van een volledige economie = </a:t>
            </a:r>
            <a:r>
              <a:rPr lang="nl-NL" sz="2500" dirty="0"/>
              <a:t>De geaggregeerde vraag en het geaggregeerde </a:t>
            </a:r>
            <a:r>
              <a:rPr lang="nl-NL" sz="2500" dirty="0" smtClean="0"/>
              <a:t>aanbodlijnen.</a:t>
            </a:r>
            <a:r>
              <a:rPr lang="nl-NL" sz="2500" dirty="0"/>
              <a:t/>
            </a:r>
            <a:br>
              <a:rPr lang="nl-NL" sz="2500" dirty="0"/>
            </a:br>
            <a:r>
              <a:rPr lang="nl-NL" sz="2500" dirty="0"/>
              <a:t/>
            </a:r>
            <a:br>
              <a:rPr lang="nl-NL" sz="2500" dirty="0"/>
            </a:br>
            <a:endParaRPr lang="nl-NL" sz="2500" dirty="0"/>
          </a:p>
        </p:txBody>
      </p:sp>
    </p:spTree>
    <p:extLst>
      <p:ext uri="{BB962C8B-B14F-4D97-AF65-F5344CB8AC3E}">
        <p14:creationId xmlns:p14="http://schemas.microsoft.com/office/powerpoint/2010/main" val="422748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De geaggregeerde vraag en het geaggregeerde aanbod betekend de totale vraag en aanbod in een hele economie.</a:t>
            </a:r>
          </a:p>
          <a:p>
            <a:r>
              <a:rPr lang="nl-NL" sz="2500" dirty="0" smtClean="0"/>
              <a:t>Op de verticale as staat het prijspeil, hoe hoger het snijpunt van vraag en aanbod hoe hoger het prijspeil in een land. Stijging van het prijspeil heet </a:t>
            </a:r>
            <a:r>
              <a:rPr lang="nl-NL" sz="2500" b="1" dirty="0" smtClean="0"/>
              <a:t>inflatie</a:t>
            </a:r>
            <a:r>
              <a:rPr lang="nl-NL" sz="2500" dirty="0" smtClean="0"/>
              <a:t>, daling van het prijspeil heet </a:t>
            </a:r>
            <a:r>
              <a:rPr lang="nl-NL" sz="2500" b="1" dirty="0" smtClean="0"/>
              <a:t>deflatie.</a:t>
            </a:r>
          </a:p>
          <a:p>
            <a:r>
              <a:rPr lang="nl-NL" sz="2500" dirty="0" smtClean="0"/>
              <a:t>Op de horizontale as staat het reëel bbp. </a:t>
            </a:r>
          </a:p>
          <a:p>
            <a:r>
              <a:rPr lang="nl-NL" sz="2500" dirty="0" smtClean="0"/>
              <a:t>Hoe meer naar rechts het snijpunt van vraag en aanbod, hoe hoger het reëel bbp.</a:t>
            </a:r>
          </a:p>
          <a:p>
            <a:pPr marL="0" indent="0">
              <a:buNone/>
            </a:pPr>
            <a:r>
              <a:rPr lang="nl-NL" sz="2500" dirty="0" smtClean="0"/>
              <a:t/>
            </a:r>
            <a:br>
              <a:rPr lang="nl-NL" sz="2500" dirty="0" smtClean="0"/>
            </a:br>
            <a:r>
              <a:rPr lang="nl-NL" sz="2500" dirty="0" smtClean="0"/>
              <a:t/>
            </a:r>
            <a:br>
              <a:rPr lang="nl-NL" sz="2500" dirty="0" smtClean="0"/>
            </a:br>
            <a:endParaRPr lang="nl-NL" sz="2500" dirty="0"/>
          </a:p>
        </p:txBody>
      </p:sp>
    </p:spTree>
    <p:extLst>
      <p:ext uri="{BB962C8B-B14F-4D97-AF65-F5344CB8AC3E}">
        <p14:creationId xmlns:p14="http://schemas.microsoft.com/office/powerpoint/2010/main" val="298914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aanbodscurve op korte termijn.</a:t>
            </a:r>
            <a:br>
              <a:rPr lang="nl-NL" dirty="0" smtClean="0"/>
            </a:br>
            <a:endParaRPr lang="nl-NL" dirty="0"/>
          </a:p>
        </p:txBody>
      </p:sp>
      <p:sp>
        <p:nvSpPr>
          <p:cNvPr id="3" name="Tijdelijke aanduiding voor inhoud 2"/>
          <p:cNvSpPr>
            <a:spLocks noGrp="1"/>
          </p:cNvSpPr>
          <p:nvPr>
            <p:ph idx="1"/>
          </p:nvPr>
        </p:nvSpPr>
        <p:spPr>
          <a:xfrm>
            <a:off x="677334" y="1930401"/>
            <a:ext cx="8596668" cy="4110962"/>
          </a:xfrm>
        </p:spPr>
        <p:txBody>
          <a:bodyPr>
            <a:noAutofit/>
          </a:bodyPr>
          <a:lstStyle/>
          <a:p>
            <a:r>
              <a:rPr lang="nl-NL" sz="2500" dirty="0" smtClean="0"/>
              <a:t>Op korte termijn loopt de aanbodscurve horizontaal.</a:t>
            </a:r>
          </a:p>
          <a:p>
            <a:r>
              <a:rPr lang="nl-NL" sz="2500" dirty="0" smtClean="0"/>
              <a:t>Voor een vaste prijs gaat de aanbieder producten aanbieden.</a:t>
            </a:r>
          </a:p>
          <a:p>
            <a:r>
              <a:rPr lang="nl-NL" sz="2500" dirty="0" smtClean="0"/>
              <a:t>Neemt de vraag toe gaat de aanbieder meer produceren.</a:t>
            </a:r>
          </a:p>
          <a:p>
            <a:r>
              <a:rPr lang="nl-NL" sz="2500" dirty="0" smtClean="0"/>
              <a:t>Neemt de vraag af gaat de aanbieder minder produceren.</a:t>
            </a:r>
          </a:p>
          <a:p>
            <a:r>
              <a:rPr lang="nl-NL" sz="2500" dirty="0" smtClean="0"/>
              <a:t>Bij meer productie </a:t>
            </a:r>
            <a:r>
              <a:rPr lang="nl-NL" sz="2500" dirty="0" smtClean="0">
                <a:sym typeface="Wingdings" panose="05000000000000000000" pitchFamily="2" charset="2"/>
              </a:rPr>
              <a:t> meer werknemers  minder werkloosheid</a:t>
            </a:r>
          </a:p>
          <a:p>
            <a:r>
              <a:rPr lang="nl-NL" sz="2500" dirty="0" smtClean="0">
                <a:sym typeface="Wingdings" panose="05000000000000000000" pitchFamily="2" charset="2"/>
              </a:rPr>
              <a:t>Bij minder productie  minder werknemers  meer werkloosheid.</a:t>
            </a:r>
            <a:endParaRPr lang="nl-NL" sz="2500" dirty="0"/>
          </a:p>
        </p:txBody>
      </p:sp>
    </p:spTree>
    <p:extLst>
      <p:ext uri="{BB962C8B-B14F-4D97-AF65-F5344CB8AC3E}">
        <p14:creationId xmlns:p14="http://schemas.microsoft.com/office/powerpoint/2010/main" val="385762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die vaste prijs?</a:t>
            </a:r>
            <a:endParaRPr lang="nl-NL" dirty="0"/>
          </a:p>
        </p:txBody>
      </p:sp>
      <p:sp>
        <p:nvSpPr>
          <p:cNvPr id="3" name="Tijdelijke aanduiding voor inhoud 2"/>
          <p:cNvSpPr>
            <a:spLocks noGrp="1"/>
          </p:cNvSpPr>
          <p:nvPr>
            <p:ph idx="1"/>
          </p:nvPr>
        </p:nvSpPr>
        <p:spPr/>
        <p:txBody>
          <a:bodyPr>
            <a:normAutofit/>
          </a:bodyPr>
          <a:lstStyle/>
          <a:p>
            <a:r>
              <a:rPr lang="nl-NL" sz="2500" dirty="0" smtClean="0"/>
              <a:t>Op korte termijn ging er bij minder vraag ging de producent minder produceren waardoor er werkloosheid ontstaat, zou het niet praktischer zijn als hij de prijs van zijn producten verlaagde?</a:t>
            </a:r>
          </a:p>
          <a:p>
            <a:r>
              <a:rPr lang="nl-NL" sz="2500" dirty="0" smtClean="0"/>
              <a:t>Dat kan niet!</a:t>
            </a:r>
          </a:p>
          <a:p>
            <a:r>
              <a:rPr lang="nl-NL" sz="2500" dirty="0" smtClean="0"/>
              <a:t>Er is op korte termijn sprake van </a:t>
            </a:r>
            <a:r>
              <a:rPr lang="nl-NL" sz="2500" b="1" dirty="0" smtClean="0"/>
              <a:t>prijsrigiditeit.</a:t>
            </a:r>
          </a:p>
          <a:p>
            <a:endParaRPr lang="nl-NL" sz="2500" dirty="0"/>
          </a:p>
        </p:txBody>
      </p:sp>
    </p:spTree>
    <p:extLst>
      <p:ext uri="{BB962C8B-B14F-4D97-AF65-F5344CB8AC3E}">
        <p14:creationId xmlns:p14="http://schemas.microsoft.com/office/powerpoint/2010/main" val="321834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prijsrigiditeit?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De producent kan op korte termijn zijn prijzen niet verlagen omdat hij zijn loonkosten niet kan verlagen.</a:t>
            </a:r>
          </a:p>
          <a:p>
            <a:r>
              <a:rPr lang="nl-NL" sz="2500" dirty="0" smtClean="0"/>
              <a:t>Op korte termijn staan de lonen vast (loonafspraken/cao)</a:t>
            </a:r>
          </a:p>
          <a:p>
            <a:r>
              <a:rPr lang="nl-NL" sz="2500" dirty="0" smtClean="0"/>
              <a:t>Doordat de lonen vastliggen kunnen de prijzen niet worden verlaagd (prijsrigiditeit)</a:t>
            </a:r>
          </a:p>
          <a:p>
            <a:r>
              <a:rPr lang="nl-NL" sz="2500" dirty="0" smtClean="0"/>
              <a:t>Dus bij vraagdaling </a:t>
            </a:r>
            <a:r>
              <a:rPr lang="nl-NL" sz="2500" dirty="0" smtClean="0">
                <a:sym typeface="Wingdings" panose="05000000000000000000" pitchFamily="2" charset="2"/>
              </a:rPr>
              <a:t> </a:t>
            </a:r>
            <a:r>
              <a:rPr lang="nl-NL" sz="2500" dirty="0" smtClean="0"/>
              <a:t>Loonstarheid </a:t>
            </a:r>
            <a:r>
              <a:rPr lang="nl-NL" sz="2500" dirty="0" smtClean="0">
                <a:sym typeface="Wingdings" panose="05000000000000000000" pitchFamily="2" charset="2"/>
              </a:rPr>
              <a:t> prijsstarheid  werkloosheid </a:t>
            </a:r>
          </a:p>
          <a:p>
            <a:r>
              <a:rPr lang="nl-NL" sz="2500" dirty="0" smtClean="0">
                <a:sym typeface="Wingdings" panose="05000000000000000000" pitchFamily="2" charset="2"/>
              </a:rPr>
              <a:t>Korte termijn = prijspeil staat vast reëel bbp kan veranderen.</a:t>
            </a:r>
            <a:endParaRPr lang="nl-NL" sz="2500" dirty="0"/>
          </a:p>
        </p:txBody>
      </p:sp>
    </p:spTree>
    <p:extLst>
      <p:ext uri="{BB962C8B-B14F-4D97-AF65-F5344CB8AC3E}">
        <p14:creationId xmlns:p14="http://schemas.microsoft.com/office/powerpoint/2010/main" val="367053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geaggregeerde aanbodcurve op lange termijn.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sz="2500" dirty="0" smtClean="0"/>
              <a:t>Op korte termijn was er sprake van prijsrigiditeit want de producent kon zijn loonkosten niet verlagen. Op lange termijn kan dit wel.</a:t>
            </a:r>
          </a:p>
          <a:p>
            <a:r>
              <a:rPr lang="nl-NL" sz="2500" dirty="0" smtClean="0"/>
              <a:t>De prijs die de producent dus vraagt voor zijn product staat niet vast, wat hij maximaal kan produceren wel dat werd bepaald door de productiefactoren.</a:t>
            </a:r>
          </a:p>
          <a:p>
            <a:r>
              <a:rPr lang="nl-NL" sz="2500" dirty="0" smtClean="0"/>
              <a:t>Op lange termijn gaan we zoveel mogelijk produceren (maximale productiecapaciteit) en laten we de prijs bepalen door de vraag.</a:t>
            </a:r>
          </a:p>
          <a:p>
            <a:r>
              <a:rPr lang="nl-NL" sz="2500" dirty="0" smtClean="0"/>
              <a:t>De aanbodscurve wordt een verticale lijn.</a:t>
            </a:r>
          </a:p>
          <a:p>
            <a:r>
              <a:rPr lang="nl-NL" sz="2500" dirty="0" smtClean="0"/>
              <a:t>Dit betekend = reëel BBP staat vast. Prijspeil kan veranderen.</a:t>
            </a:r>
            <a:endParaRPr lang="nl-NL" sz="2500" dirty="0"/>
          </a:p>
        </p:txBody>
      </p:sp>
    </p:spTree>
    <p:extLst>
      <p:ext uri="{BB962C8B-B14F-4D97-AF65-F5344CB8AC3E}">
        <p14:creationId xmlns:p14="http://schemas.microsoft.com/office/powerpoint/2010/main" val="34481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790"/>
          <a:stretch/>
        </p:blipFill>
        <p:spPr>
          <a:xfrm>
            <a:off x="0" y="0"/>
            <a:ext cx="10876547" cy="1455821"/>
          </a:xfrm>
          <a:prstGeom prst="rect">
            <a:avLst/>
          </a:prstGeom>
        </p:spPr>
      </p:pic>
      <p:pic>
        <p:nvPicPr>
          <p:cNvPr id="5" name="Afbeelding 4"/>
          <p:cNvPicPr>
            <a:picLocks noChangeAspect="1"/>
          </p:cNvPicPr>
          <p:nvPr/>
        </p:nvPicPr>
        <p:blipFill rotWithShape="1">
          <a:blip r:embed="rId2"/>
          <a:srcRect b="69500"/>
          <a:stretch/>
        </p:blipFill>
        <p:spPr>
          <a:xfrm>
            <a:off x="0" y="0"/>
            <a:ext cx="10876547" cy="2093495"/>
          </a:xfrm>
          <a:prstGeom prst="rect">
            <a:avLst/>
          </a:prstGeom>
        </p:spPr>
      </p:pic>
      <p:pic>
        <p:nvPicPr>
          <p:cNvPr id="6" name="Afbeelding 5"/>
          <p:cNvPicPr>
            <a:picLocks noChangeAspect="1"/>
          </p:cNvPicPr>
          <p:nvPr/>
        </p:nvPicPr>
        <p:blipFill rotWithShape="1">
          <a:blip r:embed="rId2"/>
          <a:srcRect b="60034"/>
          <a:stretch/>
        </p:blipFill>
        <p:spPr>
          <a:xfrm>
            <a:off x="0" y="0"/>
            <a:ext cx="10876547" cy="2743200"/>
          </a:xfrm>
          <a:prstGeom prst="rect">
            <a:avLst/>
          </a:prstGeom>
        </p:spPr>
      </p:pic>
      <p:pic>
        <p:nvPicPr>
          <p:cNvPr id="7" name="Afbeelding 6"/>
          <p:cNvPicPr>
            <a:picLocks noChangeAspect="1"/>
          </p:cNvPicPr>
          <p:nvPr/>
        </p:nvPicPr>
        <p:blipFill rotWithShape="1">
          <a:blip r:embed="rId2"/>
          <a:srcRect b="55301"/>
          <a:stretch/>
        </p:blipFill>
        <p:spPr>
          <a:xfrm>
            <a:off x="0" y="0"/>
            <a:ext cx="10876547" cy="3068053"/>
          </a:xfrm>
          <a:prstGeom prst="rect">
            <a:avLst/>
          </a:prstGeom>
        </p:spPr>
      </p:pic>
      <p:pic>
        <p:nvPicPr>
          <p:cNvPr id="8" name="Afbeelding 7"/>
          <p:cNvPicPr>
            <a:picLocks noChangeAspect="1"/>
          </p:cNvPicPr>
          <p:nvPr/>
        </p:nvPicPr>
        <p:blipFill rotWithShape="1">
          <a:blip r:embed="rId2"/>
          <a:srcRect b="44959"/>
          <a:stretch/>
        </p:blipFill>
        <p:spPr>
          <a:xfrm>
            <a:off x="0" y="0"/>
            <a:ext cx="10876547" cy="3777916"/>
          </a:xfrm>
          <a:prstGeom prst="rect">
            <a:avLst/>
          </a:prstGeom>
        </p:spPr>
      </p:pic>
      <p:pic>
        <p:nvPicPr>
          <p:cNvPr id="9" name="Afbeelding 8"/>
          <p:cNvPicPr>
            <a:picLocks noChangeAspect="1"/>
          </p:cNvPicPr>
          <p:nvPr/>
        </p:nvPicPr>
        <p:blipFill rotWithShape="1">
          <a:blip r:embed="rId2"/>
          <a:srcRect b="35844"/>
          <a:stretch/>
        </p:blipFill>
        <p:spPr>
          <a:xfrm>
            <a:off x="0" y="0"/>
            <a:ext cx="10876547" cy="4403558"/>
          </a:xfrm>
          <a:prstGeom prst="rect">
            <a:avLst/>
          </a:prstGeom>
        </p:spPr>
      </p:pic>
      <p:pic>
        <p:nvPicPr>
          <p:cNvPr id="10" name="Afbeelding 9"/>
          <p:cNvPicPr>
            <a:picLocks noChangeAspect="1"/>
          </p:cNvPicPr>
          <p:nvPr/>
        </p:nvPicPr>
        <p:blipFill rotWithShape="1">
          <a:blip r:embed="rId2"/>
          <a:srcRect b="31462"/>
          <a:stretch/>
        </p:blipFill>
        <p:spPr>
          <a:xfrm>
            <a:off x="0" y="0"/>
            <a:ext cx="10876547" cy="4704347"/>
          </a:xfrm>
          <a:prstGeom prst="rect">
            <a:avLst/>
          </a:prstGeom>
        </p:spPr>
      </p:pic>
      <p:pic>
        <p:nvPicPr>
          <p:cNvPr id="11" name="Afbeelding 10"/>
          <p:cNvPicPr>
            <a:picLocks noChangeAspect="1"/>
          </p:cNvPicPr>
          <p:nvPr/>
        </p:nvPicPr>
        <p:blipFill rotWithShape="1">
          <a:blip r:embed="rId2"/>
          <a:srcRect b="24626"/>
          <a:stretch/>
        </p:blipFill>
        <p:spPr>
          <a:xfrm>
            <a:off x="0" y="0"/>
            <a:ext cx="10876547" cy="5173579"/>
          </a:xfrm>
          <a:prstGeom prst="rect">
            <a:avLst/>
          </a:prstGeom>
        </p:spPr>
      </p:pic>
      <p:pic>
        <p:nvPicPr>
          <p:cNvPr id="12" name="Afbeelding 11"/>
          <p:cNvPicPr>
            <a:picLocks noChangeAspect="1"/>
          </p:cNvPicPr>
          <p:nvPr/>
        </p:nvPicPr>
        <p:blipFill rotWithShape="1">
          <a:blip r:embed="rId2"/>
          <a:srcRect b="20243"/>
          <a:stretch/>
        </p:blipFill>
        <p:spPr>
          <a:xfrm>
            <a:off x="0" y="0"/>
            <a:ext cx="10876547" cy="5474368"/>
          </a:xfrm>
          <a:prstGeom prst="rect">
            <a:avLst/>
          </a:prstGeom>
        </p:spPr>
      </p:pic>
      <p:pic>
        <p:nvPicPr>
          <p:cNvPr id="13" name="Afbeelding 12"/>
          <p:cNvPicPr>
            <a:picLocks noChangeAspect="1"/>
          </p:cNvPicPr>
          <p:nvPr/>
        </p:nvPicPr>
        <p:blipFill rotWithShape="1">
          <a:blip r:embed="rId2"/>
          <a:srcRect b="14634"/>
          <a:stretch/>
        </p:blipFill>
        <p:spPr>
          <a:xfrm>
            <a:off x="0" y="0"/>
            <a:ext cx="10876547" cy="5859379"/>
          </a:xfrm>
          <a:prstGeom prst="rect">
            <a:avLst/>
          </a:prstGeom>
        </p:spPr>
      </p:pic>
      <p:pic>
        <p:nvPicPr>
          <p:cNvPr id="14" name="Afbeelding 13"/>
          <p:cNvPicPr>
            <a:picLocks noChangeAspect="1"/>
          </p:cNvPicPr>
          <p:nvPr/>
        </p:nvPicPr>
        <p:blipFill>
          <a:blip r:embed="rId2"/>
          <a:stretch>
            <a:fillRect/>
          </a:stretch>
        </p:blipFill>
        <p:spPr>
          <a:xfrm>
            <a:off x="0" y="0"/>
            <a:ext cx="10876547" cy="6863840"/>
          </a:xfrm>
          <a:prstGeom prst="rect">
            <a:avLst/>
          </a:prstGeom>
        </p:spPr>
      </p:pic>
    </p:spTree>
    <p:extLst>
      <p:ext uri="{BB962C8B-B14F-4D97-AF65-F5344CB8AC3E}">
        <p14:creationId xmlns:p14="http://schemas.microsoft.com/office/powerpoint/2010/main" val="221764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a:t>
            </a:r>
            <a:endParaRPr lang="nl-NL" dirty="0"/>
          </a:p>
        </p:txBody>
      </p:sp>
      <p:sp>
        <p:nvSpPr>
          <p:cNvPr id="3" name="Tijdelijke aanduiding voor inhoud 2"/>
          <p:cNvSpPr>
            <a:spLocks noGrp="1"/>
          </p:cNvSpPr>
          <p:nvPr>
            <p:ph idx="1"/>
          </p:nvPr>
        </p:nvSpPr>
        <p:spPr/>
        <p:txBody>
          <a:bodyPr>
            <a:noAutofit/>
          </a:bodyPr>
          <a:lstStyle/>
          <a:p>
            <a:r>
              <a:rPr lang="nl-NL" sz="2500" dirty="0" smtClean="0"/>
              <a:t>In laag conjunctuur was de economische groei laag </a:t>
            </a:r>
            <a:r>
              <a:rPr lang="nl-NL" sz="2500" dirty="0" smtClean="0">
                <a:sym typeface="Wingdings" panose="05000000000000000000" pitchFamily="2" charset="2"/>
              </a:rPr>
              <a:t> minder vraag leidde tot werkloosheid  minder inkomsten gezinnen  minder consumptie  minder vraag weer meer werkloosheid ect.</a:t>
            </a:r>
          </a:p>
          <a:p>
            <a:r>
              <a:rPr lang="nl-NL" sz="2500" dirty="0"/>
              <a:t>In </a:t>
            </a:r>
            <a:r>
              <a:rPr lang="nl-NL" sz="2500" dirty="0" smtClean="0"/>
              <a:t>hoog </a:t>
            </a:r>
            <a:r>
              <a:rPr lang="nl-NL" sz="2500" dirty="0"/>
              <a:t>conjunctuur was de economische groei </a:t>
            </a:r>
            <a:r>
              <a:rPr lang="nl-NL" sz="2500" dirty="0" smtClean="0"/>
              <a:t>hoog </a:t>
            </a:r>
            <a:r>
              <a:rPr lang="nl-NL" sz="2500" dirty="0">
                <a:sym typeface="Wingdings" panose="05000000000000000000" pitchFamily="2" charset="2"/>
              </a:rPr>
              <a:t> </a:t>
            </a:r>
            <a:r>
              <a:rPr lang="nl-NL" sz="2500" dirty="0" smtClean="0">
                <a:sym typeface="Wingdings" panose="05000000000000000000" pitchFamily="2" charset="2"/>
              </a:rPr>
              <a:t>meer </a:t>
            </a:r>
            <a:r>
              <a:rPr lang="nl-NL" sz="2500" dirty="0">
                <a:sym typeface="Wingdings" panose="05000000000000000000" pitchFamily="2" charset="2"/>
              </a:rPr>
              <a:t>vraag leidde tot </a:t>
            </a:r>
            <a:r>
              <a:rPr lang="nl-NL" sz="2500" dirty="0" smtClean="0">
                <a:sym typeface="Wingdings" panose="05000000000000000000" pitchFamily="2" charset="2"/>
              </a:rPr>
              <a:t>minder werkloosheid </a:t>
            </a:r>
            <a:r>
              <a:rPr lang="nl-NL" sz="2500" dirty="0">
                <a:sym typeface="Wingdings" panose="05000000000000000000" pitchFamily="2" charset="2"/>
              </a:rPr>
              <a:t> </a:t>
            </a:r>
            <a:r>
              <a:rPr lang="nl-NL" sz="2500" dirty="0" smtClean="0">
                <a:sym typeface="Wingdings" panose="05000000000000000000" pitchFamily="2" charset="2"/>
              </a:rPr>
              <a:t>meer </a:t>
            </a:r>
            <a:r>
              <a:rPr lang="nl-NL" sz="2500" dirty="0">
                <a:sym typeface="Wingdings" panose="05000000000000000000" pitchFamily="2" charset="2"/>
              </a:rPr>
              <a:t>inkomsten gezinnen  </a:t>
            </a:r>
            <a:r>
              <a:rPr lang="nl-NL" sz="2500" dirty="0" smtClean="0">
                <a:sym typeface="Wingdings" panose="05000000000000000000" pitchFamily="2" charset="2"/>
              </a:rPr>
              <a:t>meer </a:t>
            </a:r>
            <a:r>
              <a:rPr lang="nl-NL" sz="2500" dirty="0">
                <a:sym typeface="Wingdings" panose="05000000000000000000" pitchFamily="2" charset="2"/>
              </a:rPr>
              <a:t>consumptie  </a:t>
            </a:r>
            <a:r>
              <a:rPr lang="nl-NL" sz="2500" dirty="0" smtClean="0">
                <a:sym typeface="Wingdings" panose="05000000000000000000" pitchFamily="2" charset="2"/>
              </a:rPr>
              <a:t>meer vraag </a:t>
            </a:r>
            <a:r>
              <a:rPr lang="nl-NL" sz="2500" dirty="0">
                <a:sym typeface="Wingdings" panose="05000000000000000000" pitchFamily="2" charset="2"/>
              </a:rPr>
              <a:t>weer </a:t>
            </a:r>
            <a:r>
              <a:rPr lang="nl-NL" sz="2500" dirty="0" smtClean="0">
                <a:sym typeface="Wingdings" panose="05000000000000000000" pitchFamily="2" charset="2"/>
              </a:rPr>
              <a:t>minder </a:t>
            </a:r>
            <a:r>
              <a:rPr lang="nl-NL" sz="2500" dirty="0">
                <a:sym typeface="Wingdings" panose="05000000000000000000" pitchFamily="2" charset="2"/>
              </a:rPr>
              <a:t>werkloosheid ect</a:t>
            </a:r>
            <a:r>
              <a:rPr lang="nl-NL" sz="2500" dirty="0" smtClean="0">
                <a:sym typeface="Wingdings" panose="05000000000000000000" pitchFamily="2" charset="2"/>
              </a:rPr>
              <a:t>.</a:t>
            </a:r>
          </a:p>
          <a:p>
            <a:r>
              <a:rPr lang="nl-NL" sz="2500" dirty="0" smtClean="0">
                <a:sym typeface="Wingdings" panose="05000000000000000000" pitchFamily="2" charset="2"/>
              </a:rPr>
              <a:t>Maar ook in hoog conjunctuur  hogere vraag  hogere prijzen  verslechterde concurrentiepositie </a:t>
            </a:r>
            <a:r>
              <a:rPr lang="nl-NL" sz="2500" dirty="0" err="1" smtClean="0">
                <a:sym typeface="Wingdings" panose="05000000000000000000" pitchFamily="2" charset="2"/>
              </a:rPr>
              <a:t>t.o.v</a:t>
            </a:r>
            <a:r>
              <a:rPr lang="nl-NL" sz="2500" dirty="0" smtClean="0">
                <a:sym typeface="Wingdings" panose="05000000000000000000" pitchFamily="2" charset="2"/>
              </a:rPr>
              <a:t> buitenland.</a:t>
            </a:r>
            <a:endParaRPr lang="nl-NL" sz="2500" dirty="0">
              <a:sym typeface="Wingdings" panose="05000000000000000000" pitchFamily="2" charset="2"/>
            </a:endParaRPr>
          </a:p>
          <a:p>
            <a:endParaRPr lang="nl-NL" sz="2500" dirty="0"/>
          </a:p>
          <a:p>
            <a:endParaRPr lang="nl-NL" sz="2500" dirty="0"/>
          </a:p>
        </p:txBody>
      </p:sp>
    </p:spTree>
    <p:extLst>
      <p:ext uri="{BB962C8B-B14F-4D97-AF65-F5344CB8AC3E}">
        <p14:creationId xmlns:p14="http://schemas.microsoft.com/office/powerpoint/2010/main" val="368042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Overheid grijpt in.</a:t>
            </a:r>
            <a:endParaRPr lang="nl-NL" dirty="0"/>
          </a:p>
        </p:txBody>
      </p:sp>
      <p:sp>
        <p:nvSpPr>
          <p:cNvPr id="3" name="Tijdelijke aanduiding voor inhoud 2"/>
          <p:cNvSpPr>
            <a:spLocks noGrp="1"/>
          </p:cNvSpPr>
          <p:nvPr>
            <p:ph idx="1"/>
          </p:nvPr>
        </p:nvSpPr>
        <p:spPr/>
        <p:txBody>
          <a:bodyPr>
            <a:normAutofit/>
          </a:bodyPr>
          <a:lstStyle/>
          <a:p>
            <a:r>
              <a:rPr lang="nl-NL" sz="2500" dirty="0" smtClean="0"/>
              <a:t>Zowel hoog als laagconjunctuur is niet optimaal.</a:t>
            </a:r>
          </a:p>
          <a:p>
            <a:r>
              <a:rPr lang="nl-NL" sz="2500" dirty="0" smtClean="0"/>
              <a:t>De overheid grijpt in door bij laag conjunctuur de conjunctuur te verbeteren.</a:t>
            </a:r>
          </a:p>
          <a:p>
            <a:r>
              <a:rPr lang="nl-NL" sz="2500" dirty="0" smtClean="0"/>
              <a:t>De overheid grijpt in door bij hoog conjunctuur de economie af te remmen. </a:t>
            </a:r>
          </a:p>
          <a:p>
            <a:r>
              <a:rPr lang="nl-NL" sz="2500" dirty="0" smtClean="0"/>
              <a:t>Een beleid voeren wat tegen de conjunctuur ingaat noemen we een </a:t>
            </a:r>
            <a:r>
              <a:rPr lang="nl-NL" sz="2500" b="1" dirty="0" err="1" smtClean="0"/>
              <a:t>anti-cyclische</a:t>
            </a:r>
            <a:r>
              <a:rPr lang="nl-NL" sz="2500" b="1" dirty="0" smtClean="0"/>
              <a:t> conjunctuurbeleid.</a:t>
            </a:r>
            <a:endParaRPr lang="nl-NL" sz="2500" b="1" dirty="0"/>
          </a:p>
        </p:txBody>
      </p:sp>
    </p:spTree>
    <p:extLst>
      <p:ext uri="{BB962C8B-B14F-4D97-AF65-F5344CB8AC3E}">
        <p14:creationId xmlns:p14="http://schemas.microsoft.com/office/powerpoint/2010/main" val="206637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4.19 en 4.20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10223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4.19 t/m 4.24 (conjunctuur en stabilisatoren)</a:t>
            </a:r>
          </a:p>
          <a:p>
            <a:r>
              <a:rPr lang="nl-NL" sz="2500" dirty="0" smtClean="0"/>
              <a:t> Les 2: 4.6 t/m 4.11 (</a:t>
            </a:r>
            <a:r>
              <a:rPr lang="nl-NL" sz="2500" dirty="0" err="1" smtClean="0"/>
              <a:t>Fischers</a:t>
            </a:r>
            <a:r>
              <a:rPr lang="nl-NL" sz="2500" dirty="0" smtClean="0"/>
              <a:t> model)</a:t>
            </a:r>
          </a:p>
          <a:p>
            <a:r>
              <a:rPr lang="nl-NL" sz="2500" dirty="0" smtClean="0"/>
              <a:t>Les 3: neem de lesbrief Europa mee! Zorg dat je hem niet vergeet, kost je A) 1 les want je kan niks doen, B) mogelijk cursus boekje vergeten</a:t>
            </a:r>
          </a:p>
          <a:p>
            <a:r>
              <a:rPr lang="nl-NL" sz="2500" dirty="0" smtClean="0"/>
              <a:t> </a:t>
            </a:r>
          </a:p>
          <a:p>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4727"/>
          <a:stretch/>
        </p:blipFill>
        <p:spPr>
          <a:xfrm>
            <a:off x="0" y="-26193"/>
            <a:ext cx="12192000" cy="531519"/>
          </a:xfrm>
          <a:prstGeom prst="rect">
            <a:avLst/>
          </a:prstGeom>
        </p:spPr>
      </p:pic>
      <p:pic>
        <p:nvPicPr>
          <p:cNvPr id="5" name="Afbeelding 4"/>
          <p:cNvPicPr>
            <a:picLocks noChangeAspect="1"/>
          </p:cNvPicPr>
          <p:nvPr/>
        </p:nvPicPr>
        <p:blipFill rotWithShape="1">
          <a:blip r:embed="rId2"/>
          <a:srcRect b="73663"/>
          <a:stretch/>
        </p:blipFill>
        <p:spPr>
          <a:xfrm>
            <a:off x="0" y="-26193"/>
            <a:ext cx="12192000" cy="916530"/>
          </a:xfrm>
          <a:prstGeom prst="rect">
            <a:avLst/>
          </a:prstGeom>
        </p:spPr>
      </p:pic>
      <p:pic>
        <p:nvPicPr>
          <p:cNvPr id="6" name="Afbeelding 5"/>
          <p:cNvPicPr>
            <a:picLocks noChangeAspect="1"/>
          </p:cNvPicPr>
          <p:nvPr/>
        </p:nvPicPr>
        <p:blipFill rotWithShape="1">
          <a:blip r:embed="rId2"/>
          <a:srcRect b="41510"/>
          <a:stretch/>
        </p:blipFill>
        <p:spPr>
          <a:xfrm>
            <a:off x="0" y="-26193"/>
            <a:ext cx="12192000" cy="2035467"/>
          </a:xfrm>
          <a:prstGeom prst="rect">
            <a:avLst/>
          </a:prstGeom>
        </p:spPr>
      </p:pic>
      <p:pic>
        <p:nvPicPr>
          <p:cNvPr id="7" name="Afbeelding 6"/>
          <p:cNvPicPr>
            <a:picLocks noChangeAspect="1"/>
          </p:cNvPicPr>
          <p:nvPr/>
        </p:nvPicPr>
        <p:blipFill rotWithShape="1">
          <a:blip r:embed="rId2"/>
          <a:srcRect b="29755"/>
          <a:stretch/>
        </p:blipFill>
        <p:spPr>
          <a:xfrm>
            <a:off x="0" y="-26193"/>
            <a:ext cx="12192000" cy="2444540"/>
          </a:xfrm>
          <a:prstGeom prst="rect">
            <a:avLst/>
          </a:prstGeom>
        </p:spPr>
      </p:pic>
      <p:pic>
        <p:nvPicPr>
          <p:cNvPr id="8" name="Afbeelding 7"/>
          <p:cNvPicPr>
            <a:picLocks noChangeAspect="1"/>
          </p:cNvPicPr>
          <p:nvPr/>
        </p:nvPicPr>
        <p:blipFill rotWithShape="1">
          <a:blip r:embed="rId2"/>
          <a:srcRect r="71579" b="2441"/>
          <a:stretch/>
        </p:blipFill>
        <p:spPr>
          <a:xfrm>
            <a:off x="0" y="-26193"/>
            <a:ext cx="3465095" cy="3395035"/>
          </a:xfrm>
          <a:prstGeom prst="rect">
            <a:avLst/>
          </a:prstGeom>
        </p:spPr>
      </p:pic>
      <p:pic>
        <p:nvPicPr>
          <p:cNvPr id="9" name="Afbeelding 8"/>
          <p:cNvPicPr>
            <a:picLocks noChangeAspect="1"/>
          </p:cNvPicPr>
          <p:nvPr/>
        </p:nvPicPr>
        <p:blipFill rotWithShape="1">
          <a:blip r:embed="rId2"/>
          <a:srcRect t="-1" r="56086" b="22"/>
          <a:stretch/>
        </p:blipFill>
        <p:spPr>
          <a:xfrm>
            <a:off x="0" y="-26193"/>
            <a:ext cx="5354053" cy="3479256"/>
          </a:xfrm>
          <a:prstGeom prst="rect">
            <a:avLst/>
          </a:prstGeom>
        </p:spPr>
      </p:pic>
      <p:pic>
        <p:nvPicPr>
          <p:cNvPr id="10" name="Afbeelding 9"/>
          <p:cNvPicPr>
            <a:picLocks noChangeAspect="1"/>
          </p:cNvPicPr>
          <p:nvPr/>
        </p:nvPicPr>
        <p:blipFill rotWithShape="1">
          <a:blip r:embed="rId2"/>
          <a:srcRect r="41776" b="2441"/>
          <a:stretch/>
        </p:blipFill>
        <p:spPr>
          <a:xfrm>
            <a:off x="0" y="-26193"/>
            <a:ext cx="7098632" cy="3395035"/>
          </a:xfrm>
          <a:prstGeom prst="rect">
            <a:avLst/>
          </a:prstGeom>
        </p:spPr>
      </p:pic>
      <p:pic>
        <p:nvPicPr>
          <p:cNvPr id="11" name="Afbeelding 10"/>
          <p:cNvPicPr>
            <a:picLocks noChangeAspect="1"/>
          </p:cNvPicPr>
          <p:nvPr/>
        </p:nvPicPr>
        <p:blipFill rotWithShape="1">
          <a:blip r:embed="rId2"/>
          <a:srcRect r="23421" b="3133"/>
          <a:stretch/>
        </p:blipFill>
        <p:spPr>
          <a:xfrm>
            <a:off x="0" y="-26193"/>
            <a:ext cx="9336505" cy="3370972"/>
          </a:xfrm>
          <a:prstGeom prst="rect">
            <a:avLst/>
          </a:prstGeom>
        </p:spPr>
      </p:pic>
      <p:pic>
        <p:nvPicPr>
          <p:cNvPr id="12" name="Afbeelding 11"/>
          <p:cNvPicPr>
            <a:picLocks noChangeAspect="1"/>
          </p:cNvPicPr>
          <p:nvPr/>
        </p:nvPicPr>
        <p:blipFill>
          <a:blip r:embed="rId2"/>
          <a:stretch>
            <a:fillRect/>
          </a:stretch>
        </p:blipFill>
        <p:spPr>
          <a:xfrm>
            <a:off x="0" y="-26193"/>
            <a:ext cx="12192000" cy="3480000"/>
          </a:xfrm>
          <a:prstGeom prst="rect">
            <a:avLst/>
          </a:prstGeom>
        </p:spPr>
      </p:pic>
    </p:spTree>
    <p:extLst>
      <p:ext uri="{BB962C8B-B14F-4D97-AF65-F5344CB8AC3E}">
        <p14:creationId xmlns:p14="http://schemas.microsoft.com/office/powerpoint/2010/main" val="3449209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overheid grijpt in.</a:t>
            </a:r>
            <a:endParaRPr lang="nl-NL" dirty="0"/>
          </a:p>
        </p:txBody>
      </p:sp>
      <p:sp>
        <p:nvSpPr>
          <p:cNvPr id="3" name="Tijdelijke aanduiding voor inhoud 2"/>
          <p:cNvSpPr>
            <a:spLocks noGrp="1"/>
          </p:cNvSpPr>
          <p:nvPr>
            <p:ph idx="1"/>
          </p:nvPr>
        </p:nvSpPr>
        <p:spPr>
          <a:xfrm>
            <a:off x="677334" y="1419727"/>
            <a:ext cx="8596668" cy="4621636"/>
          </a:xfrm>
        </p:spPr>
        <p:txBody>
          <a:bodyPr>
            <a:noAutofit/>
          </a:bodyPr>
          <a:lstStyle/>
          <a:p>
            <a:r>
              <a:rPr lang="nl-NL" sz="2500" dirty="0" smtClean="0"/>
              <a:t>De overheid kan op 2 manieren ingrijpen.</a:t>
            </a:r>
          </a:p>
          <a:p>
            <a:r>
              <a:rPr lang="nl-NL" sz="2500" dirty="0" smtClean="0"/>
              <a:t>Of automatische zonder dat ze zelf actief iets moet veranderen.</a:t>
            </a:r>
          </a:p>
          <a:p>
            <a:r>
              <a:rPr lang="nl-NL" sz="2500" dirty="0" smtClean="0"/>
              <a:t>Sociale uitkeringen (hogere werkloosheid wordt gecompenseerd door hogere sociale uitkeringen)</a:t>
            </a:r>
          </a:p>
          <a:p>
            <a:r>
              <a:rPr lang="nl-NL" sz="2500" dirty="0" smtClean="0"/>
              <a:t>Progressieve belasting (laag conjunctuur relatief weinig belasting dus hogere bestedingen, hoog conjunctuur, relatief veel belasting, iets lagere bestedingen)</a:t>
            </a:r>
          </a:p>
          <a:p>
            <a:r>
              <a:rPr lang="nl-NL" sz="2500" dirty="0" smtClean="0"/>
              <a:t>Dit noemen we </a:t>
            </a:r>
            <a:r>
              <a:rPr lang="nl-NL" sz="2500" b="1" dirty="0" smtClean="0"/>
              <a:t>automatische stabilisatoren.</a:t>
            </a:r>
          </a:p>
          <a:p>
            <a:r>
              <a:rPr lang="nl-NL" sz="2500" dirty="0" smtClean="0"/>
              <a:t>Of actief door meer of minder uit te gaan geven. Dus het aanpassen van de overheidsbestedingen.</a:t>
            </a:r>
          </a:p>
        </p:txBody>
      </p:sp>
    </p:spTree>
    <p:extLst>
      <p:ext uri="{BB962C8B-B14F-4D97-AF65-F5344CB8AC3E}">
        <p14:creationId xmlns:p14="http://schemas.microsoft.com/office/powerpoint/2010/main" val="344567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4.21 en 4.22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r>
              <a:rPr lang="nl-NL" sz="2500" dirty="0" smtClean="0"/>
              <a:t>Huiswerk is t/m 4.24</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9857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7537"/>
          <a:stretch/>
        </p:blipFill>
        <p:spPr>
          <a:xfrm>
            <a:off x="0" y="0"/>
            <a:ext cx="12192000" cy="589547"/>
          </a:xfrm>
          <a:prstGeom prst="rect">
            <a:avLst/>
          </a:prstGeom>
        </p:spPr>
      </p:pic>
      <p:pic>
        <p:nvPicPr>
          <p:cNvPr id="5" name="Afbeelding 4"/>
          <p:cNvPicPr>
            <a:picLocks noChangeAspect="1"/>
          </p:cNvPicPr>
          <p:nvPr/>
        </p:nvPicPr>
        <p:blipFill rotWithShape="1">
          <a:blip r:embed="rId2"/>
          <a:srcRect b="80161"/>
          <a:stretch/>
        </p:blipFill>
        <p:spPr>
          <a:xfrm>
            <a:off x="0" y="0"/>
            <a:ext cx="12192000" cy="938463"/>
          </a:xfrm>
          <a:prstGeom prst="rect">
            <a:avLst/>
          </a:prstGeom>
        </p:spPr>
      </p:pic>
      <p:pic>
        <p:nvPicPr>
          <p:cNvPr id="6" name="Afbeelding 5"/>
          <p:cNvPicPr>
            <a:picLocks noChangeAspect="1"/>
          </p:cNvPicPr>
          <p:nvPr/>
        </p:nvPicPr>
        <p:blipFill rotWithShape="1">
          <a:blip r:embed="rId2"/>
          <a:srcRect b="71514"/>
          <a:stretch/>
        </p:blipFill>
        <p:spPr>
          <a:xfrm>
            <a:off x="0" y="0"/>
            <a:ext cx="12192000" cy="1347537"/>
          </a:xfrm>
          <a:prstGeom prst="rect">
            <a:avLst/>
          </a:prstGeom>
        </p:spPr>
      </p:pic>
      <p:pic>
        <p:nvPicPr>
          <p:cNvPr id="7" name="Afbeelding 6"/>
          <p:cNvPicPr>
            <a:picLocks noChangeAspect="1"/>
          </p:cNvPicPr>
          <p:nvPr/>
        </p:nvPicPr>
        <p:blipFill rotWithShape="1">
          <a:blip r:embed="rId2"/>
          <a:srcRect b="63121"/>
          <a:stretch/>
        </p:blipFill>
        <p:spPr>
          <a:xfrm>
            <a:off x="0" y="0"/>
            <a:ext cx="12192000" cy="1744579"/>
          </a:xfrm>
          <a:prstGeom prst="rect">
            <a:avLst/>
          </a:prstGeom>
        </p:spPr>
      </p:pic>
      <p:pic>
        <p:nvPicPr>
          <p:cNvPr id="8" name="Afbeelding 7"/>
          <p:cNvPicPr>
            <a:picLocks noChangeAspect="1"/>
          </p:cNvPicPr>
          <p:nvPr/>
        </p:nvPicPr>
        <p:blipFill rotWithShape="1">
          <a:blip r:embed="rId2"/>
          <a:srcRect b="55236"/>
          <a:stretch/>
        </p:blipFill>
        <p:spPr>
          <a:xfrm>
            <a:off x="0" y="0"/>
            <a:ext cx="12192000" cy="2117558"/>
          </a:xfrm>
          <a:prstGeom prst="rect">
            <a:avLst/>
          </a:prstGeom>
        </p:spPr>
      </p:pic>
      <p:pic>
        <p:nvPicPr>
          <p:cNvPr id="9" name="Afbeelding 8"/>
          <p:cNvPicPr>
            <a:picLocks noChangeAspect="1"/>
          </p:cNvPicPr>
          <p:nvPr/>
        </p:nvPicPr>
        <p:blipFill rotWithShape="1">
          <a:blip r:embed="rId2"/>
          <a:srcRect b="47860"/>
          <a:stretch/>
        </p:blipFill>
        <p:spPr>
          <a:xfrm>
            <a:off x="0" y="0"/>
            <a:ext cx="12192000" cy="2466474"/>
          </a:xfrm>
          <a:prstGeom prst="rect">
            <a:avLst/>
          </a:prstGeom>
        </p:spPr>
      </p:pic>
      <p:pic>
        <p:nvPicPr>
          <p:cNvPr id="10" name="Afbeelding 9"/>
          <p:cNvPicPr>
            <a:picLocks noChangeAspect="1"/>
          </p:cNvPicPr>
          <p:nvPr/>
        </p:nvPicPr>
        <p:blipFill rotWithShape="1">
          <a:blip r:embed="rId2"/>
          <a:srcRect b="33363"/>
          <a:stretch/>
        </p:blipFill>
        <p:spPr>
          <a:xfrm>
            <a:off x="0" y="0"/>
            <a:ext cx="12192000" cy="3152274"/>
          </a:xfrm>
          <a:prstGeom prst="rect">
            <a:avLst/>
          </a:prstGeom>
        </p:spPr>
      </p:pic>
      <p:pic>
        <p:nvPicPr>
          <p:cNvPr id="11" name="Afbeelding 10"/>
          <p:cNvPicPr>
            <a:picLocks noChangeAspect="1"/>
          </p:cNvPicPr>
          <p:nvPr/>
        </p:nvPicPr>
        <p:blipFill>
          <a:blip r:embed="rId2"/>
          <a:stretch>
            <a:fillRect/>
          </a:stretch>
        </p:blipFill>
        <p:spPr>
          <a:xfrm>
            <a:off x="0" y="0"/>
            <a:ext cx="12192000" cy="4730496"/>
          </a:xfrm>
          <a:prstGeom prst="rect">
            <a:avLst/>
          </a:prstGeom>
        </p:spPr>
      </p:pic>
    </p:spTree>
    <p:extLst>
      <p:ext uri="{BB962C8B-B14F-4D97-AF65-F5344CB8AC3E}">
        <p14:creationId xmlns:p14="http://schemas.microsoft.com/office/powerpoint/2010/main" val="247239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4.23 en 4.24</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r>
              <a:rPr lang="nl-NL" sz="2500" dirty="0" smtClean="0"/>
              <a:t>Huiswerk is t/m 4.24</a:t>
            </a:r>
          </a:p>
          <a:p>
            <a:r>
              <a:rPr lang="nl-NL" sz="2500" dirty="0" smtClean="0"/>
              <a:t>Wat niet afkomt wordt dus huiswerk.</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74699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385"/>
          <a:stretch/>
        </p:blipFill>
        <p:spPr>
          <a:xfrm>
            <a:off x="-103021" y="0"/>
            <a:ext cx="12295021" cy="998621"/>
          </a:xfrm>
          <a:prstGeom prst="rect">
            <a:avLst/>
          </a:prstGeom>
        </p:spPr>
      </p:pic>
      <p:pic>
        <p:nvPicPr>
          <p:cNvPr id="5" name="Afbeelding 4"/>
          <p:cNvPicPr>
            <a:picLocks noChangeAspect="1"/>
          </p:cNvPicPr>
          <p:nvPr/>
        </p:nvPicPr>
        <p:blipFill rotWithShape="1">
          <a:blip r:embed="rId2"/>
          <a:srcRect b="56542"/>
          <a:stretch/>
        </p:blipFill>
        <p:spPr>
          <a:xfrm>
            <a:off x="-103021" y="0"/>
            <a:ext cx="12295021" cy="2779295"/>
          </a:xfrm>
          <a:prstGeom prst="rect">
            <a:avLst/>
          </a:prstGeom>
        </p:spPr>
      </p:pic>
      <p:pic>
        <p:nvPicPr>
          <p:cNvPr id="6" name="Afbeelding 5"/>
          <p:cNvPicPr>
            <a:picLocks noChangeAspect="1"/>
          </p:cNvPicPr>
          <p:nvPr/>
        </p:nvPicPr>
        <p:blipFill rotWithShape="1">
          <a:blip r:embed="rId2"/>
          <a:srcRect b="50521"/>
          <a:stretch/>
        </p:blipFill>
        <p:spPr>
          <a:xfrm>
            <a:off x="-103021" y="0"/>
            <a:ext cx="12295021" cy="3164305"/>
          </a:xfrm>
          <a:prstGeom prst="rect">
            <a:avLst/>
          </a:prstGeom>
        </p:spPr>
      </p:pic>
      <p:pic>
        <p:nvPicPr>
          <p:cNvPr id="7" name="Afbeelding 6"/>
          <p:cNvPicPr>
            <a:picLocks noChangeAspect="1"/>
          </p:cNvPicPr>
          <p:nvPr/>
        </p:nvPicPr>
        <p:blipFill rotWithShape="1">
          <a:blip r:embed="rId2"/>
          <a:srcRect b="39610"/>
          <a:stretch/>
        </p:blipFill>
        <p:spPr>
          <a:xfrm>
            <a:off x="-103021" y="0"/>
            <a:ext cx="12295021" cy="3862137"/>
          </a:xfrm>
          <a:prstGeom prst="rect">
            <a:avLst/>
          </a:prstGeom>
        </p:spPr>
      </p:pic>
      <p:pic>
        <p:nvPicPr>
          <p:cNvPr id="8" name="Afbeelding 7"/>
          <p:cNvPicPr>
            <a:picLocks noChangeAspect="1"/>
          </p:cNvPicPr>
          <p:nvPr/>
        </p:nvPicPr>
        <p:blipFill rotWithShape="1">
          <a:blip r:embed="rId2"/>
          <a:srcRect b="27005"/>
          <a:stretch/>
        </p:blipFill>
        <p:spPr>
          <a:xfrm>
            <a:off x="-103021" y="0"/>
            <a:ext cx="12295021" cy="4668253"/>
          </a:xfrm>
          <a:prstGeom prst="rect">
            <a:avLst/>
          </a:prstGeom>
        </p:spPr>
      </p:pic>
      <p:pic>
        <p:nvPicPr>
          <p:cNvPr id="9" name="Afbeelding 8"/>
          <p:cNvPicPr>
            <a:picLocks noChangeAspect="1"/>
          </p:cNvPicPr>
          <p:nvPr/>
        </p:nvPicPr>
        <p:blipFill>
          <a:blip r:embed="rId2"/>
          <a:stretch>
            <a:fillRect/>
          </a:stretch>
        </p:blipFill>
        <p:spPr>
          <a:xfrm>
            <a:off x="-103021" y="0"/>
            <a:ext cx="12295021" cy="6395299"/>
          </a:xfrm>
          <a:prstGeom prst="rect">
            <a:avLst/>
          </a:prstGeom>
        </p:spPr>
      </p:pic>
    </p:spTree>
    <p:extLst>
      <p:ext uri="{BB962C8B-B14F-4D97-AF65-F5344CB8AC3E}">
        <p14:creationId xmlns:p14="http://schemas.microsoft.com/office/powerpoint/2010/main" val="343601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Les </a:t>
            </a:r>
            <a:r>
              <a:rPr lang="nl-NL" smtClean="0"/>
              <a:t>2:</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verkeersvergelijking van Fischer.</a:t>
            </a:r>
          </a:p>
          <a:p>
            <a:r>
              <a:rPr lang="nl-NL" sz="2500" dirty="0" smtClean="0"/>
              <a:t>Opgaves 4.25 t/m 4.33</a:t>
            </a:r>
          </a:p>
          <a:p>
            <a:r>
              <a:rPr lang="nl-NL" sz="2500" dirty="0" smtClean="0"/>
              <a:t>Vergeet je boekje Europa niet!!!!!</a:t>
            </a:r>
          </a:p>
          <a:p>
            <a:endParaRPr lang="nl-NL" sz="2500" dirty="0" smtClean="0"/>
          </a:p>
          <a:p>
            <a:endParaRPr lang="nl-NL" sz="2500" dirty="0"/>
          </a:p>
        </p:txBody>
      </p:sp>
    </p:spTree>
    <p:extLst>
      <p:ext uri="{BB962C8B-B14F-4D97-AF65-F5344CB8AC3E}">
        <p14:creationId xmlns:p14="http://schemas.microsoft.com/office/powerpoint/2010/main" val="27677919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relatie tussen hoeveelheid geld, productie en prijspeil.</a:t>
            </a:r>
            <a:endParaRPr lang="nl-NL" dirty="0"/>
          </a:p>
        </p:txBody>
      </p:sp>
      <p:sp>
        <p:nvSpPr>
          <p:cNvPr id="3" name="Tijdelijke aanduiding voor inhoud 2"/>
          <p:cNvSpPr>
            <a:spLocks noGrp="1"/>
          </p:cNvSpPr>
          <p:nvPr>
            <p:ph idx="1"/>
          </p:nvPr>
        </p:nvSpPr>
        <p:spPr/>
        <p:txBody>
          <a:bodyPr>
            <a:normAutofit/>
          </a:bodyPr>
          <a:lstStyle/>
          <a:p>
            <a:r>
              <a:rPr lang="nl-NL" sz="2500" dirty="0" smtClean="0"/>
              <a:t>Ivern Fischer, Amerikaans econoom beschreef de relatie tussen de geld hoeveelheid, productie, prijspeil als volgt:</a:t>
            </a:r>
          </a:p>
          <a:p>
            <a:r>
              <a:rPr lang="nl-NL" sz="2500" dirty="0" smtClean="0"/>
              <a:t>M * V = P * Y.</a:t>
            </a:r>
          </a:p>
          <a:p>
            <a:r>
              <a:rPr lang="nl-NL" sz="2500" dirty="0" smtClean="0"/>
              <a:t>Waarbij M = maatschappelijke geld hoeveelheid</a:t>
            </a:r>
          </a:p>
          <a:p>
            <a:r>
              <a:rPr lang="nl-NL" sz="2500" dirty="0" smtClean="0"/>
              <a:t>V = omloopsnelheid</a:t>
            </a:r>
          </a:p>
          <a:p>
            <a:r>
              <a:rPr lang="nl-NL" sz="2500" dirty="0" smtClean="0"/>
              <a:t>P = prijspeil</a:t>
            </a:r>
          </a:p>
          <a:p>
            <a:r>
              <a:rPr lang="nl-NL" sz="2500" dirty="0" smtClean="0"/>
              <a:t>Y = Reëel BBP.</a:t>
            </a:r>
          </a:p>
          <a:p>
            <a:endParaRPr lang="nl-NL" sz="2500" dirty="0"/>
          </a:p>
        </p:txBody>
      </p:sp>
    </p:spTree>
    <p:extLst>
      <p:ext uri="{BB962C8B-B14F-4D97-AF65-F5344CB8AC3E}">
        <p14:creationId xmlns:p14="http://schemas.microsoft.com/office/powerpoint/2010/main" val="30694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p:txBody>
          <a:bodyPr>
            <a:normAutofit/>
          </a:bodyPr>
          <a:lstStyle/>
          <a:p>
            <a:r>
              <a:rPr lang="nl-NL" sz="2500" dirty="0" smtClean="0"/>
              <a:t>M * V = P * Y.</a:t>
            </a:r>
          </a:p>
          <a:p>
            <a:r>
              <a:rPr lang="nl-NL" sz="2500" dirty="0" smtClean="0"/>
              <a:t>M = maatschappelijke geld hoeveelheid = 100</a:t>
            </a:r>
          </a:p>
          <a:p>
            <a:r>
              <a:rPr lang="nl-NL" sz="2500" dirty="0" smtClean="0"/>
              <a:t>V = omloopsnelheid	= 50</a:t>
            </a:r>
          </a:p>
          <a:p>
            <a:r>
              <a:rPr lang="nl-NL" sz="2500" dirty="0" smtClean="0"/>
              <a:t>P = prijspeil = 25</a:t>
            </a:r>
          </a:p>
          <a:p>
            <a:r>
              <a:rPr lang="nl-NL" sz="2500" dirty="0" smtClean="0"/>
              <a:t>Y = Reëel BBP. = 200 </a:t>
            </a:r>
          </a:p>
          <a:p>
            <a:r>
              <a:rPr lang="nl-NL" sz="2500" dirty="0" smtClean="0"/>
              <a:t>Want 100 * 50 = 25 * 200.</a:t>
            </a:r>
          </a:p>
          <a:p>
            <a:r>
              <a:rPr lang="nl-NL" sz="2500" dirty="0" smtClean="0"/>
              <a:t>We kunnen de formule ook toepassen met 1 onbekende.</a:t>
            </a:r>
          </a:p>
          <a:p>
            <a:endParaRPr lang="nl-NL" sz="2500" dirty="0" smtClean="0"/>
          </a:p>
          <a:p>
            <a:endParaRPr lang="nl-NL" sz="2500" dirty="0"/>
          </a:p>
        </p:txBody>
      </p:sp>
    </p:spTree>
    <p:extLst>
      <p:ext uri="{BB962C8B-B14F-4D97-AF65-F5344CB8AC3E}">
        <p14:creationId xmlns:p14="http://schemas.microsoft.com/office/powerpoint/2010/main" val="412958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Fischer vergelijking.</a:t>
            </a:r>
            <a:endParaRPr lang="nl-NL" dirty="0"/>
          </a:p>
        </p:txBody>
      </p:sp>
      <p:sp>
        <p:nvSpPr>
          <p:cNvPr id="3" name="Tijdelijke aanduiding voor inhoud 2"/>
          <p:cNvSpPr>
            <a:spLocks noGrp="1"/>
          </p:cNvSpPr>
          <p:nvPr>
            <p:ph idx="1"/>
          </p:nvPr>
        </p:nvSpPr>
        <p:spPr>
          <a:xfrm>
            <a:off x="296214" y="1455312"/>
            <a:ext cx="9465972" cy="5293217"/>
          </a:xfrm>
        </p:spPr>
        <p:txBody>
          <a:bodyPr>
            <a:normAutofit/>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 </a:t>
            </a:r>
          </a:p>
          <a:p>
            <a:r>
              <a:rPr lang="nl-NL" sz="2500" dirty="0" smtClean="0"/>
              <a:t>We kunnen de formule ook toepassen met 1 onbekende.</a:t>
            </a:r>
          </a:p>
          <a:p>
            <a:r>
              <a:rPr lang="nl-NL" sz="2500" dirty="0" smtClean="0"/>
              <a:t>125 * 40 = 25 * Y</a:t>
            </a:r>
          </a:p>
          <a:p>
            <a:r>
              <a:rPr lang="nl-NL" sz="2500" dirty="0" smtClean="0"/>
              <a:t>5000 = 25 * Y</a:t>
            </a:r>
          </a:p>
          <a:p>
            <a:r>
              <a:rPr lang="nl-NL" sz="2500" dirty="0" smtClean="0"/>
              <a:t>5000/25 = Y</a:t>
            </a:r>
          </a:p>
          <a:p>
            <a:r>
              <a:rPr lang="nl-NL" sz="2500" dirty="0" smtClean="0"/>
              <a:t>Y = 200</a:t>
            </a:r>
          </a:p>
          <a:p>
            <a:endParaRPr lang="nl-NL" sz="2500" dirty="0"/>
          </a:p>
        </p:txBody>
      </p:sp>
    </p:spTree>
    <p:extLst>
      <p:ext uri="{BB962C8B-B14F-4D97-AF65-F5344CB8AC3E}">
        <p14:creationId xmlns:p14="http://schemas.microsoft.com/office/powerpoint/2010/main" val="97917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Als we over een periode van 100 jaar kijken zien we dat de economie altijd groeit. Niet altijd even hard, en soms zelfs een klein beetje daalt maar over deze 100 jaar is er groei.</a:t>
            </a:r>
          </a:p>
          <a:p>
            <a:r>
              <a:rPr lang="nl-NL" sz="2500" dirty="0" smtClean="0"/>
              <a:t>De gemiddelde groei, noemen we ook wel de </a:t>
            </a:r>
            <a:r>
              <a:rPr lang="nl-NL" sz="2500" b="1" dirty="0" smtClean="0"/>
              <a:t>trendmatige groei.</a:t>
            </a:r>
          </a:p>
          <a:p>
            <a:r>
              <a:rPr lang="nl-NL" sz="2500" dirty="0" smtClean="0"/>
              <a:t>Dit ligt vaak om en rond de 2%</a:t>
            </a:r>
            <a:endParaRPr lang="nl-NL" sz="2500" dirty="0"/>
          </a:p>
        </p:txBody>
      </p:sp>
    </p:spTree>
    <p:extLst>
      <p:ext uri="{BB962C8B-B14F-4D97-AF65-F5344CB8AC3E}">
        <p14:creationId xmlns:p14="http://schemas.microsoft.com/office/powerpoint/2010/main" val="106053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4.25 en 4.26 en 4.27</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 </a:t>
            </a:r>
          </a:p>
          <a:p>
            <a:r>
              <a:rPr lang="nl-NL" sz="2500" dirty="0" smtClean="0"/>
              <a:t>Verder met opgaves t/m 4.33</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7753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509"/>
          <a:stretch/>
        </p:blipFill>
        <p:spPr>
          <a:xfrm>
            <a:off x="0" y="-10319"/>
            <a:ext cx="12192000" cy="654263"/>
          </a:xfrm>
          <a:prstGeom prst="rect">
            <a:avLst/>
          </a:prstGeom>
        </p:spPr>
      </p:pic>
      <p:pic>
        <p:nvPicPr>
          <p:cNvPr id="5" name="Afbeelding 4"/>
          <p:cNvPicPr>
            <a:picLocks noChangeAspect="1"/>
          </p:cNvPicPr>
          <p:nvPr/>
        </p:nvPicPr>
        <p:blipFill rotWithShape="1">
          <a:blip r:embed="rId2"/>
          <a:srcRect b="64011"/>
          <a:stretch/>
        </p:blipFill>
        <p:spPr>
          <a:xfrm>
            <a:off x="0" y="-10319"/>
            <a:ext cx="12192000" cy="1208054"/>
          </a:xfrm>
          <a:prstGeom prst="rect">
            <a:avLst/>
          </a:prstGeom>
        </p:spPr>
      </p:pic>
      <p:pic>
        <p:nvPicPr>
          <p:cNvPr id="6" name="Afbeelding 5"/>
          <p:cNvPicPr>
            <a:picLocks noChangeAspect="1"/>
          </p:cNvPicPr>
          <p:nvPr/>
        </p:nvPicPr>
        <p:blipFill rotWithShape="1">
          <a:blip r:embed="rId2"/>
          <a:srcRect b="27562"/>
          <a:stretch/>
        </p:blipFill>
        <p:spPr>
          <a:xfrm>
            <a:off x="0" y="-10319"/>
            <a:ext cx="12192000" cy="2431547"/>
          </a:xfrm>
          <a:prstGeom prst="rect">
            <a:avLst/>
          </a:prstGeom>
        </p:spPr>
      </p:pic>
      <p:pic>
        <p:nvPicPr>
          <p:cNvPr id="7" name="Afbeelding 6"/>
          <p:cNvPicPr>
            <a:picLocks noChangeAspect="1"/>
          </p:cNvPicPr>
          <p:nvPr/>
        </p:nvPicPr>
        <p:blipFill>
          <a:blip r:embed="rId2"/>
          <a:stretch>
            <a:fillRect/>
          </a:stretch>
        </p:blipFill>
        <p:spPr>
          <a:xfrm>
            <a:off x="0" y="-10319"/>
            <a:ext cx="12192000" cy="3356758"/>
          </a:xfrm>
          <a:prstGeom prst="rect">
            <a:avLst/>
          </a:prstGeom>
        </p:spPr>
      </p:pic>
    </p:spTree>
    <p:extLst>
      <p:ext uri="{BB962C8B-B14F-4D97-AF65-F5344CB8AC3E}">
        <p14:creationId xmlns:p14="http://schemas.microsoft.com/office/powerpoint/2010/main" val="101410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korte termijn was er sprake van loonrigiditeit en daarom ook prijsrigiditeit.</a:t>
            </a:r>
          </a:p>
          <a:p>
            <a:r>
              <a:rPr lang="nl-NL" sz="2500" dirty="0"/>
              <a:t>M * V = P * Y.</a:t>
            </a:r>
          </a:p>
          <a:p>
            <a:r>
              <a:rPr lang="nl-NL" sz="2500" dirty="0" smtClean="0"/>
              <a:t>Daarin is op korte termijn de P (prijs) constant.</a:t>
            </a:r>
          </a:p>
          <a:p>
            <a:r>
              <a:rPr lang="nl-NL" sz="2500" dirty="0" smtClean="0"/>
              <a:t>Vaak wordt op korte termijn ook de V (omloopsnelheid) als constant verondersteld.</a:t>
            </a:r>
          </a:p>
          <a:p>
            <a:r>
              <a:rPr lang="nl-NL" sz="2500" dirty="0" err="1" smtClean="0"/>
              <a:t>Cq</a:t>
            </a:r>
            <a:r>
              <a:rPr lang="nl-NL" sz="2500" dirty="0" smtClean="0"/>
              <a:t>: als M (maatschappelijke geldhoeveelheid) veranderd dan zal dat tot gevolg hebben dat Y (Reëel BBP veranderd)</a:t>
            </a:r>
            <a:endParaRPr lang="nl-NL" sz="2500" dirty="0"/>
          </a:p>
        </p:txBody>
      </p:sp>
    </p:spTree>
    <p:extLst>
      <p:ext uri="{BB962C8B-B14F-4D97-AF65-F5344CB8AC3E}">
        <p14:creationId xmlns:p14="http://schemas.microsoft.com/office/powerpoint/2010/main" val="368146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456" y="115910"/>
            <a:ext cx="9003546" cy="1814490"/>
          </a:xfrm>
        </p:spPr>
        <p:txBody>
          <a:bodyPr/>
          <a:lstStyle/>
          <a:p>
            <a:r>
              <a:rPr lang="nl-NL" dirty="0" smtClean="0"/>
              <a:t>Fischer vergelijking of korte termijn</a:t>
            </a:r>
            <a:endParaRPr lang="nl-NL" dirty="0"/>
          </a:p>
        </p:txBody>
      </p:sp>
      <p:sp>
        <p:nvSpPr>
          <p:cNvPr id="3" name="Tijdelijke aanduiding voor inhoud 2"/>
          <p:cNvSpPr>
            <a:spLocks noGrp="1"/>
          </p:cNvSpPr>
          <p:nvPr>
            <p:ph idx="1"/>
          </p:nvPr>
        </p:nvSpPr>
        <p:spPr>
          <a:xfrm>
            <a:off x="270456" y="721218"/>
            <a:ext cx="9491730" cy="6027312"/>
          </a:xfrm>
        </p:spPr>
        <p:txBody>
          <a:bodyPr>
            <a:normAutofit lnSpcReduction="10000"/>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200</a:t>
            </a:r>
          </a:p>
          <a:p>
            <a:r>
              <a:rPr lang="nl-NL" sz="2500" dirty="0" smtClean="0"/>
              <a:t>Nu neemt de maatschappelijke geldhoeveelheid tot 250.</a:t>
            </a:r>
          </a:p>
          <a:p>
            <a:r>
              <a:rPr lang="nl-NL" sz="2500" dirty="0" smtClean="0"/>
              <a:t>250 * 40 = Prijs * reëel BBP.</a:t>
            </a:r>
          </a:p>
          <a:p>
            <a:r>
              <a:rPr lang="nl-NL" sz="2500" dirty="0" smtClean="0"/>
              <a:t>Prijs staat korte termijn vast op 25 dus</a:t>
            </a:r>
          </a:p>
          <a:p>
            <a:r>
              <a:rPr lang="nl-NL" sz="2500" dirty="0" smtClean="0"/>
              <a:t>250 * 40 = 25 * reëel BBP</a:t>
            </a:r>
          </a:p>
          <a:p>
            <a:r>
              <a:rPr lang="nl-NL" sz="2500" dirty="0" smtClean="0"/>
              <a:t>10.000 = 25 * Reëel BBP</a:t>
            </a:r>
          </a:p>
          <a:p>
            <a:r>
              <a:rPr lang="nl-NL" sz="2500" dirty="0" smtClean="0"/>
              <a:t>10.000 / 25 = Reëel BBP</a:t>
            </a:r>
          </a:p>
          <a:p>
            <a:r>
              <a:rPr lang="nl-NL" sz="2500" dirty="0" smtClean="0"/>
              <a:t>Reëel BBP = 400</a:t>
            </a:r>
          </a:p>
          <a:p>
            <a:endParaRPr lang="nl-NL" sz="2500" dirty="0"/>
          </a:p>
        </p:txBody>
      </p:sp>
    </p:spTree>
    <p:extLst>
      <p:ext uri="{BB962C8B-B14F-4D97-AF65-F5344CB8AC3E}">
        <p14:creationId xmlns:p14="http://schemas.microsoft.com/office/powerpoint/2010/main" val="3914903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70963"/>
            <a:ext cx="8596668" cy="1320800"/>
          </a:xfrm>
        </p:spPr>
        <p:txBody>
          <a:bodyPr/>
          <a:lstStyle/>
          <a:p>
            <a:r>
              <a:rPr lang="nl-NL" dirty="0" smtClean="0"/>
              <a:t>Fischer op Lange en korte termijn.</a:t>
            </a:r>
            <a:endParaRPr lang="nl-NL" dirty="0"/>
          </a:p>
        </p:txBody>
      </p:sp>
      <p:sp>
        <p:nvSpPr>
          <p:cNvPr id="3" name="Tijdelijke aanduiding voor inhoud 2"/>
          <p:cNvSpPr>
            <a:spLocks noGrp="1"/>
          </p:cNvSpPr>
          <p:nvPr>
            <p:ph idx="1"/>
          </p:nvPr>
        </p:nvSpPr>
        <p:spPr>
          <a:xfrm>
            <a:off x="677334" y="1313645"/>
            <a:ext cx="8596668" cy="5409127"/>
          </a:xfrm>
        </p:spPr>
        <p:txBody>
          <a:bodyPr>
            <a:normAutofit/>
          </a:bodyPr>
          <a:lstStyle/>
          <a:p>
            <a:r>
              <a:rPr lang="nl-NL" sz="2500" dirty="0" smtClean="0"/>
              <a:t>We weten vanuit het hoofdstuk conjunctuur:</a:t>
            </a:r>
          </a:p>
          <a:p>
            <a:r>
              <a:rPr lang="nl-NL" sz="2500" dirty="0" smtClean="0"/>
              <a:t>Op lange termijn gingen we maximaal produceren. In dat geval was het Reëel BBP constant.</a:t>
            </a:r>
          </a:p>
          <a:p>
            <a:r>
              <a:rPr lang="nl-NL" sz="2500" dirty="0"/>
              <a:t>M * V = P * Y.</a:t>
            </a:r>
          </a:p>
          <a:p>
            <a:r>
              <a:rPr lang="nl-NL" sz="2500" dirty="0" smtClean="0"/>
              <a:t>Daarin is op lange termijn de Y reëel BBP constant.</a:t>
            </a:r>
          </a:p>
          <a:p>
            <a:r>
              <a:rPr lang="nl-NL" sz="2500" dirty="0" smtClean="0"/>
              <a:t>Vaak wordt op lange termijn ook de V (omloopsnelheid) als constant verondersteld.</a:t>
            </a:r>
          </a:p>
          <a:p>
            <a:r>
              <a:rPr lang="nl-NL" sz="2500" dirty="0" err="1" smtClean="0"/>
              <a:t>Cq</a:t>
            </a:r>
            <a:r>
              <a:rPr lang="nl-NL" sz="2500" dirty="0" smtClean="0"/>
              <a:t>: als M (maatschappelijke geldhoeveelheid) veranderd dan zal dat tot gevolg hebben dat P (prijs veranderd)</a:t>
            </a:r>
            <a:endParaRPr lang="nl-NL" sz="2500" dirty="0"/>
          </a:p>
        </p:txBody>
      </p:sp>
    </p:spTree>
    <p:extLst>
      <p:ext uri="{BB962C8B-B14F-4D97-AF65-F5344CB8AC3E}">
        <p14:creationId xmlns:p14="http://schemas.microsoft.com/office/powerpoint/2010/main" val="275097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456" y="115910"/>
            <a:ext cx="9003546" cy="1814490"/>
          </a:xfrm>
        </p:spPr>
        <p:txBody>
          <a:bodyPr/>
          <a:lstStyle/>
          <a:p>
            <a:r>
              <a:rPr lang="nl-NL" dirty="0" smtClean="0"/>
              <a:t>Fischer vergelijking of lange termijn</a:t>
            </a:r>
            <a:endParaRPr lang="nl-NL" dirty="0"/>
          </a:p>
        </p:txBody>
      </p:sp>
      <p:sp>
        <p:nvSpPr>
          <p:cNvPr id="3" name="Tijdelijke aanduiding voor inhoud 2"/>
          <p:cNvSpPr>
            <a:spLocks noGrp="1"/>
          </p:cNvSpPr>
          <p:nvPr>
            <p:ph idx="1"/>
          </p:nvPr>
        </p:nvSpPr>
        <p:spPr>
          <a:xfrm>
            <a:off x="270456" y="721218"/>
            <a:ext cx="9491730" cy="6027312"/>
          </a:xfrm>
        </p:spPr>
        <p:txBody>
          <a:bodyPr>
            <a:normAutofit lnSpcReduction="10000"/>
          </a:bodyPr>
          <a:lstStyle/>
          <a:p>
            <a:r>
              <a:rPr lang="nl-NL" sz="2500" dirty="0" smtClean="0"/>
              <a:t>M * V = P * Y.</a:t>
            </a:r>
          </a:p>
          <a:p>
            <a:r>
              <a:rPr lang="nl-NL" sz="2500" dirty="0" smtClean="0"/>
              <a:t>M = maatschappelijke geld hoeveelheid = 125</a:t>
            </a:r>
          </a:p>
          <a:p>
            <a:r>
              <a:rPr lang="nl-NL" sz="2500" dirty="0" smtClean="0"/>
              <a:t>V = omloopsnelheid	= 40</a:t>
            </a:r>
          </a:p>
          <a:p>
            <a:r>
              <a:rPr lang="nl-NL" sz="2500" dirty="0" smtClean="0"/>
              <a:t>P = prijspeil = 25</a:t>
            </a:r>
          </a:p>
          <a:p>
            <a:r>
              <a:rPr lang="nl-NL" sz="2500" dirty="0" smtClean="0"/>
              <a:t>Y = Reëel BBP. = 200</a:t>
            </a:r>
          </a:p>
          <a:p>
            <a:r>
              <a:rPr lang="nl-NL" sz="2500" dirty="0" smtClean="0"/>
              <a:t>Nu neemt de maatschappelijke geldhoeveelheid tot 250.</a:t>
            </a:r>
          </a:p>
          <a:p>
            <a:r>
              <a:rPr lang="nl-NL" sz="2500" dirty="0" smtClean="0"/>
              <a:t>250 * 40 = Prijs * reëel BBP.</a:t>
            </a:r>
          </a:p>
          <a:p>
            <a:r>
              <a:rPr lang="nl-NL" sz="2500" dirty="0" err="1" smtClean="0"/>
              <a:t>Reeel</a:t>
            </a:r>
            <a:r>
              <a:rPr lang="nl-NL" sz="2500" dirty="0" smtClean="0"/>
              <a:t> BBP staat op lange termijn vast = 200</a:t>
            </a:r>
          </a:p>
          <a:p>
            <a:r>
              <a:rPr lang="nl-NL" sz="2500" dirty="0" smtClean="0"/>
              <a:t>250 * 40 = prijs * 200</a:t>
            </a:r>
          </a:p>
          <a:p>
            <a:r>
              <a:rPr lang="nl-NL" sz="2500" dirty="0" smtClean="0"/>
              <a:t>10.000 = prijs * 200</a:t>
            </a:r>
          </a:p>
          <a:p>
            <a:r>
              <a:rPr lang="nl-NL" sz="2500" dirty="0" smtClean="0"/>
              <a:t>10.000 / 200 = Prijs</a:t>
            </a:r>
          </a:p>
          <a:p>
            <a:r>
              <a:rPr lang="nl-NL" sz="2500" dirty="0" smtClean="0"/>
              <a:t>prijs= 50</a:t>
            </a:r>
            <a:endParaRPr lang="nl-NL" sz="2500" dirty="0"/>
          </a:p>
        </p:txBody>
      </p:sp>
    </p:spTree>
    <p:extLst>
      <p:ext uri="{BB962C8B-B14F-4D97-AF65-F5344CB8AC3E}">
        <p14:creationId xmlns:p14="http://schemas.microsoft.com/office/powerpoint/2010/main" val="21604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Op korte termijn het veranderen van de geldhoeveelheid beïnvloed het reëel BBP.</a:t>
            </a:r>
          </a:p>
          <a:p>
            <a:r>
              <a:rPr lang="nl-NL" sz="2500" dirty="0" err="1" smtClean="0"/>
              <a:t>Cq</a:t>
            </a:r>
            <a:r>
              <a:rPr lang="nl-NL" sz="2500" dirty="0" smtClean="0"/>
              <a:t> wanneer de geldhoeveelheid toeneemt stijgt het BBP wanneer de geldhoeveelheid afneemt daalt het BBP.</a:t>
            </a:r>
          </a:p>
          <a:p>
            <a:r>
              <a:rPr lang="nl-NL" sz="2500" dirty="0" smtClean="0"/>
              <a:t>Op lange termijn het veranderen van de geldhoeveelheid beïnvloed het prijspeil.</a:t>
            </a:r>
          </a:p>
          <a:p>
            <a:r>
              <a:rPr lang="nl-NL" sz="2500" dirty="0" err="1"/>
              <a:t>Cq</a:t>
            </a:r>
            <a:r>
              <a:rPr lang="nl-NL" sz="2500" dirty="0"/>
              <a:t> wanneer de geldhoeveelheid toeneemt stijgt het </a:t>
            </a:r>
            <a:r>
              <a:rPr lang="nl-NL" sz="2500" dirty="0" smtClean="0"/>
              <a:t>prijspeil </a:t>
            </a:r>
            <a:r>
              <a:rPr lang="nl-NL" sz="2500" dirty="0"/>
              <a:t>wanneer de geldhoeveelheid afneemt daalt het </a:t>
            </a:r>
            <a:r>
              <a:rPr lang="nl-NL" sz="2500" dirty="0" smtClean="0"/>
              <a:t>prijspeil.</a:t>
            </a:r>
          </a:p>
          <a:p>
            <a:r>
              <a:rPr lang="nl-NL" sz="2500" dirty="0" smtClean="0"/>
              <a:t>Het aanpassen van de geldhoeveelheid noemen we </a:t>
            </a:r>
            <a:r>
              <a:rPr lang="nl-NL" sz="2500" b="1" dirty="0" smtClean="0"/>
              <a:t>monetair beleid.</a:t>
            </a:r>
            <a:endParaRPr lang="nl-NL" sz="2500" b="1" dirty="0"/>
          </a:p>
          <a:p>
            <a:endParaRPr lang="nl-NL" sz="2500" dirty="0" smtClean="0"/>
          </a:p>
          <a:p>
            <a:endParaRPr lang="nl-NL" sz="2500" dirty="0"/>
          </a:p>
        </p:txBody>
      </p:sp>
    </p:spTree>
    <p:extLst>
      <p:ext uri="{BB962C8B-B14F-4D97-AF65-F5344CB8AC3E}">
        <p14:creationId xmlns:p14="http://schemas.microsoft.com/office/powerpoint/2010/main" val="32235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werkt het monetair beleid.</a:t>
            </a:r>
            <a:endParaRPr lang="nl-NL" dirty="0"/>
          </a:p>
        </p:txBody>
      </p:sp>
      <p:sp>
        <p:nvSpPr>
          <p:cNvPr id="3" name="Tijdelijke aanduiding voor inhoud 2"/>
          <p:cNvSpPr>
            <a:spLocks noGrp="1"/>
          </p:cNvSpPr>
          <p:nvPr>
            <p:ph idx="1"/>
          </p:nvPr>
        </p:nvSpPr>
        <p:spPr>
          <a:xfrm>
            <a:off x="347730" y="1300767"/>
            <a:ext cx="8926272" cy="5318974"/>
          </a:xfrm>
        </p:spPr>
        <p:txBody>
          <a:bodyPr>
            <a:normAutofit/>
          </a:bodyPr>
          <a:lstStyle/>
          <a:p>
            <a:r>
              <a:rPr lang="nl-NL" sz="2500" dirty="0" smtClean="0"/>
              <a:t>Klanten lenen bij banken </a:t>
            </a:r>
            <a:r>
              <a:rPr lang="nl-NL" sz="2500" dirty="0" smtClean="0">
                <a:sym typeface="Wingdings" panose="05000000000000000000" pitchFamily="2" charset="2"/>
              </a:rPr>
              <a:t> banken lenen bij de Europese centrale bank.</a:t>
            </a:r>
          </a:p>
          <a:p>
            <a:r>
              <a:rPr lang="nl-NL" sz="2500" dirty="0" smtClean="0"/>
              <a:t>De Europese centrale bank bepaald de rentestand die ze vragen aan banken, banken berekenen deze rentestand door aan hun klanten.</a:t>
            </a:r>
          </a:p>
          <a:p>
            <a:r>
              <a:rPr lang="nl-NL" sz="2500" dirty="0" smtClean="0"/>
              <a:t>stel er is laag conjunctuur in Europa.</a:t>
            </a:r>
          </a:p>
          <a:p>
            <a:r>
              <a:rPr lang="nl-NL" sz="2500" dirty="0" smtClean="0"/>
              <a:t>De ECB kan dan de rente stand verlagen </a:t>
            </a:r>
            <a:r>
              <a:rPr lang="nl-NL" sz="2500" dirty="0" smtClean="0">
                <a:sym typeface="Wingdings" panose="05000000000000000000" pitchFamily="2" charset="2"/>
              </a:rPr>
              <a:t> </a:t>
            </a:r>
            <a:r>
              <a:rPr lang="nl-NL" sz="2500" dirty="0" smtClean="0"/>
              <a:t>de banken zullen hun rente verlagen aan klanten </a:t>
            </a:r>
            <a:r>
              <a:rPr lang="nl-NL" sz="2500" dirty="0" smtClean="0">
                <a:sym typeface="Wingdings" panose="05000000000000000000" pitchFamily="2" charset="2"/>
              </a:rPr>
              <a:t> klanten gaan meer lenen en minder sparen maatschappelijke geldhoeveelheid stijgt  het Reëel BBP zal op korte termijn stijgen.</a:t>
            </a:r>
            <a:endParaRPr lang="nl-NL" sz="2500" dirty="0" smtClean="0"/>
          </a:p>
        </p:txBody>
      </p:sp>
    </p:spTree>
    <p:extLst>
      <p:ext uri="{BB962C8B-B14F-4D97-AF65-F5344CB8AC3E}">
        <p14:creationId xmlns:p14="http://schemas.microsoft.com/office/powerpoint/2010/main" val="143115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werkt het monetair beleid.</a:t>
            </a:r>
            <a:endParaRPr lang="nl-NL" dirty="0"/>
          </a:p>
        </p:txBody>
      </p:sp>
      <p:sp>
        <p:nvSpPr>
          <p:cNvPr id="3" name="Tijdelijke aanduiding voor inhoud 2"/>
          <p:cNvSpPr>
            <a:spLocks noGrp="1"/>
          </p:cNvSpPr>
          <p:nvPr>
            <p:ph idx="1"/>
          </p:nvPr>
        </p:nvSpPr>
        <p:spPr>
          <a:xfrm>
            <a:off x="347730" y="1300767"/>
            <a:ext cx="8926272" cy="5318974"/>
          </a:xfrm>
        </p:spPr>
        <p:txBody>
          <a:bodyPr>
            <a:normAutofit/>
          </a:bodyPr>
          <a:lstStyle/>
          <a:p>
            <a:r>
              <a:rPr lang="nl-NL" sz="2500" dirty="0" smtClean="0"/>
              <a:t>Klanten lenen bij banken </a:t>
            </a:r>
            <a:r>
              <a:rPr lang="nl-NL" sz="2500" dirty="0" smtClean="0">
                <a:sym typeface="Wingdings" panose="05000000000000000000" pitchFamily="2" charset="2"/>
              </a:rPr>
              <a:t> banken lenen bij de Europese centrale bank.</a:t>
            </a:r>
          </a:p>
          <a:p>
            <a:r>
              <a:rPr lang="nl-NL" sz="2500" dirty="0" smtClean="0"/>
              <a:t>De Europese centrale bank bepaald de rentestand die ze vragen aan banken, banken berekenen deze rentestand door aan hun klanten.</a:t>
            </a:r>
          </a:p>
          <a:p>
            <a:r>
              <a:rPr lang="nl-NL" sz="2500" dirty="0" smtClean="0"/>
              <a:t>stel er is hoog conjunctuur in Europa.</a:t>
            </a:r>
          </a:p>
          <a:p>
            <a:r>
              <a:rPr lang="nl-NL" sz="2500" dirty="0" smtClean="0"/>
              <a:t>De ECB kan dan de rente stand verhogen </a:t>
            </a:r>
            <a:r>
              <a:rPr lang="nl-NL" sz="2500" dirty="0" smtClean="0">
                <a:sym typeface="Wingdings" panose="05000000000000000000" pitchFamily="2" charset="2"/>
              </a:rPr>
              <a:t> </a:t>
            </a:r>
            <a:r>
              <a:rPr lang="nl-NL" sz="2500" dirty="0" smtClean="0"/>
              <a:t>de banken zullen hun rente verhogen aan klanten </a:t>
            </a:r>
            <a:r>
              <a:rPr lang="nl-NL" sz="2500" dirty="0" smtClean="0">
                <a:sym typeface="Wingdings" panose="05000000000000000000" pitchFamily="2" charset="2"/>
              </a:rPr>
              <a:t> klanten gaan minder lenen en meer sparen  maatschappelijke geldhoeveelheid daalt  het Reëel BBP zal op korte termijn dalen.</a:t>
            </a:r>
            <a:endParaRPr lang="nl-NL" sz="2500" dirty="0" smtClean="0"/>
          </a:p>
        </p:txBody>
      </p:sp>
    </p:spTree>
    <p:extLst>
      <p:ext uri="{BB962C8B-B14F-4D97-AF65-F5344CB8AC3E}">
        <p14:creationId xmlns:p14="http://schemas.microsoft.com/office/powerpoint/2010/main" val="65496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4.28 t/m 4.33</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13 minuten de tijd</a:t>
            </a:r>
          </a:p>
          <a:p>
            <a:r>
              <a:rPr lang="nl-NL" sz="2500" dirty="0" smtClean="0"/>
              <a:t>Eerder klaar? </a:t>
            </a:r>
          </a:p>
          <a:p>
            <a:r>
              <a:rPr lang="nl-NL" sz="2500" dirty="0" smtClean="0"/>
              <a:t>Opgave 4.51</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760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9494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we ook wel de </a:t>
            </a:r>
            <a:r>
              <a:rPr lang="nl-NL" sz="2500" b="1" dirty="0" smtClean="0"/>
              <a:t>trendmatige groei.</a:t>
            </a:r>
          </a:p>
          <a:p>
            <a:r>
              <a:rPr lang="nl-NL" sz="2500" dirty="0" smtClean="0"/>
              <a:t>Dit ligt vaak om en rond de 2%</a:t>
            </a:r>
          </a:p>
          <a:p>
            <a:r>
              <a:rPr lang="nl-NL" sz="2500" dirty="0"/>
              <a:t>De korte termijn economische groei, wordt verklaard door bestedingen (vraagzijde van de economie)</a:t>
            </a:r>
          </a:p>
          <a:p>
            <a:r>
              <a:rPr lang="nl-NL" sz="2500" dirty="0" smtClean="0"/>
              <a:t>Soms groeit de economie sneller dan deze trendmatige groei. Dit wordt verklaard door hoge bestedingen.</a:t>
            </a:r>
          </a:p>
          <a:p>
            <a:r>
              <a:rPr lang="nl-NL" sz="2500" dirty="0" smtClean="0"/>
              <a:t>Dit noemen we </a:t>
            </a:r>
            <a:r>
              <a:rPr lang="nl-NL" sz="2500" b="1" dirty="0" smtClean="0"/>
              <a:t>hoog conjunctuur.</a:t>
            </a:r>
          </a:p>
        </p:txBody>
      </p:sp>
    </p:spTree>
    <p:extLst>
      <p:ext uri="{BB962C8B-B14F-4D97-AF65-F5344CB8AC3E}">
        <p14:creationId xmlns:p14="http://schemas.microsoft.com/office/powerpoint/2010/main" val="328139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4299"/>
          <a:stretch/>
        </p:blipFill>
        <p:spPr>
          <a:xfrm>
            <a:off x="0" y="0"/>
            <a:ext cx="11990231" cy="1764406"/>
          </a:xfrm>
          <a:prstGeom prst="rect">
            <a:avLst/>
          </a:prstGeom>
        </p:spPr>
      </p:pic>
      <p:pic>
        <p:nvPicPr>
          <p:cNvPr id="5" name="Afbeelding 4"/>
          <p:cNvPicPr>
            <a:picLocks noChangeAspect="1"/>
          </p:cNvPicPr>
          <p:nvPr/>
        </p:nvPicPr>
        <p:blipFill rotWithShape="1">
          <a:blip r:embed="rId2"/>
          <a:srcRect b="56665"/>
          <a:stretch/>
        </p:blipFill>
        <p:spPr>
          <a:xfrm>
            <a:off x="0" y="0"/>
            <a:ext cx="11990231" cy="2975020"/>
          </a:xfrm>
          <a:prstGeom prst="rect">
            <a:avLst/>
          </a:prstGeom>
        </p:spPr>
      </p:pic>
      <p:pic>
        <p:nvPicPr>
          <p:cNvPr id="6" name="Afbeelding 5"/>
          <p:cNvPicPr>
            <a:picLocks noChangeAspect="1"/>
          </p:cNvPicPr>
          <p:nvPr/>
        </p:nvPicPr>
        <p:blipFill rotWithShape="1">
          <a:blip r:embed="rId2"/>
          <a:srcRect b="32278"/>
          <a:stretch/>
        </p:blipFill>
        <p:spPr>
          <a:xfrm>
            <a:off x="0" y="0"/>
            <a:ext cx="11990231" cy="4649273"/>
          </a:xfrm>
          <a:prstGeom prst="rect">
            <a:avLst/>
          </a:prstGeom>
        </p:spPr>
      </p:pic>
      <p:pic>
        <p:nvPicPr>
          <p:cNvPr id="7" name="Afbeelding 6"/>
          <p:cNvPicPr>
            <a:picLocks noChangeAspect="1"/>
          </p:cNvPicPr>
          <p:nvPr/>
        </p:nvPicPr>
        <p:blipFill rotWithShape="1">
          <a:blip r:embed="rId2"/>
          <a:srcRect b="21209"/>
          <a:stretch/>
        </p:blipFill>
        <p:spPr>
          <a:xfrm>
            <a:off x="0" y="0"/>
            <a:ext cx="11990231" cy="5409127"/>
          </a:xfrm>
          <a:prstGeom prst="rect">
            <a:avLst/>
          </a:prstGeom>
        </p:spPr>
      </p:pic>
      <p:pic>
        <p:nvPicPr>
          <p:cNvPr id="8" name="Afbeelding 7"/>
          <p:cNvPicPr>
            <a:picLocks noChangeAspect="1"/>
          </p:cNvPicPr>
          <p:nvPr/>
        </p:nvPicPr>
        <p:blipFill rotWithShape="1">
          <a:blip r:embed="rId2"/>
          <a:srcRect b="13705"/>
          <a:stretch/>
        </p:blipFill>
        <p:spPr>
          <a:xfrm>
            <a:off x="0" y="0"/>
            <a:ext cx="11990231" cy="5924282"/>
          </a:xfrm>
          <a:prstGeom prst="rect">
            <a:avLst/>
          </a:prstGeom>
        </p:spPr>
      </p:pic>
      <p:pic>
        <p:nvPicPr>
          <p:cNvPr id="9" name="Afbeelding 8"/>
          <p:cNvPicPr>
            <a:picLocks noChangeAspect="1"/>
          </p:cNvPicPr>
          <p:nvPr/>
        </p:nvPicPr>
        <p:blipFill>
          <a:blip r:embed="rId2"/>
          <a:stretch>
            <a:fillRect/>
          </a:stretch>
        </p:blipFill>
        <p:spPr>
          <a:xfrm>
            <a:off x="0" y="0"/>
            <a:ext cx="11990231" cy="6865182"/>
          </a:xfrm>
          <a:prstGeom prst="rect">
            <a:avLst/>
          </a:prstGeom>
        </p:spPr>
      </p:pic>
    </p:spTree>
    <p:extLst>
      <p:ext uri="{BB962C8B-B14F-4D97-AF65-F5344CB8AC3E}">
        <p14:creationId xmlns:p14="http://schemas.microsoft.com/office/powerpoint/2010/main" val="235000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6615"/>
          <a:stretch/>
        </p:blipFill>
        <p:spPr>
          <a:xfrm>
            <a:off x="0" y="3968"/>
            <a:ext cx="12192000" cy="1335435"/>
          </a:xfrm>
          <a:prstGeom prst="rect">
            <a:avLst/>
          </a:prstGeom>
        </p:spPr>
      </p:pic>
      <p:pic>
        <p:nvPicPr>
          <p:cNvPr id="5" name="Afbeelding 4"/>
          <p:cNvPicPr>
            <a:picLocks noChangeAspect="1"/>
          </p:cNvPicPr>
          <p:nvPr/>
        </p:nvPicPr>
        <p:blipFill>
          <a:blip r:embed="rId2"/>
          <a:stretch>
            <a:fillRect/>
          </a:stretch>
        </p:blipFill>
        <p:spPr>
          <a:xfrm>
            <a:off x="0" y="3968"/>
            <a:ext cx="12192000" cy="2501546"/>
          </a:xfrm>
          <a:prstGeom prst="rect">
            <a:avLst/>
          </a:prstGeom>
        </p:spPr>
      </p:pic>
    </p:spTree>
    <p:extLst>
      <p:ext uri="{BB962C8B-B14F-4D97-AF65-F5344CB8AC3E}">
        <p14:creationId xmlns:p14="http://schemas.microsoft.com/office/powerpoint/2010/main" val="104373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Boekje Europa</a:t>
            </a:r>
          </a:p>
          <a:p>
            <a:r>
              <a:rPr lang="nl-NL" sz="2500" dirty="0" smtClean="0"/>
              <a:t>Veel zelfstandig werken, veel herhaling.</a:t>
            </a:r>
          </a:p>
          <a:p>
            <a:r>
              <a:rPr lang="nl-NL" sz="2500" dirty="0" smtClean="0"/>
              <a:t>Tm opgave 1.11</a:t>
            </a:r>
            <a:endParaRPr lang="nl-NL" sz="2500" dirty="0"/>
          </a:p>
        </p:txBody>
      </p:sp>
    </p:spTree>
    <p:extLst>
      <p:ext uri="{BB962C8B-B14F-4D97-AF65-F5344CB8AC3E}">
        <p14:creationId xmlns:p14="http://schemas.microsoft.com/office/powerpoint/2010/main" val="14534583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introductieopgave 1.1 t/m 1.4</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pPr marL="0" indent="0">
              <a:buNone/>
            </a:pPr>
            <a:r>
              <a:rPr lang="nl-NL" sz="2500" dirty="0"/>
              <a:t>8</a:t>
            </a:r>
            <a:r>
              <a:rPr lang="nl-NL" sz="2500" dirty="0" smtClean="0"/>
              <a:t> minuten de tijd</a:t>
            </a:r>
          </a:p>
          <a:p>
            <a:r>
              <a:rPr lang="nl-NL" sz="2500" dirty="0" smtClean="0"/>
              <a:t>Eerder klaar? </a:t>
            </a:r>
          </a:p>
          <a:p>
            <a:r>
              <a:rPr lang="nl-NL" sz="2500" dirty="0" smtClean="0"/>
              <a:t>Verder met opgaves t/m 1.11</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45415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7916"/>
          <a:stretch/>
        </p:blipFill>
        <p:spPr>
          <a:xfrm>
            <a:off x="0" y="0"/>
            <a:ext cx="12192000" cy="1918952"/>
          </a:xfrm>
          <a:prstGeom prst="rect">
            <a:avLst/>
          </a:prstGeom>
        </p:spPr>
      </p:pic>
      <p:pic>
        <p:nvPicPr>
          <p:cNvPr id="5" name="Afbeelding 4"/>
          <p:cNvPicPr>
            <a:picLocks noChangeAspect="1"/>
          </p:cNvPicPr>
          <p:nvPr/>
        </p:nvPicPr>
        <p:blipFill>
          <a:blip r:embed="rId2"/>
          <a:stretch>
            <a:fillRect/>
          </a:stretch>
        </p:blipFill>
        <p:spPr>
          <a:xfrm>
            <a:off x="0" y="0"/>
            <a:ext cx="12192000" cy="4559808"/>
          </a:xfrm>
          <a:prstGeom prst="rect">
            <a:avLst/>
          </a:prstGeom>
        </p:spPr>
      </p:pic>
    </p:spTree>
    <p:extLst>
      <p:ext uri="{BB962C8B-B14F-4D97-AF65-F5344CB8AC3E}">
        <p14:creationId xmlns:p14="http://schemas.microsoft.com/office/powerpoint/2010/main" val="403260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6749"/>
          <a:stretch/>
        </p:blipFill>
        <p:spPr>
          <a:xfrm>
            <a:off x="0" y="0"/>
            <a:ext cx="12192000" cy="2073499"/>
          </a:xfrm>
          <a:prstGeom prst="rect">
            <a:avLst/>
          </a:prstGeom>
        </p:spPr>
      </p:pic>
      <p:pic>
        <p:nvPicPr>
          <p:cNvPr id="5" name="Afbeelding 4"/>
          <p:cNvPicPr>
            <a:picLocks noChangeAspect="1"/>
          </p:cNvPicPr>
          <p:nvPr/>
        </p:nvPicPr>
        <p:blipFill rotWithShape="1">
          <a:blip r:embed="rId2"/>
          <a:srcRect b="19945"/>
          <a:stretch/>
        </p:blipFill>
        <p:spPr>
          <a:xfrm>
            <a:off x="0" y="0"/>
            <a:ext cx="12192000" cy="3837904"/>
          </a:xfrm>
          <a:prstGeom prst="rect">
            <a:avLst/>
          </a:prstGeom>
        </p:spPr>
      </p:pic>
      <p:pic>
        <p:nvPicPr>
          <p:cNvPr id="6" name="Afbeelding 5"/>
          <p:cNvPicPr>
            <a:picLocks noChangeAspect="1"/>
          </p:cNvPicPr>
          <p:nvPr/>
        </p:nvPicPr>
        <p:blipFill rotWithShape="1">
          <a:blip r:embed="rId2"/>
          <a:srcRect b="10811"/>
          <a:stretch/>
        </p:blipFill>
        <p:spPr>
          <a:xfrm>
            <a:off x="0" y="0"/>
            <a:ext cx="12192000" cy="4275786"/>
          </a:xfrm>
          <a:prstGeom prst="rect">
            <a:avLst/>
          </a:prstGeom>
        </p:spPr>
      </p:pic>
      <p:pic>
        <p:nvPicPr>
          <p:cNvPr id="7" name="Afbeelding 6"/>
          <p:cNvPicPr>
            <a:picLocks noChangeAspect="1"/>
          </p:cNvPicPr>
          <p:nvPr/>
        </p:nvPicPr>
        <p:blipFill>
          <a:blip r:embed="rId2"/>
          <a:stretch>
            <a:fillRect/>
          </a:stretch>
        </p:blipFill>
        <p:spPr>
          <a:xfrm>
            <a:off x="0" y="0"/>
            <a:ext cx="12192000" cy="4794060"/>
          </a:xfrm>
          <a:prstGeom prst="rect">
            <a:avLst/>
          </a:prstGeom>
        </p:spPr>
      </p:pic>
    </p:spTree>
    <p:extLst>
      <p:ext uri="{BB962C8B-B14F-4D97-AF65-F5344CB8AC3E}">
        <p14:creationId xmlns:p14="http://schemas.microsoft.com/office/powerpoint/2010/main" val="424696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Handel ja of nee?</a:t>
            </a:r>
            <a:endParaRPr lang="nl-NL" dirty="0"/>
          </a:p>
        </p:txBody>
      </p:sp>
      <p:sp>
        <p:nvSpPr>
          <p:cNvPr id="3" name="Tijdelijke aanduiding voor inhoud 2"/>
          <p:cNvSpPr>
            <a:spLocks noGrp="1"/>
          </p:cNvSpPr>
          <p:nvPr>
            <p:ph idx="1"/>
          </p:nvPr>
        </p:nvSpPr>
        <p:spPr>
          <a:xfrm>
            <a:off x="309093" y="1352282"/>
            <a:ext cx="8964909" cy="5505717"/>
          </a:xfrm>
        </p:spPr>
        <p:txBody>
          <a:bodyPr>
            <a:normAutofit fontScale="92500"/>
          </a:bodyPr>
          <a:lstStyle/>
          <a:p>
            <a:r>
              <a:rPr lang="nl-NL" sz="2500" dirty="0" smtClean="0"/>
              <a:t>Er vind om verschillende redenen handel plaats.</a:t>
            </a:r>
          </a:p>
          <a:p>
            <a:r>
              <a:rPr lang="nl-NL" sz="2500" dirty="0" smtClean="0"/>
              <a:t>De eerste rede is dat een land bepaalde producten niet zelf kan produceren.</a:t>
            </a:r>
          </a:p>
          <a:p>
            <a:r>
              <a:rPr lang="nl-NL" sz="2500" dirty="0" smtClean="0"/>
              <a:t>Toch vind er ook veel handel plaatst tussen landen die beide dezelfde producten maken.</a:t>
            </a:r>
          </a:p>
          <a:p>
            <a:r>
              <a:rPr lang="nl-NL" sz="2500" dirty="0" smtClean="0"/>
              <a:t>Dan is niet van belang hoe duur je product is, maar hoe duur je product is </a:t>
            </a:r>
            <a:r>
              <a:rPr lang="nl-NL" sz="2500" dirty="0" err="1" smtClean="0"/>
              <a:t>t.o.v</a:t>
            </a:r>
            <a:r>
              <a:rPr lang="nl-NL" sz="2500" dirty="0" smtClean="0"/>
              <a:t> het buitenland.</a:t>
            </a:r>
          </a:p>
          <a:p>
            <a:r>
              <a:rPr lang="nl-NL" sz="2500" dirty="0" smtClean="0"/>
              <a:t>Stel je verkoopt bier voor 15 euro, dan zal je bier verkopen aan het buitenland zolang hun eigen bier duurder is dan 15 euro (aannemend dat ze beide biertjes even lekker vinden)</a:t>
            </a:r>
          </a:p>
          <a:p>
            <a:r>
              <a:rPr lang="nl-NL" sz="2500" dirty="0" smtClean="0"/>
              <a:t>De positie die je hebt </a:t>
            </a:r>
            <a:r>
              <a:rPr lang="nl-NL" sz="2500" dirty="0" err="1" smtClean="0"/>
              <a:t>t.o.v</a:t>
            </a:r>
            <a:r>
              <a:rPr lang="nl-NL" sz="2500" dirty="0" smtClean="0"/>
              <a:t> buitenland met betrekking tot het verkopen van goederen noemen we je </a:t>
            </a:r>
            <a:r>
              <a:rPr lang="nl-NL" sz="2500" b="1" dirty="0" smtClean="0"/>
              <a:t>internationale concurrentiepositie.</a:t>
            </a:r>
          </a:p>
          <a:p>
            <a:endParaRPr lang="nl-NL" sz="2500" dirty="0" smtClean="0"/>
          </a:p>
          <a:p>
            <a:endParaRPr lang="nl-NL" sz="2500" dirty="0"/>
          </a:p>
        </p:txBody>
      </p:sp>
    </p:spTree>
    <p:extLst>
      <p:ext uri="{BB962C8B-B14F-4D97-AF65-F5344CB8AC3E}">
        <p14:creationId xmlns:p14="http://schemas.microsoft.com/office/powerpoint/2010/main" val="5712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7730" y="-50799"/>
            <a:ext cx="8926272" cy="1930400"/>
          </a:xfrm>
        </p:spPr>
        <p:txBody>
          <a:bodyPr/>
          <a:lstStyle/>
          <a:p>
            <a:r>
              <a:rPr lang="nl-NL" dirty="0" smtClean="0"/>
              <a:t>Specialiseren.</a:t>
            </a:r>
            <a:endParaRPr lang="nl-NL" dirty="0"/>
          </a:p>
        </p:txBody>
      </p:sp>
      <p:sp>
        <p:nvSpPr>
          <p:cNvPr id="3" name="Tijdelijke aanduiding voor inhoud 2"/>
          <p:cNvSpPr>
            <a:spLocks noGrp="1"/>
          </p:cNvSpPr>
          <p:nvPr>
            <p:ph idx="1"/>
          </p:nvPr>
        </p:nvSpPr>
        <p:spPr>
          <a:xfrm>
            <a:off x="347730" y="566670"/>
            <a:ext cx="8926272" cy="5474693"/>
          </a:xfrm>
        </p:spPr>
        <p:txBody>
          <a:bodyPr>
            <a:noAutofit/>
          </a:bodyPr>
          <a:lstStyle/>
          <a:p>
            <a:r>
              <a:rPr lang="nl-NL" sz="2500" dirty="0" smtClean="0"/>
              <a:t>Je ziet vaak wel dat landen zich specialiseren in bepaalde producten.</a:t>
            </a:r>
          </a:p>
          <a:p>
            <a:r>
              <a:rPr lang="nl-NL" sz="2500" dirty="0" err="1" smtClean="0"/>
              <a:t>cq</a:t>
            </a:r>
            <a:r>
              <a:rPr lang="nl-NL" sz="2500" dirty="0" smtClean="0"/>
              <a:t>: dat ze in een bepaald land vooral dat product gaan maken.</a:t>
            </a:r>
          </a:p>
          <a:p>
            <a:r>
              <a:rPr lang="nl-NL" sz="2500" dirty="0" smtClean="0"/>
              <a:t>Dit komt door:</a:t>
            </a:r>
          </a:p>
          <a:p>
            <a:r>
              <a:rPr lang="nl-NL" sz="2500" dirty="0" smtClean="0"/>
              <a:t>Natuurlijke omstandigheden (denk aan het hebben of ontbreken van bepaalde grondstoffen.</a:t>
            </a:r>
          </a:p>
          <a:p>
            <a:r>
              <a:rPr lang="nl-NL" sz="2500" dirty="0" smtClean="0"/>
              <a:t>De loonkosten per product en de kwaliteit van de producten (hoeveel kost het om het product te maken/ hoe goed is de kwaliteit)</a:t>
            </a:r>
          </a:p>
          <a:p>
            <a:r>
              <a:rPr lang="nl-NL" sz="2500" dirty="0" smtClean="0"/>
              <a:t>Infrastructuur (kunnen we de producten goed vervoeren, is handel mogelijk)</a:t>
            </a:r>
          </a:p>
          <a:p>
            <a:r>
              <a:rPr lang="nl-NL" sz="2500" dirty="0" smtClean="0"/>
              <a:t>Stabiliteit (hoe is onze wisselkoers/hoe stabiel is onze regering)</a:t>
            </a:r>
            <a:endParaRPr lang="nl-NL" sz="2500" dirty="0"/>
          </a:p>
        </p:txBody>
      </p:sp>
    </p:spTree>
    <p:extLst>
      <p:ext uri="{BB962C8B-B14F-4D97-AF65-F5344CB8AC3E}">
        <p14:creationId xmlns:p14="http://schemas.microsoft.com/office/powerpoint/2010/main" val="2435453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1.5 t/m 1.8</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Eerder klaar? </a:t>
            </a:r>
          </a:p>
          <a:p>
            <a:r>
              <a:rPr lang="nl-NL" sz="2500" dirty="0" smtClean="0"/>
              <a:t>Tot en met opgave 1.11</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9149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7058"/>
          <a:stretch/>
        </p:blipFill>
        <p:spPr>
          <a:xfrm>
            <a:off x="0" y="0"/>
            <a:ext cx="12192000" cy="1996225"/>
          </a:xfrm>
          <a:prstGeom prst="rect">
            <a:avLst/>
          </a:prstGeom>
        </p:spPr>
      </p:pic>
      <p:pic>
        <p:nvPicPr>
          <p:cNvPr id="5" name="Afbeelding 4"/>
          <p:cNvPicPr>
            <a:picLocks noChangeAspect="1"/>
          </p:cNvPicPr>
          <p:nvPr/>
        </p:nvPicPr>
        <p:blipFill rotWithShape="1">
          <a:blip r:embed="rId2"/>
          <a:srcRect b="43042"/>
          <a:stretch/>
        </p:blipFill>
        <p:spPr>
          <a:xfrm>
            <a:off x="0" y="0"/>
            <a:ext cx="12192000" cy="3451538"/>
          </a:xfrm>
          <a:prstGeom prst="rect">
            <a:avLst/>
          </a:prstGeom>
        </p:spPr>
      </p:pic>
      <p:pic>
        <p:nvPicPr>
          <p:cNvPr id="6" name="Afbeelding 5"/>
          <p:cNvPicPr>
            <a:picLocks noChangeAspect="1"/>
          </p:cNvPicPr>
          <p:nvPr/>
        </p:nvPicPr>
        <p:blipFill rotWithShape="1">
          <a:blip r:embed="rId2"/>
          <a:srcRect b="13925"/>
          <a:stretch/>
        </p:blipFill>
        <p:spPr>
          <a:xfrm>
            <a:off x="0" y="0"/>
            <a:ext cx="12192000" cy="5215944"/>
          </a:xfrm>
          <a:prstGeom prst="rect">
            <a:avLst/>
          </a:prstGeom>
        </p:spPr>
      </p:pic>
      <p:pic>
        <p:nvPicPr>
          <p:cNvPr id="7" name="Afbeelding 6"/>
          <p:cNvPicPr>
            <a:picLocks noChangeAspect="1"/>
          </p:cNvPicPr>
          <p:nvPr/>
        </p:nvPicPr>
        <p:blipFill>
          <a:blip r:embed="rId2"/>
          <a:stretch>
            <a:fillRect/>
          </a:stretch>
        </p:blipFill>
        <p:spPr>
          <a:xfrm>
            <a:off x="0" y="0"/>
            <a:ext cx="12192000" cy="6059786"/>
          </a:xfrm>
          <a:prstGeom prst="rect">
            <a:avLst/>
          </a:prstGeom>
        </p:spPr>
      </p:pic>
    </p:spTree>
    <p:extLst>
      <p:ext uri="{BB962C8B-B14F-4D97-AF65-F5344CB8AC3E}">
        <p14:creationId xmlns:p14="http://schemas.microsoft.com/office/powerpoint/2010/main" val="322483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a:xfrm>
            <a:off x="677334" y="1299411"/>
            <a:ext cx="8596668" cy="5366084"/>
          </a:xfrm>
        </p:spPr>
        <p:txBody>
          <a:bodyPr>
            <a:normAutofit lnSpcReduction="10000"/>
          </a:bodyPr>
          <a:lstStyle/>
          <a:p>
            <a:r>
              <a:rPr lang="nl-NL" sz="2500" dirty="0" smtClean="0"/>
              <a:t>we ook wel de </a:t>
            </a:r>
            <a:r>
              <a:rPr lang="nl-NL" sz="2500" b="1" dirty="0" smtClean="0"/>
              <a:t>trendmatige groei.</a:t>
            </a:r>
          </a:p>
          <a:p>
            <a:r>
              <a:rPr lang="nl-NL" sz="2500" dirty="0" smtClean="0"/>
              <a:t>Dit ligt vaak om en rond de 2%</a:t>
            </a:r>
          </a:p>
          <a:p>
            <a:r>
              <a:rPr lang="nl-NL" sz="2500" dirty="0"/>
              <a:t>De korte termijn economische groei, wordt verklaard door bestedingen (vraagzijde van de economie)</a:t>
            </a:r>
          </a:p>
          <a:p>
            <a:r>
              <a:rPr lang="nl-NL" sz="2500" dirty="0" smtClean="0"/>
              <a:t>Soms groeit de economie trager dan deze trendmatige groei. Dit wordt verklaard door lage bestedingen.</a:t>
            </a:r>
          </a:p>
          <a:p>
            <a:r>
              <a:rPr lang="nl-NL" sz="2500" dirty="0" smtClean="0"/>
              <a:t>Dit noemen we </a:t>
            </a:r>
            <a:r>
              <a:rPr lang="nl-NL" sz="2500" b="1" dirty="0" smtClean="0"/>
              <a:t>laag conjunctuur.</a:t>
            </a:r>
          </a:p>
          <a:p>
            <a:r>
              <a:rPr lang="nl-NL" sz="2500" dirty="0" smtClean="0"/>
              <a:t>Wanneer de economie zelfs krimpt (dus negatieve groei) en dit gebeurd voor 2 opvolgende kwartalen, noemen we dit </a:t>
            </a:r>
            <a:r>
              <a:rPr lang="nl-NL" sz="2500" b="1" dirty="0" smtClean="0"/>
              <a:t>recessie.</a:t>
            </a:r>
          </a:p>
          <a:p>
            <a:r>
              <a:rPr lang="nl-NL" sz="2500" dirty="0" smtClean="0"/>
              <a:t>Wanneer een langdurige recessie is (dus langdurige krimp van de economie) spreken we van een </a:t>
            </a:r>
            <a:r>
              <a:rPr lang="nl-NL" sz="2500" b="1" dirty="0" smtClean="0"/>
              <a:t>depressie.</a:t>
            </a:r>
          </a:p>
          <a:p>
            <a:endParaRPr lang="nl-NL" sz="2500" dirty="0" smtClean="0"/>
          </a:p>
        </p:txBody>
      </p:sp>
    </p:spTree>
    <p:extLst>
      <p:ext uri="{BB962C8B-B14F-4D97-AF65-F5344CB8AC3E}">
        <p14:creationId xmlns:p14="http://schemas.microsoft.com/office/powerpoint/2010/main" val="110363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060"/>
          <a:stretch/>
        </p:blipFill>
        <p:spPr>
          <a:xfrm>
            <a:off x="0" y="-34927"/>
            <a:ext cx="12192000" cy="485688"/>
          </a:xfrm>
          <a:prstGeom prst="rect">
            <a:avLst/>
          </a:prstGeom>
        </p:spPr>
      </p:pic>
      <p:pic>
        <p:nvPicPr>
          <p:cNvPr id="5" name="Afbeelding 4"/>
          <p:cNvPicPr>
            <a:picLocks noChangeAspect="1"/>
          </p:cNvPicPr>
          <p:nvPr/>
        </p:nvPicPr>
        <p:blipFill rotWithShape="1">
          <a:blip r:embed="rId2"/>
          <a:srcRect b="61852"/>
          <a:stretch/>
        </p:blipFill>
        <p:spPr>
          <a:xfrm>
            <a:off x="0" y="-34927"/>
            <a:ext cx="12192000" cy="807659"/>
          </a:xfrm>
          <a:prstGeom prst="rect">
            <a:avLst/>
          </a:prstGeom>
        </p:spPr>
      </p:pic>
      <p:pic>
        <p:nvPicPr>
          <p:cNvPr id="6" name="Afbeelding 5"/>
          <p:cNvPicPr>
            <a:picLocks noChangeAspect="1"/>
          </p:cNvPicPr>
          <p:nvPr/>
        </p:nvPicPr>
        <p:blipFill rotWithShape="1">
          <a:blip r:embed="rId2"/>
          <a:srcRect b="39345"/>
          <a:stretch/>
        </p:blipFill>
        <p:spPr>
          <a:xfrm>
            <a:off x="0" y="-34927"/>
            <a:ext cx="12192000" cy="1284178"/>
          </a:xfrm>
          <a:prstGeom prst="rect">
            <a:avLst/>
          </a:prstGeom>
        </p:spPr>
      </p:pic>
      <p:pic>
        <p:nvPicPr>
          <p:cNvPr id="7" name="Afbeelding 6"/>
          <p:cNvPicPr>
            <a:picLocks noChangeAspect="1"/>
          </p:cNvPicPr>
          <p:nvPr/>
        </p:nvPicPr>
        <p:blipFill>
          <a:blip r:embed="rId2"/>
          <a:stretch>
            <a:fillRect/>
          </a:stretch>
        </p:blipFill>
        <p:spPr>
          <a:xfrm>
            <a:off x="0" y="-34927"/>
            <a:ext cx="12192000" cy="2117174"/>
          </a:xfrm>
          <a:prstGeom prst="rect">
            <a:avLst/>
          </a:prstGeom>
        </p:spPr>
      </p:pic>
    </p:spTree>
    <p:extLst>
      <p:ext uri="{BB962C8B-B14F-4D97-AF65-F5344CB8AC3E}">
        <p14:creationId xmlns:p14="http://schemas.microsoft.com/office/powerpoint/2010/main" val="348263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1.9 t/m 1.11</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Eerder klaar? </a:t>
            </a:r>
          </a:p>
          <a:p>
            <a:r>
              <a:rPr lang="nl-NL" sz="2500" dirty="0" smtClean="0"/>
              <a:t>Uit het raam kijken</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738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880"/>
          <a:stretch/>
        </p:blipFill>
        <p:spPr>
          <a:xfrm>
            <a:off x="0" y="-1"/>
            <a:ext cx="12192000" cy="798491"/>
          </a:xfrm>
          <a:prstGeom prst="rect">
            <a:avLst/>
          </a:prstGeom>
        </p:spPr>
      </p:pic>
      <p:pic>
        <p:nvPicPr>
          <p:cNvPr id="5" name="Afbeelding 4"/>
          <p:cNvPicPr>
            <a:picLocks noChangeAspect="1"/>
          </p:cNvPicPr>
          <p:nvPr/>
        </p:nvPicPr>
        <p:blipFill rotWithShape="1">
          <a:blip r:embed="rId2"/>
          <a:srcRect b="60546"/>
          <a:stretch/>
        </p:blipFill>
        <p:spPr>
          <a:xfrm>
            <a:off x="0" y="-1"/>
            <a:ext cx="12192000" cy="1738649"/>
          </a:xfrm>
          <a:prstGeom prst="rect">
            <a:avLst/>
          </a:prstGeom>
        </p:spPr>
      </p:pic>
      <p:pic>
        <p:nvPicPr>
          <p:cNvPr id="6" name="Afbeelding 5"/>
          <p:cNvPicPr>
            <a:picLocks noChangeAspect="1"/>
          </p:cNvPicPr>
          <p:nvPr/>
        </p:nvPicPr>
        <p:blipFill rotWithShape="1">
          <a:blip r:embed="rId2"/>
          <a:srcRect b="46226"/>
          <a:stretch/>
        </p:blipFill>
        <p:spPr>
          <a:xfrm>
            <a:off x="0" y="0"/>
            <a:ext cx="12192000" cy="2369714"/>
          </a:xfrm>
          <a:prstGeom prst="rect">
            <a:avLst/>
          </a:prstGeom>
        </p:spPr>
      </p:pic>
      <p:pic>
        <p:nvPicPr>
          <p:cNvPr id="7" name="Afbeelding 6"/>
          <p:cNvPicPr>
            <a:picLocks noChangeAspect="1"/>
          </p:cNvPicPr>
          <p:nvPr/>
        </p:nvPicPr>
        <p:blipFill rotWithShape="1">
          <a:blip r:embed="rId2"/>
          <a:srcRect b="38335"/>
          <a:stretch/>
        </p:blipFill>
        <p:spPr>
          <a:xfrm>
            <a:off x="0" y="-1"/>
            <a:ext cx="12192000" cy="2717443"/>
          </a:xfrm>
          <a:prstGeom prst="rect">
            <a:avLst/>
          </a:prstGeom>
        </p:spPr>
      </p:pic>
      <p:pic>
        <p:nvPicPr>
          <p:cNvPr id="8" name="Afbeelding 7"/>
          <p:cNvPicPr>
            <a:picLocks noChangeAspect="1"/>
          </p:cNvPicPr>
          <p:nvPr/>
        </p:nvPicPr>
        <p:blipFill rotWithShape="1">
          <a:blip r:embed="rId2"/>
          <a:srcRect b="19630"/>
          <a:stretch/>
        </p:blipFill>
        <p:spPr>
          <a:xfrm>
            <a:off x="0" y="-1"/>
            <a:ext cx="12192000" cy="3541691"/>
          </a:xfrm>
          <a:prstGeom prst="rect">
            <a:avLst/>
          </a:prstGeom>
        </p:spPr>
      </p:pic>
      <p:pic>
        <p:nvPicPr>
          <p:cNvPr id="9" name="Afbeelding 8"/>
          <p:cNvPicPr>
            <a:picLocks noChangeAspect="1"/>
          </p:cNvPicPr>
          <p:nvPr/>
        </p:nvPicPr>
        <p:blipFill>
          <a:blip r:embed="rId2"/>
          <a:stretch>
            <a:fillRect/>
          </a:stretch>
        </p:blipFill>
        <p:spPr>
          <a:xfrm>
            <a:off x="0" y="-1"/>
            <a:ext cx="12192000" cy="4406747"/>
          </a:xfrm>
          <a:prstGeom prst="rect">
            <a:avLst/>
          </a:prstGeom>
        </p:spPr>
      </p:pic>
    </p:spTree>
    <p:extLst>
      <p:ext uri="{BB962C8B-B14F-4D97-AF65-F5344CB8AC3E}">
        <p14:creationId xmlns:p14="http://schemas.microsoft.com/office/powerpoint/2010/main" val="292303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Hoog conjunctuur: (korte termijn)</a:t>
            </a:r>
            <a:endParaRPr lang="nl-NL" dirty="0"/>
          </a:p>
        </p:txBody>
      </p:sp>
      <p:sp>
        <p:nvSpPr>
          <p:cNvPr id="3" name="Tijdelijke aanduiding voor inhoud 2"/>
          <p:cNvSpPr>
            <a:spLocks noGrp="1"/>
          </p:cNvSpPr>
          <p:nvPr>
            <p:ph idx="1"/>
          </p:nvPr>
        </p:nvSpPr>
        <p:spPr>
          <a:xfrm>
            <a:off x="677334" y="1431758"/>
            <a:ext cx="8984024" cy="5137483"/>
          </a:xfrm>
        </p:spPr>
        <p:txBody>
          <a:bodyPr>
            <a:normAutofit/>
          </a:bodyPr>
          <a:lstStyle/>
          <a:p>
            <a:r>
              <a:rPr lang="nl-NL" sz="2500" dirty="0" smtClean="0"/>
              <a:t>Er is sprake van hoge bestedingen:</a:t>
            </a:r>
          </a:p>
          <a:p>
            <a:r>
              <a:rPr lang="nl-NL" sz="2500" dirty="0" smtClean="0"/>
              <a:t>De gevolgen: de productie neemt toe </a:t>
            </a:r>
            <a:r>
              <a:rPr lang="nl-NL" sz="2500" dirty="0" smtClean="0">
                <a:sym typeface="Wingdings" panose="05000000000000000000" pitchFamily="2" charset="2"/>
              </a:rPr>
              <a:t> bezettingsgraad neemt toe.</a:t>
            </a:r>
          </a:p>
          <a:p>
            <a:r>
              <a:rPr lang="nl-NL" sz="2500" b="1" dirty="0" smtClean="0">
                <a:sym typeface="Wingdings" panose="05000000000000000000" pitchFamily="2" charset="2"/>
              </a:rPr>
              <a:t>Bezettingsgraad</a:t>
            </a:r>
            <a:r>
              <a:rPr lang="nl-NL" sz="2500" dirty="0" smtClean="0">
                <a:sym typeface="Wingdings" panose="05000000000000000000" pitchFamily="2" charset="2"/>
              </a:rPr>
              <a:t> </a:t>
            </a:r>
            <a:r>
              <a:rPr lang="nl-NL" sz="2500" b="1" dirty="0" smtClean="0">
                <a:sym typeface="Wingdings" panose="05000000000000000000" pitchFamily="2" charset="2"/>
              </a:rPr>
              <a:t>= productie / productiecapaciteit * 100.</a:t>
            </a:r>
          </a:p>
          <a:p>
            <a:r>
              <a:rPr lang="nl-NL" sz="2500" dirty="0" smtClean="0">
                <a:sym typeface="Wingdings" panose="05000000000000000000" pitchFamily="2" charset="2"/>
              </a:rPr>
              <a:t>Er is meer personeel nodig, dus de werkloosheid daalt, de arbeidsmarkt wordt krapper. </a:t>
            </a:r>
          </a:p>
          <a:p>
            <a:r>
              <a:rPr lang="nl-NL" sz="2500" dirty="0" smtClean="0">
                <a:sym typeface="Wingdings" panose="05000000000000000000" pitchFamily="2" charset="2"/>
              </a:rPr>
              <a:t>Het loon kan mogelijk stijgen.</a:t>
            </a:r>
          </a:p>
          <a:p>
            <a:r>
              <a:rPr lang="nl-NL" sz="2500" dirty="0" smtClean="0">
                <a:sym typeface="Wingdings" panose="05000000000000000000" pitchFamily="2" charset="2"/>
              </a:rPr>
              <a:t>Een lange periode van overbesteding kan leiden tot inflatie (gaan we later mee aan de slag).</a:t>
            </a:r>
            <a:endParaRPr lang="nl-NL" sz="2500" dirty="0" smtClean="0"/>
          </a:p>
        </p:txBody>
      </p:sp>
    </p:spTree>
    <p:extLst>
      <p:ext uri="{BB962C8B-B14F-4D97-AF65-F5344CB8AC3E}">
        <p14:creationId xmlns:p14="http://schemas.microsoft.com/office/powerpoint/2010/main" val="2471010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laag conjunctuur: (korte termijn)</a:t>
            </a:r>
            <a:endParaRPr lang="nl-NL" dirty="0"/>
          </a:p>
        </p:txBody>
      </p:sp>
      <p:sp>
        <p:nvSpPr>
          <p:cNvPr id="3" name="Tijdelijke aanduiding voor inhoud 2"/>
          <p:cNvSpPr>
            <a:spLocks noGrp="1"/>
          </p:cNvSpPr>
          <p:nvPr>
            <p:ph idx="1"/>
          </p:nvPr>
        </p:nvSpPr>
        <p:spPr>
          <a:xfrm>
            <a:off x="677334" y="1431758"/>
            <a:ext cx="8984024" cy="5137483"/>
          </a:xfrm>
        </p:spPr>
        <p:txBody>
          <a:bodyPr>
            <a:normAutofit/>
          </a:bodyPr>
          <a:lstStyle/>
          <a:p>
            <a:r>
              <a:rPr lang="nl-NL" sz="2500" dirty="0" smtClean="0"/>
              <a:t>Er is sprake van lage bestedingen:</a:t>
            </a:r>
          </a:p>
          <a:p>
            <a:r>
              <a:rPr lang="nl-NL" sz="2500" dirty="0" smtClean="0"/>
              <a:t>De gevolgen: de productie neemt af </a:t>
            </a:r>
            <a:r>
              <a:rPr lang="nl-NL" sz="2500" dirty="0" smtClean="0">
                <a:sym typeface="Wingdings" panose="05000000000000000000" pitchFamily="2" charset="2"/>
              </a:rPr>
              <a:t> bezettingsgraad neemt af.</a:t>
            </a:r>
          </a:p>
          <a:p>
            <a:r>
              <a:rPr lang="nl-NL" sz="2500" b="1" dirty="0" smtClean="0">
                <a:sym typeface="Wingdings" panose="05000000000000000000" pitchFamily="2" charset="2"/>
              </a:rPr>
              <a:t>Bezettingsgraad</a:t>
            </a:r>
            <a:r>
              <a:rPr lang="nl-NL" sz="2500" dirty="0" smtClean="0">
                <a:sym typeface="Wingdings" panose="05000000000000000000" pitchFamily="2" charset="2"/>
              </a:rPr>
              <a:t> </a:t>
            </a:r>
            <a:r>
              <a:rPr lang="nl-NL" sz="2500" b="1" dirty="0" smtClean="0">
                <a:sym typeface="Wingdings" panose="05000000000000000000" pitchFamily="2" charset="2"/>
              </a:rPr>
              <a:t>= productie / productiecapaciteit * 100.</a:t>
            </a:r>
          </a:p>
          <a:p>
            <a:r>
              <a:rPr lang="nl-NL" sz="2500" dirty="0" smtClean="0">
                <a:sym typeface="Wingdings" panose="05000000000000000000" pitchFamily="2" charset="2"/>
              </a:rPr>
              <a:t>Er is minder personeel nodig, dus de werkloosheid stijgt, de arbeidsmarkt wordt ruimer. </a:t>
            </a:r>
          </a:p>
          <a:p>
            <a:r>
              <a:rPr lang="nl-NL" sz="2500" dirty="0" smtClean="0">
                <a:sym typeface="Wingdings" panose="05000000000000000000" pitchFamily="2" charset="2"/>
              </a:rPr>
              <a:t>Het loon kan mogelijk dalen.</a:t>
            </a:r>
          </a:p>
          <a:p>
            <a:r>
              <a:rPr lang="nl-NL" sz="2500" dirty="0" smtClean="0">
                <a:sym typeface="Wingdings" panose="05000000000000000000" pitchFamily="2" charset="2"/>
              </a:rPr>
              <a:t>Een lange periode van onderbesteding kan leiden tot </a:t>
            </a:r>
            <a:r>
              <a:rPr lang="nl-NL" sz="2500" dirty="0" err="1" smtClean="0">
                <a:sym typeface="Wingdings" panose="05000000000000000000" pitchFamily="2" charset="2"/>
              </a:rPr>
              <a:t>defiatie</a:t>
            </a:r>
            <a:r>
              <a:rPr lang="nl-NL" sz="2500" dirty="0" smtClean="0">
                <a:sym typeface="Wingdings" panose="05000000000000000000" pitchFamily="2" charset="2"/>
              </a:rPr>
              <a:t> (gaan we later mee aan de slag).</a:t>
            </a:r>
            <a:endParaRPr lang="nl-NL" sz="2500" dirty="0" smtClean="0"/>
          </a:p>
        </p:txBody>
      </p:sp>
    </p:spTree>
    <p:extLst>
      <p:ext uri="{BB962C8B-B14F-4D97-AF65-F5344CB8AC3E}">
        <p14:creationId xmlns:p14="http://schemas.microsoft.com/office/powerpoint/2010/main" val="2155609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Bestedingen bepalen op korte termijn het BBP.</a:t>
            </a:r>
            <a:endParaRPr lang="nl-NL" dirty="0"/>
          </a:p>
        </p:txBody>
      </p:sp>
      <p:sp>
        <p:nvSpPr>
          <p:cNvPr id="3" name="Tijdelijke aanduiding voor inhoud 2"/>
          <p:cNvSpPr>
            <a:spLocks noGrp="1"/>
          </p:cNvSpPr>
          <p:nvPr>
            <p:ph idx="1"/>
          </p:nvPr>
        </p:nvSpPr>
        <p:spPr/>
        <p:txBody>
          <a:bodyPr>
            <a:normAutofit/>
          </a:bodyPr>
          <a:lstStyle/>
          <a:p>
            <a:r>
              <a:rPr lang="nl-NL" sz="2500" dirty="0" smtClean="0"/>
              <a:t>BBP is Y = C + I + O + E – M</a:t>
            </a:r>
          </a:p>
          <a:p>
            <a:r>
              <a:rPr lang="nl-NL" sz="2500" dirty="0" smtClean="0"/>
              <a:t>Als de bestedingen toenemen, zal er meer geproduceerd worden en gaat er dus meer geld naar gezinnen (Y stijgt).</a:t>
            </a:r>
          </a:p>
          <a:p>
            <a:r>
              <a:rPr lang="nl-NL" sz="2500" dirty="0" smtClean="0"/>
              <a:t>Hierdoor zal er mogelijk meer geconsumeerd worden, meer geïmporteerd worden maar ook meer geld naar de overheid gaan door belastingen </a:t>
            </a:r>
            <a:r>
              <a:rPr lang="nl-NL" sz="2500" dirty="0" err="1" smtClean="0"/>
              <a:t>e.d</a:t>
            </a:r>
            <a:endParaRPr lang="nl-NL" sz="2500" dirty="0"/>
          </a:p>
        </p:txBody>
      </p:sp>
    </p:spTree>
    <p:extLst>
      <p:ext uri="{BB962C8B-B14F-4D97-AF65-F5344CB8AC3E}">
        <p14:creationId xmlns:p14="http://schemas.microsoft.com/office/powerpoint/2010/main" val="1824677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 indicatoren</a:t>
            </a:r>
            <a:endParaRPr lang="nl-NL" dirty="0"/>
          </a:p>
        </p:txBody>
      </p:sp>
      <p:sp>
        <p:nvSpPr>
          <p:cNvPr id="3" name="Tijdelijke aanduiding voor inhoud 2"/>
          <p:cNvSpPr>
            <a:spLocks noGrp="1"/>
          </p:cNvSpPr>
          <p:nvPr>
            <p:ph idx="1"/>
          </p:nvPr>
        </p:nvSpPr>
        <p:spPr/>
        <p:txBody>
          <a:bodyPr>
            <a:noAutofit/>
          </a:bodyPr>
          <a:lstStyle/>
          <a:p>
            <a:r>
              <a:rPr lang="nl-NL" sz="2500" dirty="0" smtClean="0"/>
              <a:t>Hoe de economie zich gaat ontwikkelen op korte termijn is enigszins voorspelbaar.</a:t>
            </a:r>
          </a:p>
          <a:p>
            <a:r>
              <a:rPr lang="nl-NL" sz="2500" dirty="0" smtClean="0"/>
              <a:t>We onderscheiden 3 soorten voorspelers:</a:t>
            </a:r>
          </a:p>
          <a:p>
            <a:r>
              <a:rPr lang="nl-NL" sz="2500" dirty="0" smtClean="0"/>
              <a:t>Vertrouwensindicatoren als producten/consumenten vertrouwen en orders.</a:t>
            </a:r>
          </a:p>
          <a:p>
            <a:r>
              <a:rPr lang="nl-NL" sz="2500" dirty="0" smtClean="0"/>
              <a:t>Economische indicatoren als consumptie, uitvoer en investeringen.</a:t>
            </a:r>
          </a:p>
          <a:p>
            <a:r>
              <a:rPr lang="nl-NL" sz="2500" dirty="0" smtClean="0"/>
              <a:t>Arbeidsmarktindicatoren als arbeidsvolume, werkloosheid en vacatures.</a:t>
            </a:r>
          </a:p>
          <a:p>
            <a:r>
              <a:rPr lang="nl-NL" sz="2500" dirty="0" smtClean="0"/>
              <a:t>Samen naar figuur 4.5 kijken.</a:t>
            </a:r>
          </a:p>
          <a:p>
            <a:endParaRPr lang="nl-NL" sz="2500" dirty="0"/>
          </a:p>
        </p:txBody>
      </p:sp>
    </p:spTree>
    <p:extLst>
      <p:ext uri="{BB962C8B-B14F-4D97-AF65-F5344CB8AC3E}">
        <p14:creationId xmlns:p14="http://schemas.microsoft.com/office/powerpoint/2010/main" val="66370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1620</TotalTime>
  <Words>2258</Words>
  <Application>Microsoft Office PowerPoint</Application>
  <PresentationFormat>Breedbeeld</PresentationFormat>
  <Paragraphs>324</Paragraphs>
  <Slides>52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52</vt:i4>
      </vt:variant>
    </vt:vector>
  </HeadingPairs>
  <TitlesOfParts>
    <vt:vector size="57" baseType="lpstr">
      <vt:lpstr>Arial</vt:lpstr>
      <vt:lpstr>Trebuchet MS</vt:lpstr>
      <vt:lpstr>Wingdings</vt:lpstr>
      <vt:lpstr>Wingdings 3</vt:lpstr>
      <vt:lpstr>Facet</vt:lpstr>
      <vt:lpstr>Welkom Havo 5.</vt:lpstr>
      <vt:lpstr>Agenda:</vt:lpstr>
      <vt:lpstr>Economische groei</vt:lpstr>
      <vt:lpstr>Economische groei</vt:lpstr>
      <vt:lpstr>Economische groei</vt:lpstr>
      <vt:lpstr>Hoog conjunctuur: (korte termijn)</vt:lpstr>
      <vt:lpstr>laag conjunctuur: (korte termijn)</vt:lpstr>
      <vt:lpstr>Bestedingen bepalen op korte termijn het BBP.</vt:lpstr>
      <vt:lpstr>Conjunctuur indicatoren</vt:lpstr>
      <vt:lpstr>De geaggregeerde vraag en het geaggregeerde aanbod. </vt:lpstr>
      <vt:lpstr>De geaggregeerde vraag en het geaggregeerde aanbod. </vt:lpstr>
      <vt:lpstr>De geaggregeerde aanbodscurve op korte termijn. </vt:lpstr>
      <vt:lpstr>Waarom die vaste prijs?</vt:lpstr>
      <vt:lpstr>Waarom prijsrigiditeit?</vt:lpstr>
      <vt:lpstr>De geaggregeerde aanbodcurve op lange termijn.</vt:lpstr>
      <vt:lpstr>PowerPoint-presentatie</vt:lpstr>
      <vt:lpstr>Conjunctuurbeleid.</vt:lpstr>
      <vt:lpstr>Overheid grijpt in.</vt:lpstr>
      <vt:lpstr>Maak opgave 4.19 en 4.20</vt:lpstr>
      <vt:lpstr>PowerPoint-presentatie</vt:lpstr>
      <vt:lpstr>De overheid grijpt in.</vt:lpstr>
      <vt:lpstr>Maak opgave 4.21 en 4.22</vt:lpstr>
      <vt:lpstr>PowerPoint-presentatie</vt:lpstr>
      <vt:lpstr>Maak opgave 4.23 en 4.24</vt:lpstr>
      <vt:lpstr>PowerPoint-presentatie</vt:lpstr>
      <vt:lpstr>Les 2:</vt:lpstr>
      <vt:lpstr>De relatie tussen hoeveelheid geld, productie en prijspeil.</vt:lpstr>
      <vt:lpstr>Fischer vergelijking.</vt:lpstr>
      <vt:lpstr>Fischer vergelijking.</vt:lpstr>
      <vt:lpstr>Maak opgave 4.25 en 4.26 en 4.27</vt:lpstr>
      <vt:lpstr>PowerPoint-presentatie</vt:lpstr>
      <vt:lpstr>Fischer op Lange en korte termijn.</vt:lpstr>
      <vt:lpstr>Fischer vergelijking of korte termijn</vt:lpstr>
      <vt:lpstr>Fischer op Lange en korte termijn.</vt:lpstr>
      <vt:lpstr>Fischer vergelijking of lange termijn</vt:lpstr>
      <vt:lpstr>Wat hebben we gezien</vt:lpstr>
      <vt:lpstr>Hoe werkt het monetair beleid.</vt:lpstr>
      <vt:lpstr>Hoe werkt het monetair beleid.</vt:lpstr>
      <vt:lpstr>Maak opgave 4.28 t/m 4.33</vt:lpstr>
      <vt:lpstr>PowerPoint-presentatie</vt:lpstr>
      <vt:lpstr>PowerPoint-presentatie</vt:lpstr>
      <vt:lpstr>Les vandaag</vt:lpstr>
      <vt:lpstr>Maak introductieopgave 1.1 t/m 1.4</vt:lpstr>
      <vt:lpstr>PowerPoint-presentatie</vt:lpstr>
      <vt:lpstr>PowerPoint-presentatie</vt:lpstr>
      <vt:lpstr>Handel ja of nee?</vt:lpstr>
      <vt:lpstr>Specialiseren.</vt:lpstr>
      <vt:lpstr>Maak opgave 1.5 t/m 1.8</vt:lpstr>
      <vt:lpstr>PowerPoint-presentatie</vt:lpstr>
      <vt:lpstr>PowerPoint-presentatie</vt:lpstr>
      <vt:lpstr>Maak opgave 1.9 t/m 1.11</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115</cp:revision>
  <dcterms:created xsi:type="dcterms:W3CDTF">2017-08-27T09:00:36Z</dcterms:created>
  <dcterms:modified xsi:type="dcterms:W3CDTF">2017-12-04T09:46:29Z</dcterms:modified>
</cp:coreProperties>
</file>