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82" r:id="rId4"/>
    <p:sldId id="384" r:id="rId5"/>
    <p:sldId id="385" r:id="rId6"/>
    <p:sldId id="386" r:id="rId7"/>
    <p:sldId id="429" r:id="rId8"/>
    <p:sldId id="391" r:id="rId9"/>
    <p:sldId id="392" r:id="rId10"/>
    <p:sldId id="401" r:id="rId11"/>
    <p:sldId id="402" r:id="rId12"/>
    <p:sldId id="403" r:id="rId13"/>
    <p:sldId id="405" r:id="rId14"/>
    <p:sldId id="414" r:id="rId15"/>
    <p:sldId id="415" r:id="rId16"/>
    <p:sldId id="416" r:id="rId17"/>
    <p:sldId id="417" r:id="rId18"/>
    <p:sldId id="418" r:id="rId19"/>
    <p:sldId id="407" r:id="rId20"/>
    <p:sldId id="430" r:id="rId21"/>
    <p:sldId id="432" r:id="rId22"/>
    <p:sldId id="431" r:id="rId23"/>
    <p:sldId id="433" r:id="rId24"/>
    <p:sldId id="408" r:id="rId25"/>
    <p:sldId id="434" r:id="rId26"/>
    <p:sldId id="435" r:id="rId27"/>
    <p:sldId id="436" r:id="rId28"/>
    <p:sldId id="437" r:id="rId29"/>
    <p:sldId id="438" r:id="rId30"/>
    <p:sldId id="439" r:id="rId31"/>
    <p:sldId id="440" r:id="rId32"/>
    <p:sldId id="441" r:id="rId33"/>
    <p:sldId id="442" r:id="rId34"/>
    <p:sldId id="443" r:id="rId35"/>
    <p:sldId id="444" r:id="rId36"/>
    <p:sldId id="445" r:id="rId37"/>
    <p:sldId id="446" r:id="rId38"/>
    <p:sldId id="447" r:id="rId39"/>
    <p:sldId id="448" r:id="rId40"/>
    <p:sldId id="449" r:id="rId41"/>
    <p:sldId id="461" r:id="rId42"/>
    <p:sldId id="451" r:id="rId43"/>
    <p:sldId id="452" r:id="rId44"/>
    <p:sldId id="453" r:id="rId45"/>
    <p:sldId id="454" r:id="rId46"/>
    <p:sldId id="455" r:id="rId47"/>
    <p:sldId id="456" r:id="rId48"/>
    <p:sldId id="457" r:id="rId49"/>
    <p:sldId id="458" r:id="rId50"/>
    <p:sldId id="459" r:id="rId51"/>
    <p:sldId id="460" r:id="rId52"/>
    <p:sldId id="462" r:id="rId53"/>
    <p:sldId id="463" r:id="rId54"/>
    <p:sldId id="464" r:id="rId55"/>
    <p:sldId id="465" r:id="rId56"/>
    <p:sldId id="466" r:id="rId57"/>
    <p:sldId id="467" r:id="rId58"/>
    <p:sldId id="468" r:id="rId59"/>
    <p:sldId id="469" r:id="rId60"/>
    <p:sldId id="470" r:id="rId61"/>
    <p:sldId id="471" r:id="rId62"/>
    <p:sldId id="472" r:id="rId63"/>
    <p:sldId id="473" r:id="rId64"/>
    <p:sldId id="474" r:id="rId65"/>
    <p:sldId id="475" r:id="rId66"/>
    <p:sldId id="476" r:id="rId67"/>
    <p:sldId id="477" r:id="rId68"/>
    <p:sldId id="478" r:id="rId69"/>
    <p:sldId id="479" r:id="rId70"/>
    <p:sldId id="480" r:id="rId7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6" d="100"/>
          <a:sy n="76" d="100"/>
        </p:scale>
        <p:origin x="44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slide" Target="slides/slide7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2/27/2018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2/27/2018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2/27/2018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2/27/2018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a:t>
            </a:r>
            <a:r>
              <a:rPr lang="nl-NL" baseline="30000" dirty="0" smtClean="0"/>
              <a:t>de</a:t>
            </a:r>
            <a:r>
              <a:rPr lang="nl-NL" dirty="0" smtClean="0"/>
              <a:t> rekening: kapitaal rekening</a:t>
            </a:r>
            <a:endParaRPr lang="nl-NL" dirty="0"/>
          </a:p>
        </p:txBody>
      </p:sp>
      <p:sp>
        <p:nvSpPr>
          <p:cNvPr id="3" name="Tijdelijke aanduiding voor inhoud 2"/>
          <p:cNvSpPr>
            <a:spLocks noGrp="1"/>
          </p:cNvSpPr>
          <p:nvPr>
            <p:ph idx="1"/>
          </p:nvPr>
        </p:nvSpPr>
        <p:spPr>
          <a:xfrm>
            <a:off x="589547" y="1335505"/>
            <a:ext cx="8684455" cy="4705857"/>
          </a:xfrm>
        </p:spPr>
        <p:txBody>
          <a:bodyPr>
            <a:normAutofit fontScale="92500" lnSpcReduction="10000"/>
          </a:bodyPr>
          <a:lstStyle/>
          <a:p>
            <a:r>
              <a:rPr lang="nl-NL" sz="2500" dirty="0" smtClean="0"/>
              <a:t>De 2</a:t>
            </a:r>
            <a:r>
              <a:rPr lang="nl-NL" sz="2500" baseline="30000" dirty="0" smtClean="0"/>
              <a:t>de</a:t>
            </a:r>
            <a:r>
              <a:rPr lang="nl-NL" sz="2500" dirty="0" smtClean="0"/>
              <a:t> rekening is de kapitaal rekening:</a:t>
            </a:r>
          </a:p>
          <a:p>
            <a:r>
              <a:rPr lang="nl-NL" sz="2500" dirty="0" smtClean="0"/>
              <a:t>Daarop staan alle ontvangsten en uitgaven van kapitaal (uitlenen van geld)</a:t>
            </a:r>
          </a:p>
          <a:p>
            <a:r>
              <a:rPr lang="nl-NL" sz="2500" dirty="0" smtClean="0"/>
              <a:t>Bij de ontvangsten staan: geld wat wij lenen, beleggingen in ons land</a:t>
            </a:r>
          </a:p>
          <a:p>
            <a:r>
              <a:rPr lang="nl-NL" sz="2500" dirty="0" smtClean="0"/>
              <a:t>Bij uitgaven staan: geld wat wij uitlenen, beleggingen in het buitenland.</a:t>
            </a:r>
          </a:p>
          <a:p>
            <a:r>
              <a:rPr lang="nl-NL" sz="2500" b="1" dirty="0" smtClean="0"/>
              <a:t>Super belangrijk!</a:t>
            </a:r>
          </a:p>
          <a:p>
            <a:r>
              <a:rPr lang="nl-NL" sz="2500" dirty="0" smtClean="0"/>
              <a:t>Als wij geld lenen uit het buiteland, dan is dat een ontvangst op de kapitaal rekening.</a:t>
            </a:r>
          </a:p>
          <a:p>
            <a:r>
              <a:rPr lang="nl-NL" sz="2500" dirty="0" smtClean="0"/>
              <a:t>Gevolg: we moeten rente gaan betalen, dat is een uitgaven op de lopende rekening.</a:t>
            </a:r>
          </a:p>
          <a:p>
            <a:endParaRPr lang="nl-NL" sz="2500" dirty="0" smtClean="0"/>
          </a:p>
        </p:txBody>
      </p:sp>
    </p:spTree>
    <p:extLst>
      <p:ext uri="{BB962C8B-B14F-4D97-AF65-F5344CB8AC3E}">
        <p14:creationId xmlns:p14="http://schemas.microsoft.com/office/powerpoint/2010/main" val="294440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96252"/>
            <a:ext cx="8596668" cy="1347536"/>
          </a:xfrm>
        </p:spPr>
        <p:txBody>
          <a:bodyPr/>
          <a:lstStyle/>
          <a:p>
            <a:r>
              <a:rPr lang="nl-NL" dirty="0" smtClean="0"/>
              <a:t>Saldo lopende rekening heeft invloed op kapitaal rekening.</a:t>
            </a:r>
            <a:endParaRPr lang="nl-NL" dirty="0"/>
          </a:p>
        </p:txBody>
      </p:sp>
      <p:sp>
        <p:nvSpPr>
          <p:cNvPr id="3" name="Tijdelijke aanduiding voor inhoud 2"/>
          <p:cNvSpPr>
            <a:spLocks noGrp="1"/>
          </p:cNvSpPr>
          <p:nvPr>
            <p:ph idx="1"/>
          </p:nvPr>
        </p:nvSpPr>
        <p:spPr>
          <a:xfrm>
            <a:off x="677334" y="1167063"/>
            <a:ext cx="8596668" cy="4826173"/>
          </a:xfrm>
        </p:spPr>
        <p:txBody>
          <a:bodyPr>
            <a:noAutofit/>
          </a:bodyPr>
          <a:lstStyle/>
          <a:p>
            <a:r>
              <a:rPr lang="nl-NL" sz="2500" dirty="0" smtClean="0"/>
              <a:t>Stel we ontvangen meer dan dat we uitgeven op de lopende rekening.</a:t>
            </a:r>
          </a:p>
          <a:p>
            <a:r>
              <a:rPr lang="nl-NL" sz="2500" dirty="0" smtClean="0"/>
              <a:t>Betekend: we exporteren meer dan dat we importeren.</a:t>
            </a:r>
          </a:p>
          <a:p>
            <a:r>
              <a:rPr lang="nl-NL" sz="2500" dirty="0" err="1" smtClean="0"/>
              <a:t>Cq</a:t>
            </a:r>
            <a:r>
              <a:rPr lang="nl-NL" sz="2500" dirty="0" smtClean="0"/>
              <a:t>: een overschot op de lopende rekening</a:t>
            </a:r>
          </a:p>
          <a:p>
            <a:r>
              <a:rPr lang="nl-NL" sz="2500" dirty="0" smtClean="0"/>
              <a:t>Gevolg: we houden geld over, dit kunnen we gaan uitlenen.</a:t>
            </a:r>
          </a:p>
          <a:p>
            <a:r>
              <a:rPr lang="nl-NL" sz="2500" dirty="0" smtClean="0"/>
              <a:t>Dit gaan we zodoende ook vaak doen </a:t>
            </a:r>
            <a:r>
              <a:rPr lang="nl-NL" sz="2500" dirty="0" smtClean="0">
                <a:sym typeface="Wingdings" panose="05000000000000000000" pitchFamily="2" charset="2"/>
              </a:rPr>
              <a:t> meer export van kapitaal.</a:t>
            </a:r>
          </a:p>
          <a:p>
            <a:r>
              <a:rPr lang="nl-NL" sz="2500" dirty="0" smtClean="0">
                <a:sym typeface="Wingdings" panose="05000000000000000000" pitchFamily="2" charset="2"/>
              </a:rPr>
              <a:t>Dus een positief saldo op de lopende rekening </a:t>
            </a:r>
          </a:p>
          <a:p>
            <a:r>
              <a:rPr lang="nl-NL" sz="2500" dirty="0" smtClean="0">
                <a:sym typeface="Wingdings" panose="05000000000000000000" pitchFamily="2" charset="2"/>
              </a:rPr>
              <a:t>  meer export van kapitaal </a:t>
            </a:r>
          </a:p>
          <a:p>
            <a:r>
              <a:rPr lang="nl-NL" sz="2500" dirty="0" smtClean="0">
                <a:sym typeface="Wingdings" panose="05000000000000000000" pitchFamily="2" charset="2"/>
              </a:rPr>
              <a:t> negatief saldo kapitaal rekening.</a:t>
            </a:r>
            <a:endParaRPr lang="nl-NL" sz="2500" dirty="0" smtClean="0"/>
          </a:p>
          <a:p>
            <a:pPr marL="0" indent="0">
              <a:buNone/>
            </a:pPr>
            <a:endParaRPr lang="nl-NL" sz="2500" dirty="0"/>
          </a:p>
        </p:txBody>
      </p:sp>
    </p:spTree>
    <p:extLst>
      <p:ext uri="{BB962C8B-B14F-4D97-AF65-F5344CB8AC3E}">
        <p14:creationId xmlns:p14="http://schemas.microsoft.com/office/powerpoint/2010/main" val="1196236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96252"/>
            <a:ext cx="8596668" cy="1347536"/>
          </a:xfrm>
        </p:spPr>
        <p:txBody>
          <a:bodyPr/>
          <a:lstStyle/>
          <a:p>
            <a:r>
              <a:rPr lang="nl-NL" dirty="0" smtClean="0"/>
              <a:t>Saldo lopende rekening heeft invloed op kapitaal rekening.</a:t>
            </a:r>
            <a:endParaRPr lang="nl-NL" dirty="0"/>
          </a:p>
        </p:txBody>
      </p:sp>
      <p:sp>
        <p:nvSpPr>
          <p:cNvPr id="3" name="Tijdelijke aanduiding voor inhoud 2"/>
          <p:cNvSpPr>
            <a:spLocks noGrp="1"/>
          </p:cNvSpPr>
          <p:nvPr>
            <p:ph idx="1"/>
          </p:nvPr>
        </p:nvSpPr>
        <p:spPr>
          <a:xfrm>
            <a:off x="677334" y="1167063"/>
            <a:ext cx="8923866" cy="4826173"/>
          </a:xfrm>
        </p:spPr>
        <p:txBody>
          <a:bodyPr>
            <a:noAutofit/>
          </a:bodyPr>
          <a:lstStyle/>
          <a:p>
            <a:r>
              <a:rPr lang="nl-NL" sz="2500" dirty="0" smtClean="0"/>
              <a:t>Stel we ontvangen minder dan dat we uitgeven op de lopende rekening.</a:t>
            </a:r>
          </a:p>
          <a:p>
            <a:r>
              <a:rPr lang="nl-NL" sz="2500" dirty="0" smtClean="0"/>
              <a:t>Betekend: we exporteren minder dan dat we importeren.</a:t>
            </a:r>
          </a:p>
          <a:p>
            <a:r>
              <a:rPr lang="nl-NL" sz="2500" dirty="0" err="1" smtClean="0"/>
              <a:t>Cq</a:t>
            </a:r>
            <a:r>
              <a:rPr lang="nl-NL" sz="2500" dirty="0" smtClean="0"/>
              <a:t>: een tekort op de lopende rekening</a:t>
            </a:r>
          </a:p>
          <a:p>
            <a:r>
              <a:rPr lang="nl-NL" sz="2500" dirty="0" smtClean="0"/>
              <a:t>Gevolg: we hebben geld te weinig, dit moeten we gaan lenen.</a:t>
            </a:r>
          </a:p>
          <a:p>
            <a:r>
              <a:rPr lang="nl-NL" sz="2500" dirty="0" smtClean="0"/>
              <a:t>Dit gaan we zodoende ook  doen </a:t>
            </a:r>
            <a:r>
              <a:rPr lang="nl-NL" sz="2500" dirty="0" smtClean="0">
                <a:sym typeface="Wingdings" panose="05000000000000000000" pitchFamily="2" charset="2"/>
              </a:rPr>
              <a:t> meer import van kapitaal.</a:t>
            </a:r>
          </a:p>
          <a:p>
            <a:r>
              <a:rPr lang="nl-NL" sz="2500" dirty="0" smtClean="0">
                <a:sym typeface="Wingdings" panose="05000000000000000000" pitchFamily="2" charset="2"/>
              </a:rPr>
              <a:t>Dus een negatief saldo op de lopende rekening </a:t>
            </a:r>
          </a:p>
          <a:p>
            <a:r>
              <a:rPr lang="nl-NL" sz="2500" dirty="0" smtClean="0">
                <a:sym typeface="Wingdings" panose="05000000000000000000" pitchFamily="2" charset="2"/>
              </a:rPr>
              <a:t>  meer import van kapitaal </a:t>
            </a:r>
          </a:p>
          <a:p>
            <a:r>
              <a:rPr lang="nl-NL" sz="2500" dirty="0" smtClean="0">
                <a:sym typeface="Wingdings" panose="05000000000000000000" pitchFamily="2" charset="2"/>
              </a:rPr>
              <a:t> positief saldo kapitaal rekening.</a:t>
            </a:r>
            <a:endParaRPr lang="nl-NL" sz="2500" dirty="0" smtClean="0"/>
          </a:p>
          <a:p>
            <a:pPr marL="0" indent="0">
              <a:buNone/>
            </a:pPr>
            <a:endParaRPr lang="nl-NL" sz="2500" dirty="0"/>
          </a:p>
        </p:txBody>
      </p:sp>
    </p:spTree>
    <p:extLst>
      <p:ext uri="{BB962C8B-B14F-4D97-AF65-F5344CB8AC3E}">
        <p14:creationId xmlns:p14="http://schemas.microsoft.com/office/powerpoint/2010/main" val="1500066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221" y="0"/>
            <a:ext cx="9358223" cy="1930400"/>
          </a:xfrm>
        </p:spPr>
        <p:txBody>
          <a:bodyPr/>
          <a:lstStyle/>
          <a:p>
            <a:r>
              <a:rPr lang="nl-NL" dirty="0" smtClean="0"/>
              <a:t>Saldo kapitaalrekening heeft invloed op de lopende rekening.</a:t>
            </a:r>
            <a:endParaRPr lang="nl-NL" dirty="0"/>
          </a:p>
        </p:txBody>
      </p:sp>
      <p:sp>
        <p:nvSpPr>
          <p:cNvPr id="3" name="Tijdelijke aanduiding voor inhoud 2"/>
          <p:cNvSpPr>
            <a:spLocks noGrp="1"/>
          </p:cNvSpPr>
          <p:nvPr>
            <p:ph idx="1"/>
          </p:nvPr>
        </p:nvSpPr>
        <p:spPr>
          <a:xfrm>
            <a:off x="0" y="1010653"/>
            <a:ext cx="9274002" cy="5030710"/>
          </a:xfrm>
        </p:spPr>
        <p:txBody>
          <a:bodyPr>
            <a:noAutofit/>
          </a:bodyPr>
          <a:lstStyle/>
          <a:p>
            <a:r>
              <a:rPr lang="nl-NL" sz="2500" dirty="0" smtClean="0"/>
              <a:t>Als we meer kapitaal exporteren dan importeren.</a:t>
            </a:r>
          </a:p>
          <a:p>
            <a:r>
              <a:rPr lang="nl-NL" sz="2500" dirty="0" smtClean="0"/>
              <a:t>Te kort kapitaal rekening.</a:t>
            </a:r>
          </a:p>
          <a:p>
            <a:r>
              <a:rPr lang="nl-NL" sz="2500" dirty="0" smtClean="0"/>
              <a:t>Toekomst meer rente ontvangsten dan uitgaven  </a:t>
            </a:r>
            <a:r>
              <a:rPr lang="nl-NL" sz="2500" dirty="0" smtClean="0">
                <a:sym typeface="Wingdings" panose="05000000000000000000" pitchFamily="2" charset="2"/>
              </a:rPr>
              <a:t> ontvangsten lopende rekening. (rente ontvangsten)</a:t>
            </a:r>
          </a:p>
          <a:p>
            <a:r>
              <a:rPr lang="nl-NL" sz="2500" dirty="0" smtClean="0">
                <a:sym typeface="Wingdings" panose="05000000000000000000" pitchFamily="2" charset="2"/>
              </a:rPr>
              <a:t>Als we meer kapitaal importeren dan exporteren.</a:t>
            </a:r>
          </a:p>
          <a:p>
            <a:r>
              <a:rPr lang="nl-NL" sz="2500" dirty="0" smtClean="0">
                <a:sym typeface="Wingdings" panose="05000000000000000000" pitchFamily="2" charset="2"/>
              </a:rPr>
              <a:t>Overschot kapitaal rekening.</a:t>
            </a:r>
          </a:p>
          <a:p>
            <a:r>
              <a:rPr lang="nl-NL" sz="2500" dirty="0" smtClean="0">
                <a:sym typeface="Wingdings" panose="05000000000000000000" pitchFamily="2" charset="2"/>
              </a:rPr>
              <a:t>Toekomst meer rente uitgeven dan ontvangen  uitgaven lopende rekening (rente betalingen)</a:t>
            </a:r>
          </a:p>
          <a:p>
            <a:r>
              <a:rPr lang="nl-NL" sz="2500" dirty="0" smtClean="0"/>
              <a:t>Vaak versterkende effect </a:t>
            </a:r>
            <a:r>
              <a:rPr lang="nl-NL" sz="2500" dirty="0" smtClean="0">
                <a:sym typeface="Wingdings" panose="05000000000000000000" pitchFamily="2" charset="2"/>
              </a:rPr>
              <a:t> overschot lopende rekening  geld uitlenen  meer rente ontvangsten  groter overschot lopende rekening.</a:t>
            </a:r>
          </a:p>
          <a:p>
            <a:r>
              <a:rPr lang="nl-NL" sz="2500" dirty="0" smtClean="0">
                <a:sym typeface="Wingdings" panose="05000000000000000000" pitchFamily="2" charset="2"/>
              </a:rPr>
              <a:t>Te kort lopende rekening  geld lenen  meer rente betalen  groter te kort lopende rekening.</a:t>
            </a:r>
            <a:endParaRPr lang="nl-NL" sz="2500" dirty="0" smtClean="0"/>
          </a:p>
        </p:txBody>
      </p:sp>
    </p:spTree>
    <p:extLst>
      <p:ext uri="{BB962C8B-B14F-4D97-AF65-F5344CB8AC3E}">
        <p14:creationId xmlns:p14="http://schemas.microsoft.com/office/powerpoint/2010/main" val="251460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Schematische weergegeven.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4074088270"/>
              </p:ext>
            </p:extLst>
          </p:nvPr>
        </p:nvGraphicFramePr>
        <p:xfrm>
          <a:off x="677863" y="2160588"/>
          <a:ext cx="8596312" cy="3307080"/>
        </p:xfrm>
        <a:graphic>
          <a:graphicData uri="http://schemas.openxmlformats.org/drawingml/2006/table">
            <a:tbl>
              <a:tblPr firstRow="1" bandRow="1">
                <a:tableStyleId>{5C22544A-7EE6-4342-B048-85BDC9FD1C3A}</a:tableStyleId>
              </a:tblPr>
              <a:tblGrid>
                <a:gridCol w="4298156"/>
                <a:gridCol w="4298156"/>
              </a:tblGrid>
              <a:tr h="370840">
                <a:tc gridSpan="2">
                  <a:txBody>
                    <a:bodyPr/>
                    <a:lstStyle/>
                    <a:p>
                      <a:pPr algn="ctr"/>
                      <a:r>
                        <a:rPr lang="nl-NL" sz="2500" dirty="0" smtClean="0"/>
                        <a:t>Lopende rekening</a:t>
                      </a:r>
                      <a:endParaRPr lang="nl-NL" sz="2500" dirty="0"/>
                    </a:p>
                  </a:txBody>
                  <a:tcPr/>
                </a:tc>
                <a:tc hMerge="1">
                  <a:txBody>
                    <a:bodyPr/>
                    <a:lstStyle/>
                    <a:p>
                      <a:endParaRPr lang="nl-NL" dirty="0"/>
                    </a:p>
                  </a:txBody>
                  <a:tcPr/>
                </a:tc>
              </a:tr>
              <a:tr h="370840">
                <a:tc>
                  <a:txBody>
                    <a:bodyPr/>
                    <a:lstStyle/>
                    <a:p>
                      <a:r>
                        <a:rPr lang="nl-NL" sz="2500" dirty="0" smtClean="0"/>
                        <a:t>Inkomsten</a:t>
                      </a:r>
                      <a:endParaRPr lang="nl-NL" sz="2500" dirty="0"/>
                    </a:p>
                  </a:txBody>
                  <a:tcPr/>
                </a:tc>
                <a:tc>
                  <a:txBody>
                    <a:bodyPr/>
                    <a:lstStyle/>
                    <a:p>
                      <a:r>
                        <a:rPr lang="nl-NL" sz="2500" dirty="0" smtClean="0"/>
                        <a:t>Uitgaven</a:t>
                      </a:r>
                      <a:endParaRPr lang="nl-NL" sz="2500" dirty="0"/>
                    </a:p>
                  </a:txBody>
                  <a:tcPr/>
                </a:tc>
              </a:tr>
              <a:tr h="370840">
                <a:tc>
                  <a:txBody>
                    <a:bodyPr/>
                    <a:lstStyle/>
                    <a:p>
                      <a:r>
                        <a:rPr lang="nl-NL" sz="2500" dirty="0" smtClean="0"/>
                        <a:t>Export</a:t>
                      </a:r>
                      <a:endParaRPr lang="nl-NL" sz="2500" dirty="0"/>
                    </a:p>
                  </a:txBody>
                  <a:tcPr/>
                </a:tc>
                <a:tc>
                  <a:txBody>
                    <a:bodyPr/>
                    <a:lstStyle/>
                    <a:p>
                      <a:r>
                        <a:rPr lang="nl-NL" sz="2500" dirty="0" smtClean="0"/>
                        <a:t>Import</a:t>
                      </a:r>
                      <a:endParaRPr lang="nl-NL" sz="2500" dirty="0"/>
                    </a:p>
                  </a:txBody>
                  <a:tcPr/>
                </a:tc>
              </a:tr>
              <a:tr h="370840">
                <a:tc gridSpan="2">
                  <a:txBody>
                    <a:bodyPr/>
                    <a:lstStyle/>
                    <a:p>
                      <a:r>
                        <a:rPr lang="nl-NL" sz="2500" dirty="0" smtClean="0"/>
                        <a:t>Goederen, diensten, productiefactoren</a:t>
                      </a:r>
                      <a:endParaRPr lang="nl-NL" sz="2500" dirty="0"/>
                    </a:p>
                  </a:txBody>
                  <a:tcPr/>
                </a:tc>
                <a:tc hMerge="1">
                  <a:txBody>
                    <a:bodyPr/>
                    <a:lstStyle/>
                    <a:p>
                      <a:endParaRPr lang="nl-NL" sz="2500" dirty="0"/>
                    </a:p>
                  </a:txBody>
                  <a:tcPr/>
                </a:tc>
              </a:tr>
              <a:tr h="370840">
                <a:tc gridSpan="2">
                  <a:txBody>
                    <a:bodyPr/>
                    <a:lstStyle/>
                    <a:p>
                      <a:pPr algn="ctr"/>
                      <a:r>
                        <a:rPr lang="nl-NL" sz="2500" dirty="0" smtClean="0"/>
                        <a:t>Kapitaal rekening</a:t>
                      </a:r>
                      <a:endParaRPr lang="nl-NL" sz="2500" dirty="0"/>
                    </a:p>
                  </a:txBody>
                  <a:tcPr/>
                </a:tc>
                <a:tc hMerge="1">
                  <a:txBody>
                    <a:bodyPr/>
                    <a:lstStyle/>
                    <a:p>
                      <a:endParaRPr lang="nl-NL" dirty="0"/>
                    </a:p>
                  </a:txBody>
                  <a:tcPr/>
                </a:tc>
              </a:tr>
              <a:tr h="370840">
                <a:tc>
                  <a:txBody>
                    <a:bodyPr/>
                    <a:lstStyle/>
                    <a:p>
                      <a:r>
                        <a:rPr lang="nl-NL" sz="2500" dirty="0" smtClean="0"/>
                        <a:t>Import</a:t>
                      </a:r>
                      <a:endParaRPr lang="nl-NL" sz="2500" dirty="0"/>
                    </a:p>
                  </a:txBody>
                  <a:tcPr/>
                </a:tc>
                <a:tc>
                  <a:txBody>
                    <a:bodyPr/>
                    <a:lstStyle/>
                    <a:p>
                      <a:r>
                        <a:rPr lang="nl-NL" sz="2500" dirty="0" smtClean="0"/>
                        <a:t>export</a:t>
                      </a:r>
                      <a:endParaRPr lang="nl-NL" sz="2500" dirty="0"/>
                    </a:p>
                  </a:txBody>
                  <a:tcPr/>
                </a:tc>
              </a:tr>
              <a:tr h="370840">
                <a:tc>
                  <a:txBody>
                    <a:bodyPr/>
                    <a:lstStyle/>
                    <a:p>
                      <a:r>
                        <a:rPr lang="nl-NL" sz="2500" dirty="0" smtClean="0"/>
                        <a:t>kapitaal.</a:t>
                      </a:r>
                      <a:endParaRPr lang="nl-NL" sz="2500" dirty="0"/>
                    </a:p>
                  </a:txBody>
                  <a:tcPr/>
                </a:tc>
                <a:tc>
                  <a:txBody>
                    <a:bodyPr/>
                    <a:lstStyle/>
                    <a:p>
                      <a:endParaRPr lang="nl-NL" sz="2500" dirty="0"/>
                    </a:p>
                  </a:txBody>
                  <a:tcPr/>
                </a:tc>
              </a:tr>
            </a:tbl>
          </a:graphicData>
        </a:graphic>
      </p:graphicFrame>
    </p:spTree>
    <p:extLst>
      <p:ext uri="{BB962C8B-B14F-4D97-AF65-F5344CB8AC3E}">
        <p14:creationId xmlns:p14="http://schemas.microsoft.com/office/powerpoint/2010/main" val="4140514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Schematische weergegeven.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509385315"/>
              </p:ext>
            </p:extLst>
          </p:nvPr>
        </p:nvGraphicFramePr>
        <p:xfrm>
          <a:off x="677863" y="2160588"/>
          <a:ext cx="8596312" cy="3307080"/>
        </p:xfrm>
        <a:graphic>
          <a:graphicData uri="http://schemas.openxmlformats.org/drawingml/2006/table">
            <a:tbl>
              <a:tblPr firstRow="1" bandRow="1">
                <a:tableStyleId>{5C22544A-7EE6-4342-B048-85BDC9FD1C3A}</a:tableStyleId>
              </a:tblPr>
              <a:tblGrid>
                <a:gridCol w="4298156"/>
                <a:gridCol w="4298156"/>
              </a:tblGrid>
              <a:tr h="370840">
                <a:tc gridSpan="2">
                  <a:txBody>
                    <a:bodyPr/>
                    <a:lstStyle/>
                    <a:p>
                      <a:pPr algn="ctr"/>
                      <a:r>
                        <a:rPr lang="nl-NL" sz="2500" dirty="0" smtClean="0"/>
                        <a:t>Lopende rekening</a:t>
                      </a:r>
                      <a:endParaRPr lang="nl-NL" sz="2500" dirty="0"/>
                    </a:p>
                  </a:txBody>
                  <a:tcPr/>
                </a:tc>
                <a:tc hMerge="1">
                  <a:txBody>
                    <a:bodyPr/>
                    <a:lstStyle/>
                    <a:p>
                      <a:endParaRPr lang="nl-NL" dirty="0"/>
                    </a:p>
                  </a:txBody>
                  <a:tcPr/>
                </a:tc>
              </a:tr>
              <a:tr h="370840">
                <a:tc>
                  <a:txBody>
                    <a:bodyPr/>
                    <a:lstStyle/>
                    <a:p>
                      <a:r>
                        <a:rPr lang="nl-NL" sz="2500" dirty="0" smtClean="0"/>
                        <a:t>Inkomsten</a:t>
                      </a:r>
                      <a:endParaRPr lang="nl-NL" sz="2500" dirty="0"/>
                    </a:p>
                  </a:txBody>
                  <a:tcPr/>
                </a:tc>
                <a:tc>
                  <a:txBody>
                    <a:bodyPr/>
                    <a:lstStyle/>
                    <a:p>
                      <a:r>
                        <a:rPr lang="nl-NL" sz="2500" dirty="0" smtClean="0"/>
                        <a:t>Uitgaven</a:t>
                      </a:r>
                      <a:endParaRPr lang="nl-NL" sz="2500" dirty="0"/>
                    </a:p>
                  </a:txBody>
                  <a:tcPr/>
                </a:tc>
              </a:tr>
              <a:tr h="370840">
                <a:tc>
                  <a:txBody>
                    <a:bodyPr/>
                    <a:lstStyle/>
                    <a:p>
                      <a:r>
                        <a:rPr lang="nl-NL" sz="2500" dirty="0" smtClean="0"/>
                        <a:t>Export</a:t>
                      </a:r>
                      <a:endParaRPr lang="nl-NL" sz="2500" dirty="0"/>
                    </a:p>
                  </a:txBody>
                  <a:tcPr/>
                </a:tc>
                <a:tc>
                  <a:txBody>
                    <a:bodyPr/>
                    <a:lstStyle/>
                    <a:p>
                      <a:r>
                        <a:rPr lang="nl-NL" sz="2500" dirty="0" smtClean="0"/>
                        <a:t>Import</a:t>
                      </a:r>
                      <a:endParaRPr lang="nl-NL" sz="2500" dirty="0"/>
                    </a:p>
                  </a:txBody>
                  <a:tcPr/>
                </a:tc>
              </a:tr>
              <a:tr h="370840">
                <a:tc>
                  <a:txBody>
                    <a:bodyPr/>
                    <a:lstStyle/>
                    <a:p>
                      <a:r>
                        <a:rPr lang="nl-NL" sz="2500" dirty="0" smtClean="0"/>
                        <a:t>overschot</a:t>
                      </a:r>
                      <a:endParaRPr lang="nl-NL" sz="2500" dirty="0"/>
                    </a:p>
                  </a:txBody>
                  <a:tcPr/>
                </a:tc>
                <a:tc>
                  <a:txBody>
                    <a:bodyPr/>
                    <a:lstStyle/>
                    <a:p>
                      <a:endParaRPr lang="nl-NL" sz="2500"/>
                    </a:p>
                  </a:txBody>
                  <a:tcPr/>
                </a:tc>
              </a:tr>
              <a:tr h="370840">
                <a:tc gridSpan="2">
                  <a:txBody>
                    <a:bodyPr/>
                    <a:lstStyle/>
                    <a:p>
                      <a:pPr algn="ctr"/>
                      <a:r>
                        <a:rPr lang="nl-NL" sz="2500" dirty="0" smtClean="0"/>
                        <a:t>Kapitaal rekening</a:t>
                      </a:r>
                      <a:endParaRPr lang="nl-NL" sz="2500" dirty="0"/>
                    </a:p>
                  </a:txBody>
                  <a:tcPr/>
                </a:tc>
                <a:tc hMerge="1">
                  <a:txBody>
                    <a:bodyPr/>
                    <a:lstStyle/>
                    <a:p>
                      <a:endParaRPr lang="nl-NL" dirty="0"/>
                    </a:p>
                  </a:txBody>
                  <a:tcPr/>
                </a:tc>
              </a:tr>
              <a:tr h="370840">
                <a:tc>
                  <a:txBody>
                    <a:bodyPr/>
                    <a:lstStyle/>
                    <a:p>
                      <a:r>
                        <a:rPr lang="nl-NL" sz="2500" dirty="0" smtClean="0"/>
                        <a:t>Import</a:t>
                      </a:r>
                      <a:endParaRPr lang="nl-NL" sz="2500" dirty="0"/>
                    </a:p>
                  </a:txBody>
                  <a:tcPr/>
                </a:tc>
                <a:tc>
                  <a:txBody>
                    <a:bodyPr/>
                    <a:lstStyle/>
                    <a:p>
                      <a:r>
                        <a:rPr lang="nl-NL" sz="2500" dirty="0" smtClean="0"/>
                        <a:t>export</a:t>
                      </a:r>
                      <a:endParaRPr lang="nl-NL" sz="2500" dirty="0"/>
                    </a:p>
                  </a:txBody>
                  <a:tcPr/>
                </a:tc>
              </a:tr>
              <a:tr h="370840">
                <a:tc>
                  <a:txBody>
                    <a:bodyPr/>
                    <a:lstStyle/>
                    <a:p>
                      <a:endParaRPr lang="nl-NL" sz="2500" dirty="0"/>
                    </a:p>
                  </a:txBody>
                  <a:tcPr/>
                </a:tc>
                <a:tc>
                  <a:txBody>
                    <a:bodyPr/>
                    <a:lstStyle/>
                    <a:p>
                      <a:r>
                        <a:rPr lang="nl-NL" sz="2500" dirty="0" smtClean="0"/>
                        <a:t>Extra</a:t>
                      </a:r>
                      <a:r>
                        <a:rPr lang="nl-NL" sz="2500" baseline="0" dirty="0" smtClean="0"/>
                        <a:t> kapitaal export.</a:t>
                      </a:r>
                      <a:endParaRPr lang="nl-NL" sz="2500" dirty="0"/>
                    </a:p>
                  </a:txBody>
                  <a:tcPr/>
                </a:tc>
              </a:tr>
            </a:tbl>
          </a:graphicData>
        </a:graphic>
      </p:graphicFrame>
      <p:cxnSp>
        <p:nvCxnSpPr>
          <p:cNvPr id="5" name="Rechte verbindingslijn met pijl 4"/>
          <p:cNvCxnSpPr/>
          <p:nvPr/>
        </p:nvCxnSpPr>
        <p:spPr>
          <a:xfrm>
            <a:off x="2478505" y="4066674"/>
            <a:ext cx="2923674" cy="115503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28648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Schematische weergegeven.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713840922"/>
              </p:ext>
            </p:extLst>
          </p:nvPr>
        </p:nvGraphicFramePr>
        <p:xfrm>
          <a:off x="677863" y="2160588"/>
          <a:ext cx="8596312" cy="3307080"/>
        </p:xfrm>
        <a:graphic>
          <a:graphicData uri="http://schemas.openxmlformats.org/drawingml/2006/table">
            <a:tbl>
              <a:tblPr firstRow="1" bandRow="1">
                <a:tableStyleId>{5C22544A-7EE6-4342-B048-85BDC9FD1C3A}</a:tableStyleId>
              </a:tblPr>
              <a:tblGrid>
                <a:gridCol w="4298156"/>
                <a:gridCol w="4298156"/>
              </a:tblGrid>
              <a:tr h="370840">
                <a:tc gridSpan="2">
                  <a:txBody>
                    <a:bodyPr/>
                    <a:lstStyle/>
                    <a:p>
                      <a:pPr algn="ctr"/>
                      <a:r>
                        <a:rPr lang="nl-NL" sz="2500" dirty="0" smtClean="0"/>
                        <a:t>Lopende rekening</a:t>
                      </a:r>
                      <a:endParaRPr lang="nl-NL" sz="2500" dirty="0"/>
                    </a:p>
                  </a:txBody>
                  <a:tcPr/>
                </a:tc>
                <a:tc hMerge="1">
                  <a:txBody>
                    <a:bodyPr/>
                    <a:lstStyle/>
                    <a:p>
                      <a:endParaRPr lang="nl-NL" dirty="0"/>
                    </a:p>
                  </a:txBody>
                  <a:tcPr/>
                </a:tc>
              </a:tr>
              <a:tr h="370840">
                <a:tc>
                  <a:txBody>
                    <a:bodyPr/>
                    <a:lstStyle/>
                    <a:p>
                      <a:r>
                        <a:rPr lang="nl-NL" sz="2500" dirty="0" smtClean="0"/>
                        <a:t>Inkomsten</a:t>
                      </a:r>
                      <a:endParaRPr lang="nl-NL" sz="2500" dirty="0"/>
                    </a:p>
                  </a:txBody>
                  <a:tcPr/>
                </a:tc>
                <a:tc>
                  <a:txBody>
                    <a:bodyPr/>
                    <a:lstStyle/>
                    <a:p>
                      <a:r>
                        <a:rPr lang="nl-NL" sz="2500" dirty="0" smtClean="0"/>
                        <a:t>Uitgaven</a:t>
                      </a:r>
                      <a:endParaRPr lang="nl-NL" sz="2500" dirty="0"/>
                    </a:p>
                  </a:txBody>
                  <a:tcPr/>
                </a:tc>
              </a:tr>
              <a:tr h="370840">
                <a:tc>
                  <a:txBody>
                    <a:bodyPr/>
                    <a:lstStyle/>
                    <a:p>
                      <a:r>
                        <a:rPr lang="nl-NL" sz="2500" dirty="0" smtClean="0"/>
                        <a:t>Export</a:t>
                      </a:r>
                      <a:endParaRPr lang="nl-NL" sz="2500" dirty="0"/>
                    </a:p>
                  </a:txBody>
                  <a:tcPr/>
                </a:tc>
                <a:tc>
                  <a:txBody>
                    <a:bodyPr/>
                    <a:lstStyle/>
                    <a:p>
                      <a:r>
                        <a:rPr lang="nl-NL" sz="2500" dirty="0" smtClean="0"/>
                        <a:t>Import</a:t>
                      </a:r>
                      <a:endParaRPr lang="nl-NL" sz="2500" dirty="0"/>
                    </a:p>
                  </a:txBody>
                  <a:tcPr/>
                </a:tc>
              </a:tr>
              <a:tr h="370840">
                <a:tc>
                  <a:txBody>
                    <a:bodyPr/>
                    <a:lstStyle/>
                    <a:p>
                      <a:endParaRPr lang="nl-NL" sz="2500" dirty="0"/>
                    </a:p>
                  </a:txBody>
                  <a:tcPr/>
                </a:tc>
                <a:tc>
                  <a:txBody>
                    <a:bodyPr/>
                    <a:lstStyle/>
                    <a:p>
                      <a:r>
                        <a:rPr lang="nl-NL" sz="2500" dirty="0" smtClean="0"/>
                        <a:t>overschot</a:t>
                      </a:r>
                      <a:endParaRPr lang="nl-NL" sz="2500" dirty="0"/>
                    </a:p>
                  </a:txBody>
                  <a:tcPr/>
                </a:tc>
              </a:tr>
              <a:tr h="370840">
                <a:tc gridSpan="2">
                  <a:txBody>
                    <a:bodyPr/>
                    <a:lstStyle/>
                    <a:p>
                      <a:pPr algn="ctr"/>
                      <a:r>
                        <a:rPr lang="nl-NL" sz="2500" dirty="0" smtClean="0"/>
                        <a:t>Kapitaal rekening</a:t>
                      </a:r>
                      <a:endParaRPr lang="nl-NL" sz="2500" dirty="0"/>
                    </a:p>
                  </a:txBody>
                  <a:tcPr/>
                </a:tc>
                <a:tc hMerge="1">
                  <a:txBody>
                    <a:bodyPr/>
                    <a:lstStyle/>
                    <a:p>
                      <a:endParaRPr lang="nl-NL" dirty="0"/>
                    </a:p>
                  </a:txBody>
                  <a:tcPr/>
                </a:tc>
              </a:tr>
              <a:tr h="370840">
                <a:tc>
                  <a:txBody>
                    <a:bodyPr/>
                    <a:lstStyle/>
                    <a:p>
                      <a:r>
                        <a:rPr lang="nl-NL" sz="2500" dirty="0" smtClean="0"/>
                        <a:t>Import</a:t>
                      </a:r>
                      <a:endParaRPr lang="nl-NL" sz="2500" dirty="0"/>
                    </a:p>
                  </a:txBody>
                  <a:tcPr/>
                </a:tc>
                <a:tc>
                  <a:txBody>
                    <a:bodyPr/>
                    <a:lstStyle/>
                    <a:p>
                      <a:r>
                        <a:rPr lang="nl-NL" sz="2500" dirty="0" smtClean="0"/>
                        <a:t>export</a:t>
                      </a:r>
                      <a:endParaRPr lang="nl-NL" sz="2500" dirty="0"/>
                    </a:p>
                  </a:txBody>
                  <a:tcPr/>
                </a:tc>
              </a:tr>
              <a:tr h="370840">
                <a:tc>
                  <a:txBody>
                    <a:bodyPr/>
                    <a:lstStyle/>
                    <a:p>
                      <a:r>
                        <a:rPr lang="nl-NL" sz="2500" dirty="0" smtClean="0"/>
                        <a:t>Extra kapitaal import</a:t>
                      </a:r>
                    </a:p>
                  </a:txBody>
                  <a:tcPr/>
                </a:tc>
                <a:tc>
                  <a:txBody>
                    <a:bodyPr/>
                    <a:lstStyle/>
                    <a:p>
                      <a:endParaRPr lang="nl-NL" sz="2500" dirty="0"/>
                    </a:p>
                  </a:txBody>
                  <a:tcPr/>
                </a:tc>
              </a:tr>
            </a:tbl>
          </a:graphicData>
        </a:graphic>
      </p:graphicFrame>
      <p:cxnSp>
        <p:nvCxnSpPr>
          <p:cNvPr id="5" name="Rechte verbindingslijn met pijl 4"/>
          <p:cNvCxnSpPr/>
          <p:nvPr/>
        </p:nvCxnSpPr>
        <p:spPr>
          <a:xfrm flipH="1">
            <a:off x="1913021" y="3970421"/>
            <a:ext cx="3062647" cy="10708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73402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Schematische weergegeven.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838192468"/>
              </p:ext>
            </p:extLst>
          </p:nvPr>
        </p:nvGraphicFramePr>
        <p:xfrm>
          <a:off x="677863" y="2160588"/>
          <a:ext cx="8596312" cy="3307080"/>
        </p:xfrm>
        <a:graphic>
          <a:graphicData uri="http://schemas.openxmlformats.org/drawingml/2006/table">
            <a:tbl>
              <a:tblPr firstRow="1" bandRow="1">
                <a:tableStyleId>{5C22544A-7EE6-4342-B048-85BDC9FD1C3A}</a:tableStyleId>
              </a:tblPr>
              <a:tblGrid>
                <a:gridCol w="4298156"/>
                <a:gridCol w="4298156"/>
              </a:tblGrid>
              <a:tr h="370840">
                <a:tc gridSpan="2">
                  <a:txBody>
                    <a:bodyPr/>
                    <a:lstStyle/>
                    <a:p>
                      <a:pPr algn="ctr"/>
                      <a:r>
                        <a:rPr lang="nl-NL" sz="2500" dirty="0" smtClean="0"/>
                        <a:t>Lopende rekening</a:t>
                      </a:r>
                      <a:endParaRPr lang="nl-NL" sz="2500" dirty="0"/>
                    </a:p>
                  </a:txBody>
                  <a:tcPr/>
                </a:tc>
                <a:tc hMerge="1">
                  <a:txBody>
                    <a:bodyPr/>
                    <a:lstStyle/>
                    <a:p>
                      <a:endParaRPr lang="nl-NL" dirty="0"/>
                    </a:p>
                  </a:txBody>
                  <a:tcPr/>
                </a:tc>
              </a:tr>
              <a:tr h="370840">
                <a:tc>
                  <a:txBody>
                    <a:bodyPr/>
                    <a:lstStyle/>
                    <a:p>
                      <a:r>
                        <a:rPr lang="nl-NL" sz="2500" dirty="0" smtClean="0"/>
                        <a:t>Inkomsten</a:t>
                      </a:r>
                      <a:endParaRPr lang="nl-NL" sz="2500" dirty="0"/>
                    </a:p>
                  </a:txBody>
                  <a:tcPr/>
                </a:tc>
                <a:tc>
                  <a:txBody>
                    <a:bodyPr/>
                    <a:lstStyle/>
                    <a:p>
                      <a:r>
                        <a:rPr lang="nl-NL" sz="2500" dirty="0" smtClean="0"/>
                        <a:t>Uitgaven</a:t>
                      </a:r>
                      <a:endParaRPr lang="nl-NL" sz="2500" dirty="0"/>
                    </a:p>
                  </a:txBody>
                  <a:tcPr/>
                </a:tc>
              </a:tr>
              <a:tr h="370840">
                <a:tc>
                  <a:txBody>
                    <a:bodyPr/>
                    <a:lstStyle/>
                    <a:p>
                      <a:r>
                        <a:rPr lang="nl-NL" sz="2500" dirty="0" smtClean="0"/>
                        <a:t>Export </a:t>
                      </a:r>
                      <a:endParaRPr lang="nl-NL" sz="2500" dirty="0"/>
                    </a:p>
                  </a:txBody>
                  <a:tcPr/>
                </a:tc>
                <a:tc>
                  <a:txBody>
                    <a:bodyPr/>
                    <a:lstStyle/>
                    <a:p>
                      <a:r>
                        <a:rPr lang="nl-NL" sz="2500" dirty="0" smtClean="0"/>
                        <a:t>Import</a:t>
                      </a:r>
                      <a:endParaRPr lang="nl-NL" sz="2500" dirty="0"/>
                    </a:p>
                  </a:txBody>
                  <a:tcPr/>
                </a:tc>
              </a:tr>
              <a:tr h="370840">
                <a:tc>
                  <a:txBody>
                    <a:bodyPr/>
                    <a:lstStyle/>
                    <a:p>
                      <a:endParaRPr lang="nl-NL" sz="2500" dirty="0"/>
                    </a:p>
                  </a:txBody>
                  <a:tcPr/>
                </a:tc>
                <a:tc>
                  <a:txBody>
                    <a:bodyPr/>
                    <a:lstStyle/>
                    <a:p>
                      <a:r>
                        <a:rPr lang="nl-NL" sz="2500" dirty="0" smtClean="0"/>
                        <a:t>In de vorm van rente.</a:t>
                      </a:r>
                      <a:endParaRPr lang="nl-NL" sz="2500" dirty="0"/>
                    </a:p>
                  </a:txBody>
                  <a:tcPr/>
                </a:tc>
              </a:tr>
              <a:tr h="370840">
                <a:tc gridSpan="2">
                  <a:txBody>
                    <a:bodyPr/>
                    <a:lstStyle/>
                    <a:p>
                      <a:pPr algn="ctr"/>
                      <a:r>
                        <a:rPr lang="nl-NL" sz="2500" dirty="0" smtClean="0"/>
                        <a:t>Kapitaal rekening</a:t>
                      </a:r>
                      <a:endParaRPr lang="nl-NL" sz="2500" dirty="0"/>
                    </a:p>
                  </a:txBody>
                  <a:tcPr/>
                </a:tc>
                <a:tc hMerge="1">
                  <a:txBody>
                    <a:bodyPr/>
                    <a:lstStyle/>
                    <a:p>
                      <a:endParaRPr lang="nl-NL" dirty="0"/>
                    </a:p>
                  </a:txBody>
                  <a:tcPr/>
                </a:tc>
              </a:tr>
              <a:tr h="370840">
                <a:tc>
                  <a:txBody>
                    <a:bodyPr/>
                    <a:lstStyle/>
                    <a:p>
                      <a:r>
                        <a:rPr lang="nl-NL" sz="2500" dirty="0" smtClean="0"/>
                        <a:t>Import</a:t>
                      </a:r>
                      <a:endParaRPr lang="nl-NL" sz="2500" dirty="0"/>
                    </a:p>
                  </a:txBody>
                  <a:tcPr/>
                </a:tc>
                <a:tc>
                  <a:txBody>
                    <a:bodyPr/>
                    <a:lstStyle/>
                    <a:p>
                      <a:r>
                        <a:rPr lang="nl-NL" sz="2500" dirty="0" smtClean="0"/>
                        <a:t>export</a:t>
                      </a:r>
                      <a:endParaRPr lang="nl-NL" sz="2500" dirty="0"/>
                    </a:p>
                  </a:txBody>
                  <a:tcPr/>
                </a:tc>
              </a:tr>
              <a:tr h="370840">
                <a:tc>
                  <a:txBody>
                    <a:bodyPr/>
                    <a:lstStyle/>
                    <a:p>
                      <a:r>
                        <a:rPr lang="nl-NL" sz="2500" dirty="0" smtClean="0"/>
                        <a:t>overschot</a:t>
                      </a:r>
                      <a:endParaRPr lang="nl-NL" sz="2500" dirty="0"/>
                    </a:p>
                  </a:txBody>
                  <a:tcPr/>
                </a:tc>
                <a:tc>
                  <a:txBody>
                    <a:bodyPr/>
                    <a:lstStyle/>
                    <a:p>
                      <a:endParaRPr lang="nl-NL" sz="2500" dirty="0"/>
                    </a:p>
                  </a:txBody>
                  <a:tcPr/>
                </a:tc>
              </a:tr>
            </a:tbl>
          </a:graphicData>
        </a:graphic>
      </p:graphicFrame>
      <p:cxnSp>
        <p:nvCxnSpPr>
          <p:cNvPr id="5" name="Rechte verbindingslijn met pijl 4"/>
          <p:cNvCxnSpPr/>
          <p:nvPr/>
        </p:nvCxnSpPr>
        <p:spPr>
          <a:xfrm flipV="1">
            <a:off x="1895584" y="3416967"/>
            <a:ext cx="3080084" cy="14558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06601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Schematische weergegeven.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871380993"/>
              </p:ext>
            </p:extLst>
          </p:nvPr>
        </p:nvGraphicFramePr>
        <p:xfrm>
          <a:off x="677863" y="2160588"/>
          <a:ext cx="8596312" cy="3307080"/>
        </p:xfrm>
        <a:graphic>
          <a:graphicData uri="http://schemas.openxmlformats.org/drawingml/2006/table">
            <a:tbl>
              <a:tblPr firstRow="1" bandRow="1">
                <a:tableStyleId>{5C22544A-7EE6-4342-B048-85BDC9FD1C3A}</a:tableStyleId>
              </a:tblPr>
              <a:tblGrid>
                <a:gridCol w="4298156"/>
                <a:gridCol w="4298156"/>
              </a:tblGrid>
              <a:tr h="370840">
                <a:tc gridSpan="2">
                  <a:txBody>
                    <a:bodyPr/>
                    <a:lstStyle/>
                    <a:p>
                      <a:pPr algn="ctr"/>
                      <a:r>
                        <a:rPr lang="nl-NL" sz="2500" dirty="0" smtClean="0"/>
                        <a:t>Lopende rekening</a:t>
                      </a:r>
                      <a:endParaRPr lang="nl-NL" sz="2500" dirty="0"/>
                    </a:p>
                  </a:txBody>
                  <a:tcPr/>
                </a:tc>
                <a:tc hMerge="1">
                  <a:txBody>
                    <a:bodyPr/>
                    <a:lstStyle/>
                    <a:p>
                      <a:endParaRPr lang="nl-NL" dirty="0"/>
                    </a:p>
                  </a:txBody>
                  <a:tcPr/>
                </a:tc>
              </a:tr>
              <a:tr h="370840">
                <a:tc>
                  <a:txBody>
                    <a:bodyPr/>
                    <a:lstStyle/>
                    <a:p>
                      <a:r>
                        <a:rPr lang="nl-NL" sz="2500" dirty="0" smtClean="0"/>
                        <a:t>Inkomsten</a:t>
                      </a:r>
                      <a:endParaRPr lang="nl-NL" sz="2500" dirty="0"/>
                    </a:p>
                  </a:txBody>
                  <a:tcPr/>
                </a:tc>
                <a:tc>
                  <a:txBody>
                    <a:bodyPr/>
                    <a:lstStyle/>
                    <a:p>
                      <a:r>
                        <a:rPr lang="nl-NL" sz="2500" dirty="0" smtClean="0"/>
                        <a:t>Uitgaven</a:t>
                      </a:r>
                      <a:endParaRPr lang="nl-NL" sz="2500" dirty="0"/>
                    </a:p>
                  </a:txBody>
                  <a:tcPr/>
                </a:tc>
              </a:tr>
              <a:tr h="370840">
                <a:tc>
                  <a:txBody>
                    <a:bodyPr/>
                    <a:lstStyle/>
                    <a:p>
                      <a:r>
                        <a:rPr lang="nl-NL" sz="2500" dirty="0" smtClean="0"/>
                        <a:t>Export </a:t>
                      </a:r>
                      <a:endParaRPr lang="nl-NL" sz="2500" dirty="0"/>
                    </a:p>
                  </a:txBody>
                  <a:tcPr/>
                </a:tc>
                <a:tc>
                  <a:txBody>
                    <a:bodyPr/>
                    <a:lstStyle/>
                    <a:p>
                      <a:r>
                        <a:rPr lang="nl-NL" sz="2500" dirty="0" smtClean="0"/>
                        <a:t>Import</a:t>
                      </a:r>
                      <a:endParaRPr lang="nl-NL" sz="2500" dirty="0"/>
                    </a:p>
                  </a:txBody>
                  <a:tcPr/>
                </a:tc>
              </a:tr>
              <a:tr h="370840">
                <a:tc>
                  <a:txBody>
                    <a:bodyPr/>
                    <a:lstStyle/>
                    <a:p>
                      <a:endParaRPr lang="nl-NL" sz="2500" dirty="0"/>
                    </a:p>
                  </a:txBody>
                  <a:tcPr/>
                </a:tc>
                <a:tc>
                  <a:txBody>
                    <a:bodyPr/>
                    <a:lstStyle/>
                    <a:p>
                      <a:r>
                        <a:rPr lang="nl-NL" sz="2500" dirty="0" smtClean="0"/>
                        <a:t>In de vorm van rente.</a:t>
                      </a:r>
                      <a:endParaRPr lang="nl-NL" sz="2500" dirty="0"/>
                    </a:p>
                  </a:txBody>
                  <a:tcPr/>
                </a:tc>
              </a:tr>
              <a:tr h="370840">
                <a:tc gridSpan="2">
                  <a:txBody>
                    <a:bodyPr/>
                    <a:lstStyle/>
                    <a:p>
                      <a:pPr algn="ctr"/>
                      <a:r>
                        <a:rPr lang="nl-NL" sz="2500" dirty="0" smtClean="0"/>
                        <a:t>Kapitaal rekening</a:t>
                      </a:r>
                      <a:endParaRPr lang="nl-NL" sz="2500" dirty="0"/>
                    </a:p>
                  </a:txBody>
                  <a:tcPr/>
                </a:tc>
                <a:tc hMerge="1">
                  <a:txBody>
                    <a:bodyPr/>
                    <a:lstStyle/>
                    <a:p>
                      <a:endParaRPr lang="nl-NL" dirty="0"/>
                    </a:p>
                  </a:txBody>
                  <a:tcPr/>
                </a:tc>
              </a:tr>
              <a:tr h="370840">
                <a:tc>
                  <a:txBody>
                    <a:bodyPr/>
                    <a:lstStyle/>
                    <a:p>
                      <a:r>
                        <a:rPr lang="nl-NL" sz="2500" dirty="0" smtClean="0"/>
                        <a:t>Import</a:t>
                      </a:r>
                      <a:endParaRPr lang="nl-NL" sz="2500" dirty="0"/>
                    </a:p>
                  </a:txBody>
                  <a:tcPr/>
                </a:tc>
                <a:tc>
                  <a:txBody>
                    <a:bodyPr/>
                    <a:lstStyle/>
                    <a:p>
                      <a:r>
                        <a:rPr lang="nl-NL" sz="2500" dirty="0" smtClean="0"/>
                        <a:t>export</a:t>
                      </a:r>
                      <a:endParaRPr lang="nl-NL" sz="2500" dirty="0"/>
                    </a:p>
                  </a:txBody>
                  <a:tcPr/>
                </a:tc>
              </a:tr>
              <a:tr h="370840">
                <a:tc>
                  <a:txBody>
                    <a:bodyPr/>
                    <a:lstStyle/>
                    <a:p>
                      <a:endParaRPr lang="nl-NL" sz="2500" dirty="0"/>
                    </a:p>
                  </a:txBody>
                  <a:tcPr/>
                </a:tc>
                <a:tc>
                  <a:txBody>
                    <a:bodyPr/>
                    <a:lstStyle/>
                    <a:p>
                      <a:r>
                        <a:rPr lang="nl-NL" sz="2500" dirty="0" smtClean="0"/>
                        <a:t>overschot</a:t>
                      </a:r>
                      <a:endParaRPr lang="nl-NL" sz="2500" dirty="0"/>
                    </a:p>
                  </a:txBody>
                  <a:tcPr/>
                </a:tc>
              </a:tr>
            </a:tbl>
          </a:graphicData>
        </a:graphic>
      </p:graphicFrame>
      <p:cxnSp>
        <p:nvCxnSpPr>
          <p:cNvPr id="5" name="Rechte verbindingslijn met pijl 4"/>
          <p:cNvCxnSpPr/>
          <p:nvPr/>
        </p:nvCxnSpPr>
        <p:spPr>
          <a:xfrm flipH="1" flipV="1">
            <a:off x="2201779" y="3404937"/>
            <a:ext cx="2791326" cy="13716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651939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42779"/>
            <a:ext cx="8596668" cy="1320800"/>
          </a:xfrm>
        </p:spPr>
        <p:txBody>
          <a:bodyPr/>
          <a:lstStyle/>
          <a:p>
            <a:r>
              <a:rPr lang="nl-NL" dirty="0" smtClean="0"/>
              <a:t>Relatie betalingsbalans en wisselkoers.</a:t>
            </a:r>
            <a:endParaRPr lang="nl-NL" dirty="0"/>
          </a:p>
        </p:txBody>
      </p:sp>
      <p:sp>
        <p:nvSpPr>
          <p:cNvPr id="3" name="Tijdelijke aanduiding voor inhoud 2"/>
          <p:cNvSpPr>
            <a:spLocks noGrp="1"/>
          </p:cNvSpPr>
          <p:nvPr>
            <p:ph idx="1"/>
          </p:nvPr>
        </p:nvSpPr>
        <p:spPr>
          <a:xfrm>
            <a:off x="0" y="565484"/>
            <a:ext cx="9274002" cy="6292515"/>
          </a:xfrm>
        </p:spPr>
        <p:txBody>
          <a:bodyPr>
            <a:normAutofit/>
          </a:bodyPr>
          <a:lstStyle/>
          <a:p>
            <a:r>
              <a:rPr lang="nl-NL" sz="2200" dirty="0" smtClean="0"/>
              <a:t>Stel we exporten goederen.</a:t>
            </a:r>
          </a:p>
          <a:p>
            <a:r>
              <a:rPr lang="nl-NL" sz="2200" dirty="0" smtClean="0"/>
              <a:t>Of we importeren kapitaal. </a:t>
            </a:r>
          </a:p>
          <a:p>
            <a:r>
              <a:rPr lang="nl-NL" sz="2200" dirty="0" smtClean="0"/>
              <a:t>Beide ontvangsten betalingsbalans.</a:t>
            </a:r>
          </a:p>
          <a:p>
            <a:r>
              <a:rPr lang="nl-NL" sz="2200" dirty="0" smtClean="0"/>
              <a:t>Beide gevallen wordt je munt gevraagd op de valutamarkt (om goederen van ons te kopen hebben ze euro’s nodig, om euro’s aan ons uit te lenen hebben ze euro’s nodig).</a:t>
            </a:r>
          </a:p>
          <a:p>
            <a:r>
              <a:rPr lang="nl-NL" sz="2200" dirty="0" smtClean="0"/>
              <a:t>Zorgt voor hogere vraag </a:t>
            </a:r>
            <a:r>
              <a:rPr lang="nl-NL" sz="2200" dirty="0" smtClean="0">
                <a:sym typeface="Wingdings" panose="05000000000000000000" pitchFamily="2" charset="2"/>
              </a:rPr>
              <a:t> stijging wisselkoers.</a:t>
            </a:r>
          </a:p>
          <a:p>
            <a:r>
              <a:rPr lang="nl-NL" sz="2200" dirty="0" smtClean="0">
                <a:sym typeface="Wingdings" panose="05000000000000000000" pitchFamily="2" charset="2"/>
              </a:rPr>
              <a:t>Stel we importeren goederen.</a:t>
            </a:r>
          </a:p>
          <a:p>
            <a:r>
              <a:rPr lang="nl-NL" sz="2200" dirty="0" smtClean="0">
                <a:sym typeface="Wingdings" panose="05000000000000000000" pitchFamily="2" charset="2"/>
              </a:rPr>
              <a:t>Of we exporteren kapitaal.</a:t>
            </a:r>
          </a:p>
          <a:p>
            <a:r>
              <a:rPr lang="nl-NL" sz="2200" dirty="0" smtClean="0">
                <a:sym typeface="Wingdings" panose="05000000000000000000" pitchFamily="2" charset="2"/>
              </a:rPr>
              <a:t>Beide uitgaven betalingsbalans.</a:t>
            </a:r>
          </a:p>
          <a:p>
            <a:r>
              <a:rPr lang="nl-NL" sz="2200" dirty="0" smtClean="0">
                <a:sym typeface="Wingdings" panose="05000000000000000000" pitchFamily="2" charset="2"/>
              </a:rPr>
              <a:t>Beide gevallen wordt je munt aangeboden op de valutamarkt (om goederen uit het buitenland te kopen hebben we dollars nodig, hiervoor bieden we euro’s aan, om dollars uit te lenen aan het buitenland hebben we dollars nodig, hiervoor bieden we euro's aan)</a:t>
            </a:r>
          </a:p>
          <a:p>
            <a:r>
              <a:rPr lang="nl-NL" sz="2200" dirty="0" smtClean="0">
                <a:sym typeface="Wingdings" panose="05000000000000000000" pitchFamily="2" charset="2"/>
              </a:rPr>
              <a:t>Zorgt voor hoger aanbod  daling wisselkoers.</a:t>
            </a:r>
          </a:p>
          <a:p>
            <a:endParaRPr lang="nl-NL" sz="2200" dirty="0"/>
          </a:p>
        </p:txBody>
      </p:sp>
    </p:spTree>
    <p:extLst>
      <p:ext uri="{BB962C8B-B14F-4D97-AF65-F5344CB8AC3E}">
        <p14:creationId xmlns:p14="http://schemas.microsoft.com/office/powerpoint/2010/main" val="817322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 aankomende 3 lessen.</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5.1 t/m 5.10, inflatie en wisselkoers, internationale concurrentiepositie en werkgelegenheid.</a:t>
            </a:r>
          </a:p>
          <a:p>
            <a:r>
              <a:rPr lang="nl-NL" sz="2500" dirty="0" smtClean="0"/>
              <a:t>Les 2: 5.11 t/m 5.19 ECB en rentebeleid.</a:t>
            </a:r>
          </a:p>
          <a:p>
            <a:r>
              <a:rPr lang="nl-NL" sz="2500" dirty="0" smtClean="0"/>
              <a:t>Les 3: 5.20 en 5.21 (examenopgave niveau, 2 goede oefenopgaves gaan we hele les mee aan de slag)</a:t>
            </a:r>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785618" y="1450726"/>
            <a:ext cx="8596668" cy="3880773"/>
          </a:xfrm>
        </p:spPr>
        <p:txBody>
          <a:bodyPr>
            <a:normAutofit/>
          </a:bodyPr>
          <a:lstStyle/>
          <a:p>
            <a:r>
              <a:rPr lang="nl-NL" sz="2500" dirty="0" smtClean="0"/>
              <a:t>Inflatie beïnvloedt wisselkoers.</a:t>
            </a:r>
          </a:p>
          <a:p>
            <a:r>
              <a:rPr lang="nl-NL" sz="2500" dirty="0" smtClean="0"/>
              <a:t>Inflatie = stijging prijspeil </a:t>
            </a:r>
          </a:p>
          <a:p>
            <a:r>
              <a:rPr lang="nl-NL" sz="2500" dirty="0" smtClean="0">
                <a:sym typeface="Wingdings" panose="05000000000000000000" pitchFamily="2" charset="2"/>
              </a:rPr>
              <a:t> minder vraag naar je binnenlandse producten </a:t>
            </a:r>
          </a:p>
          <a:p>
            <a:r>
              <a:rPr lang="nl-NL" sz="2500" dirty="0" smtClean="0">
                <a:sym typeface="Wingdings" panose="05000000000000000000" pitchFamily="2" charset="2"/>
              </a:rPr>
              <a:t> minder export / meer import </a:t>
            </a:r>
          </a:p>
          <a:p>
            <a:r>
              <a:rPr lang="nl-NL" sz="2500" dirty="0" smtClean="0">
                <a:sym typeface="Wingdings" panose="05000000000000000000" pitchFamily="2" charset="2"/>
              </a:rPr>
              <a:t> minder vraag naar je munt/meer aanbod van je munt</a:t>
            </a:r>
          </a:p>
          <a:p>
            <a:r>
              <a:rPr lang="nl-NL" sz="2500" dirty="0" smtClean="0">
                <a:sym typeface="Wingdings" panose="05000000000000000000" pitchFamily="2" charset="2"/>
              </a:rPr>
              <a:t> daling van je wisselkoers.</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427188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785618" y="1450726"/>
            <a:ext cx="8596668" cy="3880773"/>
          </a:xfrm>
        </p:spPr>
        <p:txBody>
          <a:bodyPr>
            <a:normAutofit/>
          </a:bodyPr>
          <a:lstStyle/>
          <a:p>
            <a:r>
              <a:rPr lang="nl-NL" sz="2500" dirty="0" smtClean="0"/>
              <a:t>Inflatie beïnvloedt wisselkoers.</a:t>
            </a:r>
          </a:p>
          <a:p>
            <a:r>
              <a:rPr lang="nl-NL" sz="2500" dirty="0" smtClean="0"/>
              <a:t>deflatie = daling prijspeil </a:t>
            </a:r>
          </a:p>
          <a:p>
            <a:r>
              <a:rPr lang="nl-NL" sz="2500" dirty="0" smtClean="0">
                <a:sym typeface="Wingdings" panose="05000000000000000000" pitchFamily="2" charset="2"/>
              </a:rPr>
              <a:t> meer vraag naar je binnenlandse producten </a:t>
            </a:r>
          </a:p>
          <a:p>
            <a:r>
              <a:rPr lang="nl-NL" sz="2500" dirty="0" smtClean="0">
                <a:sym typeface="Wingdings" panose="05000000000000000000" pitchFamily="2" charset="2"/>
              </a:rPr>
              <a:t> meer export / minder import </a:t>
            </a:r>
          </a:p>
          <a:p>
            <a:r>
              <a:rPr lang="nl-NL" sz="2500" dirty="0" smtClean="0">
                <a:sym typeface="Wingdings" panose="05000000000000000000" pitchFamily="2" charset="2"/>
              </a:rPr>
              <a:t> meer vraag naar je munt/minder aanbod van je munt</a:t>
            </a:r>
          </a:p>
          <a:p>
            <a:r>
              <a:rPr lang="nl-NL" sz="2500" dirty="0" smtClean="0">
                <a:sym typeface="Wingdings" panose="05000000000000000000" pitchFamily="2" charset="2"/>
              </a:rPr>
              <a:t> stijging van je wisselkoers.</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89433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677334" y="1251284"/>
            <a:ext cx="8704952" cy="5474369"/>
          </a:xfrm>
        </p:spPr>
        <p:txBody>
          <a:bodyPr>
            <a:normAutofit fontScale="92500"/>
          </a:bodyPr>
          <a:lstStyle/>
          <a:p>
            <a:r>
              <a:rPr lang="nl-NL" sz="2500" dirty="0" smtClean="0"/>
              <a:t>wisselkoers beïnvloedt inflatie</a:t>
            </a:r>
          </a:p>
          <a:p>
            <a:r>
              <a:rPr lang="nl-NL" sz="2500" dirty="0" smtClean="0"/>
              <a:t>Inflatie = stijging prijspeil </a:t>
            </a:r>
          </a:p>
          <a:p>
            <a:r>
              <a:rPr lang="nl-NL" sz="2500" dirty="0" smtClean="0">
                <a:sym typeface="Wingdings" panose="05000000000000000000" pitchFamily="2" charset="2"/>
              </a:rPr>
              <a:t> wisselkoers stijgt</a:t>
            </a:r>
          </a:p>
          <a:p>
            <a:r>
              <a:rPr lang="nl-NL" sz="2500" dirty="0" smtClean="0">
                <a:sym typeface="Wingdings" panose="05000000000000000000" pitchFamily="2" charset="2"/>
              </a:rPr>
              <a:t> grondstoffen uit het buiteland worden goedkoper</a:t>
            </a:r>
          </a:p>
          <a:p>
            <a:r>
              <a:rPr lang="nl-NL" sz="2500" dirty="0" smtClean="0">
                <a:sym typeface="Wingdings" panose="05000000000000000000" pitchFamily="2" charset="2"/>
              </a:rPr>
              <a:t> je kan goedkoper produceren</a:t>
            </a:r>
          </a:p>
          <a:p>
            <a:r>
              <a:rPr lang="nl-NL" sz="2500" dirty="0" smtClean="0">
                <a:sym typeface="Wingdings" panose="05000000000000000000" pitchFamily="2" charset="2"/>
              </a:rPr>
              <a:t> je kan je prijzen verlagen.</a:t>
            </a:r>
          </a:p>
          <a:p>
            <a:r>
              <a:rPr lang="nl-NL" sz="2500" dirty="0" smtClean="0">
                <a:sym typeface="Wingdings" panose="05000000000000000000" pitchFamily="2" charset="2"/>
              </a:rPr>
              <a:t>Of</a:t>
            </a:r>
          </a:p>
          <a:p>
            <a:r>
              <a:rPr lang="nl-NL" sz="2500" dirty="0" smtClean="0">
                <a:sym typeface="Wingdings" panose="05000000000000000000" pitchFamily="2" charset="2"/>
              </a:rPr>
              <a:t> wisselkoers stijgt.</a:t>
            </a:r>
          </a:p>
          <a:p>
            <a:r>
              <a:rPr lang="nl-NL" sz="2500" dirty="0" smtClean="0">
                <a:sym typeface="Wingdings" panose="05000000000000000000" pitchFamily="2" charset="2"/>
              </a:rPr>
              <a:t> export daalt, want je munteenheid is duurder geworden.</a:t>
            </a:r>
          </a:p>
          <a:p>
            <a:r>
              <a:rPr lang="nl-NL" sz="2500" dirty="0" smtClean="0">
                <a:sym typeface="Wingdings" panose="05000000000000000000" pitchFamily="2" charset="2"/>
              </a:rPr>
              <a:t> je productie daalt/je bezettingsgraad daalt</a:t>
            </a:r>
          </a:p>
          <a:p>
            <a:r>
              <a:rPr lang="nl-NL" sz="2500" dirty="0" smtClean="0">
                <a:sym typeface="Wingdings" panose="05000000000000000000" pitchFamily="2" charset="2"/>
              </a:rPr>
              <a:t> minder kans op bestedingsinflatie.</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574974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677334" y="1251284"/>
            <a:ext cx="8911834" cy="5474369"/>
          </a:xfrm>
        </p:spPr>
        <p:txBody>
          <a:bodyPr>
            <a:normAutofit fontScale="92500"/>
          </a:bodyPr>
          <a:lstStyle/>
          <a:p>
            <a:r>
              <a:rPr lang="nl-NL" sz="2500" dirty="0" smtClean="0"/>
              <a:t>wisselkoers beïnvloedt inflatie</a:t>
            </a:r>
          </a:p>
          <a:p>
            <a:r>
              <a:rPr lang="nl-NL" sz="2500" dirty="0" smtClean="0"/>
              <a:t>Inflatie = stijging prijspeil </a:t>
            </a:r>
          </a:p>
          <a:p>
            <a:r>
              <a:rPr lang="nl-NL" sz="2500" dirty="0" smtClean="0">
                <a:sym typeface="Wingdings" panose="05000000000000000000" pitchFamily="2" charset="2"/>
              </a:rPr>
              <a:t> wisselkoers daalt</a:t>
            </a:r>
          </a:p>
          <a:p>
            <a:r>
              <a:rPr lang="nl-NL" sz="2500" dirty="0" smtClean="0">
                <a:sym typeface="Wingdings" panose="05000000000000000000" pitchFamily="2" charset="2"/>
              </a:rPr>
              <a:t> grondstoffen uit het buiteland worden duurder</a:t>
            </a:r>
          </a:p>
          <a:p>
            <a:r>
              <a:rPr lang="nl-NL" sz="2500" dirty="0" smtClean="0">
                <a:sym typeface="Wingdings" panose="05000000000000000000" pitchFamily="2" charset="2"/>
              </a:rPr>
              <a:t> je moet duurder produceren</a:t>
            </a:r>
          </a:p>
          <a:p>
            <a:r>
              <a:rPr lang="nl-NL" sz="2500" dirty="0" smtClean="0">
                <a:sym typeface="Wingdings" panose="05000000000000000000" pitchFamily="2" charset="2"/>
              </a:rPr>
              <a:t> je gaat je prijzen verhogen</a:t>
            </a:r>
          </a:p>
          <a:p>
            <a:r>
              <a:rPr lang="nl-NL" sz="2500" dirty="0">
                <a:sym typeface="Wingdings" panose="05000000000000000000" pitchFamily="2" charset="2"/>
              </a:rPr>
              <a:t>o</a:t>
            </a:r>
            <a:r>
              <a:rPr lang="nl-NL" sz="2500" dirty="0" smtClean="0">
                <a:sym typeface="Wingdings" panose="05000000000000000000" pitchFamily="2" charset="2"/>
              </a:rPr>
              <a:t>f</a:t>
            </a:r>
          </a:p>
          <a:p>
            <a:r>
              <a:rPr lang="nl-NL" sz="2500" dirty="0" smtClean="0">
                <a:sym typeface="Wingdings" panose="05000000000000000000" pitchFamily="2" charset="2"/>
              </a:rPr>
              <a:t> wisselkoers daalt.</a:t>
            </a:r>
          </a:p>
          <a:p>
            <a:r>
              <a:rPr lang="nl-NL" sz="2500" dirty="0" smtClean="0">
                <a:sym typeface="Wingdings" panose="05000000000000000000" pitchFamily="2" charset="2"/>
              </a:rPr>
              <a:t> export stijgt, want je munteenheid is goedkoper geworden.</a:t>
            </a:r>
          </a:p>
          <a:p>
            <a:r>
              <a:rPr lang="nl-NL" sz="2500" dirty="0" smtClean="0">
                <a:sym typeface="Wingdings" panose="05000000000000000000" pitchFamily="2" charset="2"/>
              </a:rPr>
              <a:t> je productie stijgt/je bezettingsgraad stijgt.</a:t>
            </a:r>
          </a:p>
          <a:p>
            <a:r>
              <a:rPr lang="nl-NL" sz="2500" dirty="0" smtClean="0">
                <a:sym typeface="Wingdings" panose="05000000000000000000" pitchFamily="2" charset="2"/>
              </a:rPr>
              <a:t> meer kans op bestedingsinflatie.</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2626944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5.3 t/m 5.6</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12 minuten de tijd</a:t>
            </a:r>
          </a:p>
          <a:p>
            <a:r>
              <a:rPr lang="nl-NL" sz="2500" dirty="0" smtClean="0"/>
              <a:t>De eerste </a:t>
            </a:r>
            <a:r>
              <a:rPr lang="nl-NL" sz="2500" dirty="0"/>
              <a:t>4</a:t>
            </a:r>
            <a:r>
              <a:rPr lang="nl-NL" sz="2500" dirty="0" smtClean="0"/>
              <a:t> minuten zonder overleg.</a:t>
            </a:r>
          </a:p>
          <a:p>
            <a:r>
              <a:rPr lang="nl-NL" sz="2500" dirty="0" smtClean="0"/>
              <a:t>Eerder klaar. 5.3 wisselkoers, internationale handel en werkgelegenheid lezen en 5.7 t/m 5.10 maken.</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53795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8930"/>
          <a:stretch/>
        </p:blipFill>
        <p:spPr>
          <a:xfrm>
            <a:off x="0" y="0"/>
            <a:ext cx="12192000" cy="1900990"/>
          </a:xfrm>
          <a:prstGeom prst="rect">
            <a:avLst/>
          </a:prstGeom>
        </p:spPr>
      </p:pic>
      <p:pic>
        <p:nvPicPr>
          <p:cNvPr id="5" name="Afbeelding 4"/>
          <p:cNvPicPr>
            <a:picLocks noChangeAspect="1"/>
          </p:cNvPicPr>
          <p:nvPr/>
        </p:nvPicPr>
        <p:blipFill rotWithShape="1">
          <a:blip r:embed="rId2"/>
          <a:srcRect b="47753"/>
          <a:stretch/>
        </p:blipFill>
        <p:spPr>
          <a:xfrm>
            <a:off x="0" y="0"/>
            <a:ext cx="12192000" cy="2418348"/>
          </a:xfrm>
          <a:prstGeom prst="rect">
            <a:avLst/>
          </a:prstGeom>
        </p:spPr>
      </p:pic>
      <p:pic>
        <p:nvPicPr>
          <p:cNvPr id="6" name="Afbeelding 5"/>
          <p:cNvPicPr>
            <a:picLocks noChangeAspect="1"/>
          </p:cNvPicPr>
          <p:nvPr/>
        </p:nvPicPr>
        <p:blipFill>
          <a:blip r:embed="rId2"/>
          <a:stretch>
            <a:fillRect/>
          </a:stretch>
        </p:blipFill>
        <p:spPr>
          <a:xfrm>
            <a:off x="0" y="-1"/>
            <a:ext cx="12192000" cy="4628665"/>
          </a:xfrm>
          <a:prstGeom prst="rect">
            <a:avLst/>
          </a:prstGeom>
        </p:spPr>
      </p:pic>
    </p:spTree>
    <p:extLst>
      <p:ext uri="{BB962C8B-B14F-4D97-AF65-F5344CB8AC3E}">
        <p14:creationId xmlns:p14="http://schemas.microsoft.com/office/powerpoint/2010/main" val="3486033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r="60625" b="77018"/>
          <a:stretch/>
        </p:blipFill>
        <p:spPr>
          <a:xfrm>
            <a:off x="1" y="0"/>
            <a:ext cx="3031958" cy="1576137"/>
          </a:xfrm>
          <a:prstGeom prst="rect">
            <a:avLst/>
          </a:prstGeom>
        </p:spPr>
      </p:pic>
      <p:pic>
        <p:nvPicPr>
          <p:cNvPr id="5" name="Afbeelding 4"/>
          <p:cNvPicPr>
            <a:picLocks noChangeAspect="1"/>
          </p:cNvPicPr>
          <p:nvPr/>
        </p:nvPicPr>
        <p:blipFill rotWithShape="1">
          <a:blip r:embed="rId2"/>
          <a:srcRect r="58906" b="64738"/>
          <a:stretch/>
        </p:blipFill>
        <p:spPr>
          <a:xfrm>
            <a:off x="0" y="0"/>
            <a:ext cx="3164305" cy="2418347"/>
          </a:xfrm>
          <a:prstGeom prst="rect">
            <a:avLst/>
          </a:prstGeom>
        </p:spPr>
      </p:pic>
      <p:pic>
        <p:nvPicPr>
          <p:cNvPr id="6" name="Afbeelding 5"/>
          <p:cNvPicPr>
            <a:picLocks noChangeAspect="1"/>
          </p:cNvPicPr>
          <p:nvPr/>
        </p:nvPicPr>
        <p:blipFill rotWithShape="1">
          <a:blip r:embed="rId2"/>
          <a:srcRect r="57031" b="50353"/>
          <a:stretch/>
        </p:blipFill>
        <p:spPr>
          <a:xfrm>
            <a:off x="1" y="0"/>
            <a:ext cx="3308684" cy="3404937"/>
          </a:xfrm>
          <a:prstGeom prst="rect">
            <a:avLst/>
          </a:prstGeom>
        </p:spPr>
      </p:pic>
      <p:pic>
        <p:nvPicPr>
          <p:cNvPr id="7" name="Afbeelding 6"/>
          <p:cNvPicPr>
            <a:picLocks noChangeAspect="1"/>
          </p:cNvPicPr>
          <p:nvPr/>
        </p:nvPicPr>
        <p:blipFill rotWithShape="1">
          <a:blip r:embed="rId2"/>
          <a:srcRect r="59375" b="35967"/>
          <a:stretch/>
        </p:blipFill>
        <p:spPr>
          <a:xfrm>
            <a:off x="0" y="0"/>
            <a:ext cx="3128211" cy="4391526"/>
          </a:xfrm>
          <a:prstGeom prst="rect">
            <a:avLst/>
          </a:prstGeom>
        </p:spPr>
      </p:pic>
      <p:pic>
        <p:nvPicPr>
          <p:cNvPr id="8" name="Afbeelding 7"/>
          <p:cNvPicPr>
            <a:picLocks noChangeAspect="1"/>
          </p:cNvPicPr>
          <p:nvPr/>
        </p:nvPicPr>
        <p:blipFill rotWithShape="1">
          <a:blip r:embed="rId2"/>
          <a:srcRect r="59531" b="22810"/>
          <a:stretch/>
        </p:blipFill>
        <p:spPr>
          <a:xfrm>
            <a:off x="0" y="0"/>
            <a:ext cx="3116179" cy="5293895"/>
          </a:xfrm>
          <a:prstGeom prst="rect">
            <a:avLst/>
          </a:prstGeom>
        </p:spPr>
      </p:pic>
      <p:pic>
        <p:nvPicPr>
          <p:cNvPr id="9" name="Afbeelding 8"/>
          <p:cNvPicPr>
            <a:picLocks noChangeAspect="1"/>
          </p:cNvPicPr>
          <p:nvPr/>
        </p:nvPicPr>
        <p:blipFill rotWithShape="1">
          <a:blip r:embed="rId2"/>
          <a:srcRect r="25625" b="78773"/>
          <a:stretch/>
        </p:blipFill>
        <p:spPr>
          <a:xfrm>
            <a:off x="1" y="0"/>
            <a:ext cx="5727032" cy="1455821"/>
          </a:xfrm>
          <a:prstGeom prst="rect">
            <a:avLst/>
          </a:prstGeom>
        </p:spPr>
      </p:pic>
      <p:pic>
        <p:nvPicPr>
          <p:cNvPr id="10" name="Afbeelding 9"/>
          <p:cNvPicPr>
            <a:picLocks noChangeAspect="1"/>
          </p:cNvPicPr>
          <p:nvPr/>
        </p:nvPicPr>
        <p:blipFill rotWithShape="1">
          <a:blip r:embed="rId2"/>
          <a:srcRect r="29687" b="64738"/>
          <a:stretch/>
        </p:blipFill>
        <p:spPr>
          <a:xfrm>
            <a:off x="0" y="0"/>
            <a:ext cx="5414211" cy="2418347"/>
          </a:xfrm>
          <a:prstGeom prst="rect">
            <a:avLst/>
          </a:prstGeom>
        </p:spPr>
      </p:pic>
      <p:pic>
        <p:nvPicPr>
          <p:cNvPr id="11" name="Afbeelding 10"/>
          <p:cNvPicPr>
            <a:picLocks noChangeAspect="1"/>
          </p:cNvPicPr>
          <p:nvPr/>
        </p:nvPicPr>
        <p:blipFill rotWithShape="1">
          <a:blip r:embed="rId2"/>
          <a:srcRect l="-1" r="-937" b="22283"/>
          <a:stretch/>
        </p:blipFill>
        <p:spPr>
          <a:xfrm>
            <a:off x="0" y="0"/>
            <a:ext cx="7772400" cy="5329989"/>
          </a:xfrm>
          <a:prstGeom prst="rect">
            <a:avLst/>
          </a:prstGeom>
        </p:spPr>
      </p:pic>
      <p:pic>
        <p:nvPicPr>
          <p:cNvPr id="12" name="Afbeelding 11"/>
          <p:cNvPicPr>
            <a:picLocks noChangeAspect="1"/>
          </p:cNvPicPr>
          <p:nvPr/>
        </p:nvPicPr>
        <p:blipFill rotWithShape="1">
          <a:blip r:embed="rId2"/>
          <a:srcRect b="13336"/>
          <a:stretch/>
        </p:blipFill>
        <p:spPr>
          <a:xfrm>
            <a:off x="0" y="0"/>
            <a:ext cx="7700211" cy="5943600"/>
          </a:xfrm>
          <a:prstGeom prst="rect">
            <a:avLst/>
          </a:prstGeom>
        </p:spPr>
      </p:pic>
      <p:pic>
        <p:nvPicPr>
          <p:cNvPr id="13" name="Afbeelding 12"/>
          <p:cNvPicPr>
            <a:picLocks noChangeAspect="1"/>
          </p:cNvPicPr>
          <p:nvPr/>
        </p:nvPicPr>
        <p:blipFill>
          <a:blip r:embed="rId2"/>
          <a:stretch>
            <a:fillRect/>
          </a:stretch>
        </p:blipFill>
        <p:spPr>
          <a:xfrm>
            <a:off x="0" y="0"/>
            <a:ext cx="7700211" cy="6858240"/>
          </a:xfrm>
          <a:prstGeom prst="rect">
            <a:avLst/>
          </a:prstGeom>
        </p:spPr>
      </p:pic>
    </p:spTree>
    <p:extLst>
      <p:ext uri="{BB962C8B-B14F-4D97-AF65-F5344CB8AC3E}">
        <p14:creationId xmlns:p14="http://schemas.microsoft.com/office/powerpoint/2010/main" val="3434211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Wisselkoers, internationale handel en werkgelegenheid.</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Wisselkoers stijgt</a:t>
            </a:r>
          </a:p>
          <a:p>
            <a:r>
              <a:rPr lang="nl-NL" sz="2500" dirty="0" smtClean="0">
                <a:sym typeface="Wingdings" panose="05000000000000000000" pitchFamily="2" charset="2"/>
              </a:rPr>
              <a:t> </a:t>
            </a:r>
            <a:r>
              <a:rPr lang="nl-NL" sz="2500" dirty="0" smtClean="0"/>
              <a:t>Internationale concurrentiepositie daalt (we worden duurder voor het buitenland)</a:t>
            </a:r>
          </a:p>
          <a:p>
            <a:r>
              <a:rPr lang="nl-NL" sz="2500" dirty="0" smtClean="0">
                <a:sym typeface="Wingdings" panose="05000000000000000000" pitchFamily="2" charset="2"/>
              </a:rPr>
              <a:t> </a:t>
            </a:r>
            <a:r>
              <a:rPr lang="nl-NL" sz="2500" dirty="0" smtClean="0"/>
              <a:t>Export gaat dalen (want we worden duurder) import gaat stijgen (want buitenland wordt goedkoper).</a:t>
            </a:r>
          </a:p>
          <a:p>
            <a:r>
              <a:rPr lang="nl-NL" sz="2500" dirty="0" smtClean="0">
                <a:sym typeface="Wingdings" panose="05000000000000000000" pitchFamily="2" charset="2"/>
              </a:rPr>
              <a:t> </a:t>
            </a:r>
            <a:r>
              <a:rPr lang="nl-NL" sz="2500" dirty="0" smtClean="0"/>
              <a:t>Productie daalt (want we hoeven minder zelf te produceren)</a:t>
            </a:r>
          </a:p>
          <a:p>
            <a:r>
              <a:rPr lang="nl-NL" sz="2500" dirty="0" smtClean="0">
                <a:sym typeface="Wingdings" panose="05000000000000000000" pitchFamily="2" charset="2"/>
              </a:rPr>
              <a:t> </a:t>
            </a:r>
            <a:r>
              <a:rPr lang="nl-NL" sz="2500" dirty="0" smtClean="0"/>
              <a:t>Werkgelegenheid daalt (doordat er minder productie is, zijn er minder mensen nodig)</a:t>
            </a:r>
          </a:p>
          <a:p>
            <a:endParaRPr lang="nl-NL" sz="2500" dirty="0"/>
          </a:p>
        </p:txBody>
      </p:sp>
    </p:spTree>
    <p:extLst>
      <p:ext uri="{BB962C8B-B14F-4D97-AF65-F5344CB8AC3E}">
        <p14:creationId xmlns:p14="http://schemas.microsoft.com/office/powerpoint/2010/main" val="3526299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Wisselkoers, internationale handel en werkgelegenheid.</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Wisselkoers daalt</a:t>
            </a:r>
          </a:p>
          <a:p>
            <a:r>
              <a:rPr lang="nl-NL" sz="2500" dirty="0" smtClean="0">
                <a:sym typeface="Wingdings" panose="05000000000000000000" pitchFamily="2" charset="2"/>
              </a:rPr>
              <a:t> </a:t>
            </a:r>
            <a:r>
              <a:rPr lang="nl-NL" sz="2500" dirty="0" smtClean="0"/>
              <a:t>Internationale concurrentiepositie stijgt (we worden goedkoper voor het buitenland)</a:t>
            </a:r>
          </a:p>
          <a:p>
            <a:r>
              <a:rPr lang="nl-NL" sz="2500" dirty="0" smtClean="0">
                <a:sym typeface="Wingdings" panose="05000000000000000000" pitchFamily="2" charset="2"/>
              </a:rPr>
              <a:t> </a:t>
            </a:r>
            <a:r>
              <a:rPr lang="nl-NL" sz="2500" dirty="0" smtClean="0"/>
              <a:t>Export gaat stijgen (want we worden goedkoper) import gaat dalen (want buitenland wordt duurder).</a:t>
            </a:r>
          </a:p>
          <a:p>
            <a:r>
              <a:rPr lang="nl-NL" sz="2500" dirty="0" smtClean="0">
                <a:sym typeface="Wingdings" panose="05000000000000000000" pitchFamily="2" charset="2"/>
              </a:rPr>
              <a:t> </a:t>
            </a:r>
            <a:r>
              <a:rPr lang="nl-NL" sz="2500" dirty="0" smtClean="0"/>
              <a:t>Productie stijgt (want we moeten meer zelf produceren)</a:t>
            </a:r>
          </a:p>
          <a:p>
            <a:r>
              <a:rPr lang="nl-NL" sz="2500" dirty="0" smtClean="0">
                <a:sym typeface="Wingdings" panose="05000000000000000000" pitchFamily="2" charset="2"/>
              </a:rPr>
              <a:t> </a:t>
            </a:r>
            <a:r>
              <a:rPr lang="nl-NL" sz="2500" dirty="0" smtClean="0"/>
              <a:t>Werkgelegenheid stijgt (doordat er meer productie is, zijn er meer mensen nodig)</a:t>
            </a:r>
          </a:p>
          <a:p>
            <a:endParaRPr lang="nl-NL" sz="2500" dirty="0"/>
          </a:p>
        </p:txBody>
      </p:sp>
    </p:spTree>
    <p:extLst>
      <p:ext uri="{BB962C8B-B14F-4D97-AF65-F5344CB8AC3E}">
        <p14:creationId xmlns:p14="http://schemas.microsoft.com/office/powerpoint/2010/main" val="156568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5.7 t/m 5.10</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Eerder klaar. Maak 5.1 en 5.2</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4767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6600" y="254000"/>
            <a:ext cx="8537402" cy="1676400"/>
          </a:xfrm>
        </p:spPr>
        <p:txBody>
          <a:bodyPr/>
          <a:lstStyle/>
          <a:p>
            <a:r>
              <a:rPr lang="nl-NL" dirty="0" smtClean="0"/>
              <a:t>Wisselkoers	</a:t>
            </a:r>
            <a:endParaRPr lang="nl-NL" dirty="0"/>
          </a:p>
        </p:txBody>
      </p:sp>
      <p:sp>
        <p:nvSpPr>
          <p:cNvPr id="3" name="Tijdelijke aanduiding voor inhoud 2"/>
          <p:cNvSpPr>
            <a:spLocks noGrp="1"/>
          </p:cNvSpPr>
          <p:nvPr>
            <p:ph idx="1"/>
          </p:nvPr>
        </p:nvSpPr>
        <p:spPr>
          <a:xfrm>
            <a:off x="571500" y="825501"/>
            <a:ext cx="8702502" cy="5215862"/>
          </a:xfrm>
        </p:spPr>
        <p:txBody>
          <a:bodyPr>
            <a:noAutofit/>
          </a:bodyPr>
          <a:lstStyle/>
          <a:p>
            <a:r>
              <a:rPr lang="nl-NL" sz="2500" dirty="0" smtClean="0"/>
              <a:t>De prijs op de goederenmarkt noemen we de prijs.</a:t>
            </a:r>
          </a:p>
          <a:p>
            <a:r>
              <a:rPr lang="nl-NL" sz="2500" dirty="0" smtClean="0"/>
              <a:t>De prijs op de kapitaalmarkt noemen we rente.</a:t>
            </a:r>
          </a:p>
          <a:p>
            <a:r>
              <a:rPr lang="nl-NL" sz="2500" dirty="0" smtClean="0"/>
              <a:t>De prijs op de valutamarkt noemen we de wisselkoers.</a:t>
            </a:r>
          </a:p>
          <a:p>
            <a:endParaRPr lang="nl-NL" sz="2500" dirty="0"/>
          </a:p>
          <a:p>
            <a:r>
              <a:rPr lang="nl-NL" sz="2500" dirty="0" smtClean="0"/>
              <a:t>De wisselkoers is de prijs van een bepaalde munt uitgedrukt in een andere munteenheid.</a:t>
            </a:r>
          </a:p>
          <a:p>
            <a:r>
              <a:rPr lang="nl-NL" sz="2500" dirty="0" smtClean="0"/>
              <a:t>De prijs wordt bepaald door vraag en aanbod.</a:t>
            </a:r>
          </a:p>
          <a:p>
            <a:r>
              <a:rPr lang="nl-NL" sz="2500" dirty="0" smtClean="0"/>
              <a:t>Stijgt de vraag naar een munt dan stijgt de koers van deze munt</a:t>
            </a:r>
          </a:p>
          <a:p>
            <a:r>
              <a:rPr lang="nl-NL" sz="2500" dirty="0" smtClean="0"/>
              <a:t>Stijgt het aanbod van een munt dan daalt de koers van deze munt</a:t>
            </a:r>
          </a:p>
          <a:p>
            <a:r>
              <a:rPr lang="nl-NL" sz="2500" dirty="0" smtClean="0"/>
              <a:t>Stijging noemen we appreciatie, een daling noemen we een depreciatie.</a:t>
            </a:r>
            <a:endParaRPr lang="nl-NL" sz="2500" dirty="0"/>
          </a:p>
        </p:txBody>
      </p:sp>
    </p:spTree>
    <p:extLst>
      <p:ext uri="{BB962C8B-B14F-4D97-AF65-F5344CB8AC3E}">
        <p14:creationId xmlns:p14="http://schemas.microsoft.com/office/powerpoint/2010/main" val="1375012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1180648"/>
          </a:xfrm>
          <a:prstGeom prst="rect">
            <a:avLst/>
          </a:prstGeom>
        </p:spPr>
      </p:pic>
      <p:pic>
        <p:nvPicPr>
          <p:cNvPr id="5" name="Afbeelding 4"/>
          <p:cNvPicPr>
            <a:picLocks noChangeAspect="1"/>
          </p:cNvPicPr>
          <p:nvPr/>
        </p:nvPicPr>
        <p:blipFill rotWithShape="1">
          <a:blip r:embed="rId3"/>
          <a:srcRect r="81100" b="67049"/>
          <a:stretch/>
        </p:blipFill>
        <p:spPr>
          <a:xfrm>
            <a:off x="-1" y="900363"/>
            <a:ext cx="1323475" cy="1975184"/>
          </a:xfrm>
          <a:prstGeom prst="rect">
            <a:avLst/>
          </a:prstGeom>
        </p:spPr>
      </p:pic>
      <p:pic>
        <p:nvPicPr>
          <p:cNvPr id="6" name="Afbeelding 5"/>
          <p:cNvPicPr>
            <a:picLocks noChangeAspect="1"/>
          </p:cNvPicPr>
          <p:nvPr/>
        </p:nvPicPr>
        <p:blipFill rotWithShape="1">
          <a:blip r:embed="rId3"/>
          <a:srcRect r="58763" b="68654"/>
          <a:stretch/>
        </p:blipFill>
        <p:spPr>
          <a:xfrm>
            <a:off x="0" y="900363"/>
            <a:ext cx="2887580" cy="1878932"/>
          </a:xfrm>
          <a:prstGeom prst="rect">
            <a:avLst/>
          </a:prstGeom>
        </p:spPr>
      </p:pic>
      <p:pic>
        <p:nvPicPr>
          <p:cNvPr id="7" name="Afbeelding 6"/>
          <p:cNvPicPr>
            <a:picLocks noChangeAspect="1"/>
          </p:cNvPicPr>
          <p:nvPr/>
        </p:nvPicPr>
        <p:blipFill rotWithShape="1">
          <a:blip r:embed="rId3"/>
          <a:srcRect r="44845" b="57615"/>
          <a:stretch/>
        </p:blipFill>
        <p:spPr>
          <a:xfrm>
            <a:off x="0" y="900363"/>
            <a:ext cx="3862138" cy="2540669"/>
          </a:xfrm>
          <a:prstGeom prst="rect">
            <a:avLst/>
          </a:prstGeom>
        </p:spPr>
      </p:pic>
      <p:pic>
        <p:nvPicPr>
          <p:cNvPr id="8" name="Afbeelding 7"/>
          <p:cNvPicPr>
            <a:picLocks noChangeAspect="1"/>
          </p:cNvPicPr>
          <p:nvPr/>
        </p:nvPicPr>
        <p:blipFill rotWithShape="1">
          <a:blip r:embed="rId3"/>
          <a:srcRect r="30241" b="58418"/>
          <a:stretch/>
        </p:blipFill>
        <p:spPr>
          <a:xfrm>
            <a:off x="0" y="900363"/>
            <a:ext cx="4884822" cy="2492542"/>
          </a:xfrm>
          <a:prstGeom prst="rect">
            <a:avLst/>
          </a:prstGeom>
        </p:spPr>
      </p:pic>
      <p:pic>
        <p:nvPicPr>
          <p:cNvPr id="9" name="Afbeelding 8"/>
          <p:cNvPicPr>
            <a:picLocks noChangeAspect="1"/>
          </p:cNvPicPr>
          <p:nvPr/>
        </p:nvPicPr>
        <p:blipFill rotWithShape="1">
          <a:blip r:embed="rId3"/>
          <a:srcRect b="58418"/>
          <a:stretch/>
        </p:blipFill>
        <p:spPr>
          <a:xfrm>
            <a:off x="-1" y="900363"/>
            <a:ext cx="7002379" cy="2492542"/>
          </a:xfrm>
          <a:prstGeom prst="rect">
            <a:avLst/>
          </a:prstGeom>
        </p:spPr>
      </p:pic>
      <p:pic>
        <p:nvPicPr>
          <p:cNvPr id="10" name="Afbeelding 9"/>
          <p:cNvPicPr>
            <a:picLocks noChangeAspect="1"/>
          </p:cNvPicPr>
          <p:nvPr/>
        </p:nvPicPr>
        <p:blipFill rotWithShape="1">
          <a:blip r:embed="rId3"/>
          <a:srcRect b="45371"/>
          <a:stretch/>
        </p:blipFill>
        <p:spPr>
          <a:xfrm>
            <a:off x="-1" y="900363"/>
            <a:ext cx="7002379" cy="3274595"/>
          </a:xfrm>
          <a:prstGeom prst="rect">
            <a:avLst/>
          </a:prstGeom>
        </p:spPr>
      </p:pic>
      <p:pic>
        <p:nvPicPr>
          <p:cNvPr id="11" name="Afbeelding 10"/>
          <p:cNvPicPr>
            <a:picLocks noChangeAspect="1"/>
          </p:cNvPicPr>
          <p:nvPr/>
        </p:nvPicPr>
        <p:blipFill rotWithShape="1">
          <a:blip r:embed="rId3"/>
          <a:srcRect b="30718"/>
          <a:stretch/>
        </p:blipFill>
        <p:spPr>
          <a:xfrm>
            <a:off x="-1" y="900363"/>
            <a:ext cx="7002379" cy="4152900"/>
          </a:xfrm>
          <a:prstGeom prst="rect">
            <a:avLst/>
          </a:prstGeom>
        </p:spPr>
      </p:pic>
      <p:pic>
        <p:nvPicPr>
          <p:cNvPr id="12" name="Afbeelding 11"/>
          <p:cNvPicPr>
            <a:picLocks noChangeAspect="1"/>
          </p:cNvPicPr>
          <p:nvPr/>
        </p:nvPicPr>
        <p:blipFill rotWithShape="1">
          <a:blip r:embed="rId3"/>
          <a:srcRect b="13658"/>
          <a:stretch/>
        </p:blipFill>
        <p:spPr>
          <a:xfrm>
            <a:off x="-1" y="900363"/>
            <a:ext cx="7002379" cy="5175584"/>
          </a:xfrm>
          <a:prstGeom prst="rect">
            <a:avLst/>
          </a:prstGeom>
        </p:spPr>
      </p:pic>
      <p:pic>
        <p:nvPicPr>
          <p:cNvPr id="13" name="Afbeelding 12"/>
          <p:cNvPicPr>
            <a:picLocks noChangeAspect="1"/>
          </p:cNvPicPr>
          <p:nvPr/>
        </p:nvPicPr>
        <p:blipFill>
          <a:blip r:embed="rId3"/>
          <a:stretch>
            <a:fillRect/>
          </a:stretch>
        </p:blipFill>
        <p:spPr>
          <a:xfrm>
            <a:off x="-1" y="900363"/>
            <a:ext cx="7002379" cy="5994254"/>
          </a:xfrm>
          <a:prstGeom prst="rect">
            <a:avLst/>
          </a:prstGeom>
        </p:spPr>
      </p:pic>
    </p:spTree>
    <p:extLst>
      <p:ext uri="{BB962C8B-B14F-4D97-AF65-F5344CB8AC3E}">
        <p14:creationId xmlns:p14="http://schemas.microsoft.com/office/powerpoint/2010/main" val="3528179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5.1 en 5.2</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a:t>8</a:t>
            </a:r>
            <a:r>
              <a:rPr lang="nl-NL" sz="2500" dirty="0" smtClean="0"/>
              <a:t> minuten de tijd</a:t>
            </a:r>
          </a:p>
          <a:p>
            <a:r>
              <a:rPr lang="nl-NL" sz="2500" dirty="0" smtClean="0"/>
              <a:t>De eerste </a:t>
            </a:r>
            <a:r>
              <a:rPr lang="nl-NL" sz="2500" dirty="0"/>
              <a:t>4</a:t>
            </a:r>
            <a:r>
              <a:rPr lang="nl-NL" sz="2500" dirty="0" smtClean="0"/>
              <a:t> minuten zonder overleg.</a:t>
            </a:r>
          </a:p>
          <a:p>
            <a:r>
              <a:rPr lang="nl-NL" sz="2500" dirty="0" smtClean="0"/>
              <a:t>Eerder klaar. Goed werk! Je kan verder na opgave 5.10</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3858542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76750"/>
          <a:stretch/>
        </p:blipFill>
        <p:spPr>
          <a:xfrm>
            <a:off x="0" y="2382"/>
            <a:ext cx="12192000" cy="791702"/>
          </a:xfrm>
          <a:prstGeom prst="rect">
            <a:avLst/>
          </a:prstGeom>
        </p:spPr>
      </p:pic>
      <p:pic>
        <p:nvPicPr>
          <p:cNvPr id="5" name="Afbeelding 4"/>
          <p:cNvPicPr>
            <a:picLocks noChangeAspect="1"/>
          </p:cNvPicPr>
          <p:nvPr/>
        </p:nvPicPr>
        <p:blipFill rotWithShape="1">
          <a:blip r:embed="rId2"/>
          <a:srcRect b="29757"/>
          <a:stretch/>
        </p:blipFill>
        <p:spPr>
          <a:xfrm>
            <a:off x="0" y="2382"/>
            <a:ext cx="12192000" cy="2391902"/>
          </a:xfrm>
          <a:prstGeom prst="rect">
            <a:avLst/>
          </a:prstGeom>
        </p:spPr>
      </p:pic>
      <p:pic>
        <p:nvPicPr>
          <p:cNvPr id="6" name="Afbeelding 5"/>
          <p:cNvPicPr>
            <a:picLocks noChangeAspect="1"/>
          </p:cNvPicPr>
          <p:nvPr/>
        </p:nvPicPr>
        <p:blipFill>
          <a:blip r:embed="rId2"/>
          <a:stretch>
            <a:fillRect/>
          </a:stretch>
        </p:blipFill>
        <p:spPr>
          <a:xfrm>
            <a:off x="0" y="2382"/>
            <a:ext cx="12192000" cy="3405188"/>
          </a:xfrm>
          <a:prstGeom prst="rect">
            <a:avLst/>
          </a:prstGeom>
        </p:spPr>
      </p:pic>
    </p:spTree>
    <p:extLst>
      <p:ext uri="{BB962C8B-B14F-4D97-AF65-F5344CB8AC3E}">
        <p14:creationId xmlns:p14="http://schemas.microsoft.com/office/powerpoint/2010/main" val="409989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Europese centrale bank en rente beleid.</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6121658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785618" y="1450726"/>
            <a:ext cx="8596668" cy="3880773"/>
          </a:xfrm>
        </p:spPr>
        <p:txBody>
          <a:bodyPr>
            <a:normAutofit/>
          </a:bodyPr>
          <a:lstStyle/>
          <a:p>
            <a:r>
              <a:rPr lang="nl-NL" sz="2500" dirty="0" smtClean="0"/>
              <a:t>Inflatie beïnvloedt wisselkoers.</a:t>
            </a:r>
          </a:p>
          <a:p>
            <a:r>
              <a:rPr lang="nl-NL" sz="2500" dirty="0" smtClean="0"/>
              <a:t>Inflatie = stijging prijspeil </a:t>
            </a:r>
          </a:p>
          <a:p>
            <a:r>
              <a:rPr lang="nl-NL" sz="2500" dirty="0" smtClean="0">
                <a:sym typeface="Wingdings" panose="05000000000000000000" pitchFamily="2" charset="2"/>
              </a:rPr>
              <a:t> minder vraag naar je binnenlandse producten </a:t>
            </a:r>
          </a:p>
          <a:p>
            <a:r>
              <a:rPr lang="nl-NL" sz="2500" dirty="0" smtClean="0">
                <a:sym typeface="Wingdings" panose="05000000000000000000" pitchFamily="2" charset="2"/>
              </a:rPr>
              <a:t> minder export / meer import </a:t>
            </a:r>
          </a:p>
          <a:p>
            <a:r>
              <a:rPr lang="nl-NL" sz="2500" dirty="0" smtClean="0">
                <a:sym typeface="Wingdings" panose="05000000000000000000" pitchFamily="2" charset="2"/>
              </a:rPr>
              <a:t> minder vraag naar je munt/meer aanbod van je munt</a:t>
            </a:r>
          </a:p>
          <a:p>
            <a:r>
              <a:rPr lang="nl-NL" sz="2500" dirty="0" smtClean="0">
                <a:sym typeface="Wingdings" panose="05000000000000000000" pitchFamily="2" charset="2"/>
              </a:rPr>
              <a:t> daling van je wisselkoers.</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160345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785618" y="1450726"/>
            <a:ext cx="8596668" cy="3880773"/>
          </a:xfrm>
        </p:spPr>
        <p:txBody>
          <a:bodyPr>
            <a:normAutofit/>
          </a:bodyPr>
          <a:lstStyle/>
          <a:p>
            <a:r>
              <a:rPr lang="nl-NL" sz="2500" dirty="0" smtClean="0"/>
              <a:t>Inflatie beïnvloedt wisselkoers.</a:t>
            </a:r>
          </a:p>
          <a:p>
            <a:r>
              <a:rPr lang="nl-NL" sz="2500" dirty="0" smtClean="0"/>
              <a:t>deflatie = daling prijspeil </a:t>
            </a:r>
          </a:p>
          <a:p>
            <a:r>
              <a:rPr lang="nl-NL" sz="2500" dirty="0" smtClean="0">
                <a:sym typeface="Wingdings" panose="05000000000000000000" pitchFamily="2" charset="2"/>
              </a:rPr>
              <a:t> meer vraag naar je binnenlandse producten </a:t>
            </a:r>
          </a:p>
          <a:p>
            <a:r>
              <a:rPr lang="nl-NL" sz="2500" dirty="0" smtClean="0">
                <a:sym typeface="Wingdings" panose="05000000000000000000" pitchFamily="2" charset="2"/>
              </a:rPr>
              <a:t> meer export / minder import </a:t>
            </a:r>
          </a:p>
          <a:p>
            <a:r>
              <a:rPr lang="nl-NL" sz="2500" dirty="0" smtClean="0">
                <a:sym typeface="Wingdings" panose="05000000000000000000" pitchFamily="2" charset="2"/>
              </a:rPr>
              <a:t> meer vraag naar je munt/minder aanbod van je munt</a:t>
            </a:r>
          </a:p>
          <a:p>
            <a:r>
              <a:rPr lang="nl-NL" sz="2500" dirty="0" smtClean="0">
                <a:sym typeface="Wingdings" panose="05000000000000000000" pitchFamily="2" charset="2"/>
              </a:rPr>
              <a:t> stijging van je wisselkoers.</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2575478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677334" y="1251284"/>
            <a:ext cx="8704952" cy="5474369"/>
          </a:xfrm>
        </p:spPr>
        <p:txBody>
          <a:bodyPr>
            <a:normAutofit fontScale="92500"/>
          </a:bodyPr>
          <a:lstStyle/>
          <a:p>
            <a:r>
              <a:rPr lang="nl-NL" sz="2500" dirty="0" smtClean="0"/>
              <a:t>wisselkoers beïnvloedt inflatie</a:t>
            </a:r>
          </a:p>
          <a:p>
            <a:r>
              <a:rPr lang="nl-NL" sz="2500" dirty="0" smtClean="0"/>
              <a:t>Inflatie = stijging prijspeil </a:t>
            </a:r>
          </a:p>
          <a:p>
            <a:r>
              <a:rPr lang="nl-NL" sz="2500" dirty="0" smtClean="0">
                <a:sym typeface="Wingdings" panose="05000000000000000000" pitchFamily="2" charset="2"/>
              </a:rPr>
              <a:t> wisselkoers stijgt</a:t>
            </a:r>
          </a:p>
          <a:p>
            <a:r>
              <a:rPr lang="nl-NL" sz="2500" dirty="0" smtClean="0">
                <a:sym typeface="Wingdings" panose="05000000000000000000" pitchFamily="2" charset="2"/>
              </a:rPr>
              <a:t> grondstoffen uit het buiteland worden goedkoper</a:t>
            </a:r>
          </a:p>
          <a:p>
            <a:r>
              <a:rPr lang="nl-NL" sz="2500" dirty="0" smtClean="0">
                <a:sym typeface="Wingdings" panose="05000000000000000000" pitchFamily="2" charset="2"/>
              </a:rPr>
              <a:t> je kan goedkoper produceren</a:t>
            </a:r>
          </a:p>
          <a:p>
            <a:r>
              <a:rPr lang="nl-NL" sz="2500" dirty="0" smtClean="0">
                <a:sym typeface="Wingdings" panose="05000000000000000000" pitchFamily="2" charset="2"/>
              </a:rPr>
              <a:t> je kan je prijzen verlagen.</a:t>
            </a:r>
          </a:p>
          <a:p>
            <a:r>
              <a:rPr lang="nl-NL" sz="2500" dirty="0" smtClean="0">
                <a:sym typeface="Wingdings" panose="05000000000000000000" pitchFamily="2" charset="2"/>
              </a:rPr>
              <a:t>Of</a:t>
            </a:r>
          </a:p>
          <a:p>
            <a:r>
              <a:rPr lang="nl-NL" sz="2500" dirty="0" smtClean="0">
                <a:sym typeface="Wingdings" panose="05000000000000000000" pitchFamily="2" charset="2"/>
              </a:rPr>
              <a:t> wisselkoers stijgt.</a:t>
            </a:r>
          </a:p>
          <a:p>
            <a:r>
              <a:rPr lang="nl-NL" sz="2500" dirty="0" smtClean="0">
                <a:sym typeface="Wingdings" panose="05000000000000000000" pitchFamily="2" charset="2"/>
              </a:rPr>
              <a:t> export daalt, want je munteenheid is duurder geworden.</a:t>
            </a:r>
          </a:p>
          <a:p>
            <a:r>
              <a:rPr lang="nl-NL" sz="2500" dirty="0" smtClean="0">
                <a:sym typeface="Wingdings" panose="05000000000000000000" pitchFamily="2" charset="2"/>
              </a:rPr>
              <a:t> je productie daalt/je bezettingsgraad daalt</a:t>
            </a:r>
          </a:p>
          <a:p>
            <a:r>
              <a:rPr lang="nl-NL" sz="2500" dirty="0" smtClean="0">
                <a:sym typeface="Wingdings" panose="05000000000000000000" pitchFamily="2" charset="2"/>
              </a:rPr>
              <a:t> minder kans op bestedingsinflatie.</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2935368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677334" y="1251284"/>
            <a:ext cx="8911834" cy="5474369"/>
          </a:xfrm>
        </p:spPr>
        <p:txBody>
          <a:bodyPr>
            <a:normAutofit fontScale="92500"/>
          </a:bodyPr>
          <a:lstStyle/>
          <a:p>
            <a:r>
              <a:rPr lang="nl-NL" sz="2500" dirty="0" smtClean="0"/>
              <a:t>wisselkoers beïnvloedt inflatie</a:t>
            </a:r>
          </a:p>
          <a:p>
            <a:r>
              <a:rPr lang="nl-NL" sz="2500" dirty="0" smtClean="0"/>
              <a:t>Inflatie = stijging prijspeil </a:t>
            </a:r>
          </a:p>
          <a:p>
            <a:r>
              <a:rPr lang="nl-NL" sz="2500" dirty="0" smtClean="0">
                <a:sym typeface="Wingdings" panose="05000000000000000000" pitchFamily="2" charset="2"/>
              </a:rPr>
              <a:t> wisselkoers daalt</a:t>
            </a:r>
          </a:p>
          <a:p>
            <a:r>
              <a:rPr lang="nl-NL" sz="2500" dirty="0" smtClean="0">
                <a:sym typeface="Wingdings" panose="05000000000000000000" pitchFamily="2" charset="2"/>
              </a:rPr>
              <a:t> grondstoffen uit het buiteland worden duurder</a:t>
            </a:r>
          </a:p>
          <a:p>
            <a:r>
              <a:rPr lang="nl-NL" sz="2500" dirty="0" smtClean="0">
                <a:sym typeface="Wingdings" panose="05000000000000000000" pitchFamily="2" charset="2"/>
              </a:rPr>
              <a:t> je moet duurder produceren</a:t>
            </a:r>
          </a:p>
          <a:p>
            <a:r>
              <a:rPr lang="nl-NL" sz="2500" dirty="0" smtClean="0">
                <a:sym typeface="Wingdings" panose="05000000000000000000" pitchFamily="2" charset="2"/>
              </a:rPr>
              <a:t> je gaat je prijzen verhogen</a:t>
            </a:r>
          </a:p>
          <a:p>
            <a:r>
              <a:rPr lang="nl-NL" sz="2500" dirty="0">
                <a:sym typeface="Wingdings" panose="05000000000000000000" pitchFamily="2" charset="2"/>
              </a:rPr>
              <a:t>o</a:t>
            </a:r>
            <a:r>
              <a:rPr lang="nl-NL" sz="2500" dirty="0" smtClean="0">
                <a:sym typeface="Wingdings" panose="05000000000000000000" pitchFamily="2" charset="2"/>
              </a:rPr>
              <a:t>f</a:t>
            </a:r>
          </a:p>
          <a:p>
            <a:r>
              <a:rPr lang="nl-NL" sz="2500" dirty="0" smtClean="0">
                <a:sym typeface="Wingdings" panose="05000000000000000000" pitchFamily="2" charset="2"/>
              </a:rPr>
              <a:t> wisselkoers daalt.</a:t>
            </a:r>
          </a:p>
          <a:p>
            <a:r>
              <a:rPr lang="nl-NL" sz="2500" dirty="0" smtClean="0">
                <a:sym typeface="Wingdings" panose="05000000000000000000" pitchFamily="2" charset="2"/>
              </a:rPr>
              <a:t> export stijgt, want je munteenheid is goedkoper geworden.</a:t>
            </a:r>
          </a:p>
          <a:p>
            <a:r>
              <a:rPr lang="nl-NL" sz="2500" dirty="0" smtClean="0">
                <a:sym typeface="Wingdings" panose="05000000000000000000" pitchFamily="2" charset="2"/>
              </a:rPr>
              <a:t> je productie stijgt/je bezettingsgraad stijgt.</a:t>
            </a:r>
          </a:p>
          <a:p>
            <a:r>
              <a:rPr lang="nl-NL" sz="2500" dirty="0" smtClean="0">
                <a:sym typeface="Wingdings" panose="05000000000000000000" pitchFamily="2" charset="2"/>
              </a:rPr>
              <a:t> meer kans op bestedingsinflatie.</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44844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Wisselkoers, internationale handel en werkgelegenheid.</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Wisselkoers stijgt</a:t>
            </a:r>
          </a:p>
          <a:p>
            <a:r>
              <a:rPr lang="nl-NL" sz="2500" dirty="0" smtClean="0">
                <a:sym typeface="Wingdings" panose="05000000000000000000" pitchFamily="2" charset="2"/>
              </a:rPr>
              <a:t> </a:t>
            </a:r>
            <a:r>
              <a:rPr lang="nl-NL" sz="2500" dirty="0" smtClean="0"/>
              <a:t>Internationale concurrentiepositie daalt (we worden duurder voor het buitenland)</a:t>
            </a:r>
          </a:p>
          <a:p>
            <a:r>
              <a:rPr lang="nl-NL" sz="2500" dirty="0" smtClean="0">
                <a:sym typeface="Wingdings" panose="05000000000000000000" pitchFamily="2" charset="2"/>
              </a:rPr>
              <a:t> </a:t>
            </a:r>
            <a:r>
              <a:rPr lang="nl-NL" sz="2500" dirty="0" smtClean="0"/>
              <a:t>Export gaat dalen (want we worden duurder) import gaat stijgen (want buitenland wordt goedkoper).</a:t>
            </a:r>
          </a:p>
          <a:p>
            <a:r>
              <a:rPr lang="nl-NL" sz="2500" dirty="0" smtClean="0">
                <a:sym typeface="Wingdings" panose="05000000000000000000" pitchFamily="2" charset="2"/>
              </a:rPr>
              <a:t> </a:t>
            </a:r>
            <a:r>
              <a:rPr lang="nl-NL" sz="2500" dirty="0" smtClean="0"/>
              <a:t>Productie daalt (want we hoeven minder zelf te produceren)</a:t>
            </a:r>
          </a:p>
          <a:p>
            <a:r>
              <a:rPr lang="nl-NL" sz="2500" dirty="0" smtClean="0">
                <a:sym typeface="Wingdings" panose="05000000000000000000" pitchFamily="2" charset="2"/>
              </a:rPr>
              <a:t> </a:t>
            </a:r>
            <a:r>
              <a:rPr lang="nl-NL" sz="2500" dirty="0" smtClean="0"/>
              <a:t>Werkgelegenheid daalt (doordat er minder productie is, zijn er minder mensen nodig)</a:t>
            </a:r>
          </a:p>
          <a:p>
            <a:endParaRPr lang="nl-NL" sz="2500" dirty="0"/>
          </a:p>
        </p:txBody>
      </p:sp>
    </p:spTree>
    <p:extLst>
      <p:ext uri="{BB962C8B-B14F-4D97-AF65-F5344CB8AC3E}">
        <p14:creationId xmlns:p14="http://schemas.microsoft.com/office/powerpoint/2010/main" val="228419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Wisselkoers, internationale handel en werkgelegenheid.</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Wisselkoers daalt</a:t>
            </a:r>
          </a:p>
          <a:p>
            <a:r>
              <a:rPr lang="nl-NL" sz="2500" dirty="0" smtClean="0">
                <a:sym typeface="Wingdings" panose="05000000000000000000" pitchFamily="2" charset="2"/>
              </a:rPr>
              <a:t> </a:t>
            </a:r>
            <a:r>
              <a:rPr lang="nl-NL" sz="2500" dirty="0" smtClean="0"/>
              <a:t>Internationale concurrentiepositie stijgt (we worden goedkoper voor het buitenland)</a:t>
            </a:r>
          </a:p>
          <a:p>
            <a:r>
              <a:rPr lang="nl-NL" sz="2500" dirty="0" smtClean="0">
                <a:sym typeface="Wingdings" panose="05000000000000000000" pitchFamily="2" charset="2"/>
              </a:rPr>
              <a:t> </a:t>
            </a:r>
            <a:r>
              <a:rPr lang="nl-NL" sz="2500" dirty="0" smtClean="0"/>
              <a:t>Export gaat stijgen (want we worden goedkoper) import gaat dalen (want buitenland wordt duurder).</a:t>
            </a:r>
          </a:p>
          <a:p>
            <a:r>
              <a:rPr lang="nl-NL" sz="2500" dirty="0" smtClean="0">
                <a:sym typeface="Wingdings" panose="05000000000000000000" pitchFamily="2" charset="2"/>
              </a:rPr>
              <a:t> </a:t>
            </a:r>
            <a:r>
              <a:rPr lang="nl-NL" sz="2500" dirty="0" smtClean="0"/>
              <a:t>Productie stijgt (want we moeten meer zelf produceren)</a:t>
            </a:r>
          </a:p>
          <a:p>
            <a:r>
              <a:rPr lang="nl-NL" sz="2500" dirty="0" smtClean="0">
                <a:sym typeface="Wingdings" panose="05000000000000000000" pitchFamily="2" charset="2"/>
              </a:rPr>
              <a:t> </a:t>
            </a:r>
            <a:r>
              <a:rPr lang="nl-NL" sz="2500" dirty="0" smtClean="0"/>
              <a:t>Werkgelegenheid stijgt (doordat er meer productie is, zijn er meer mensen nodig)</a:t>
            </a:r>
          </a:p>
          <a:p>
            <a:endParaRPr lang="nl-NL" sz="2500" dirty="0"/>
          </a:p>
        </p:txBody>
      </p:sp>
    </p:spTree>
    <p:extLst>
      <p:ext uri="{BB962C8B-B14F-4D97-AF65-F5344CB8AC3E}">
        <p14:creationId xmlns:p14="http://schemas.microsoft.com/office/powerpoint/2010/main" val="16254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en aanbod van een bepaalde munt	</a:t>
            </a:r>
            <a:endParaRPr lang="nl-NL" dirty="0"/>
          </a:p>
        </p:txBody>
      </p:sp>
      <p:sp>
        <p:nvSpPr>
          <p:cNvPr id="3" name="Tijdelijke aanduiding voor inhoud 2"/>
          <p:cNvSpPr>
            <a:spLocks noGrp="1"/>
          </p:cNvSpPr>
          <p:nvPr>
            <p:ph idx="1"/>
          </p:nvPr>
        </p:nvSpPr>
        <p:spPr>
          <a:xfrm>
            <a:off x="317500" y="1371601"/>
            <a:ext cx="8956502" cy="4669762"/>
          </a:xfrm>
        </p:spPr>
        <p:txBody>
          <a:bodyPr>
            <a:normAutofit lnSpcReduction="10000"/>
          </a:bodyPr>
          <a:lstStyle/>
          <a:p>
            <a:r>
              <a:rPr lang="nl-NL" sz="2500" dirty="0" smtClean="0"/>
              <a:t>Stel wij willen iets kopen uit Amerika, daar hebben we dollars voor nodig, deze hebben we op dit moment niet.</a:t>
            </a:r>
          </a:p>
          <a:p>
            <a:r>
              <a:rPr lang="nl-NL" sz="2500" dirty="0" smtClean="0"/>
              <a:t>We gaan dus onze euro’s omwisselen voor dollars.</a:t>
            </a:r>
          </a:p>
          <a:p>
            <a:r>
              <a:rPr lang="nl-NL" sz="2500" dirty="0" smtClean="0"/>
              <a:t>We bieden onze euro’s aan (daling van de euro)</a:t>
            </a:r>
          </a:p>
          <a:p>
            <a:r>
              <a:rPr lang="nl-NL" sz="2500" dirty="0" smtClean="0"/>
              <a:t>En vragen er dollars voor terug (stijging van de dollar)</a:t>
            </a:r>
          </a:p>
          <a:p>
            <a:r>
              <a:rPr lang="nl-NL" sz="2500" dirty="0" smtClean="0"/>
              <a:t>Dit zelfde gebeurd als we willen beleggen in Amerika, of een bedrijf opkopen uit Amerika. </a:t>
            </a:r>
            <a:endParaRPr lang="nl-NL" sz="2500" dirty="0"/>
          </a:p>
          <a:p>
            <a:r>
              <a:rPr lang="nl-NL" sz="2500" dirty="0" smtClean="0"/>
              <a:t>Maar ook: als de rente in Amerika stijgt, of de rente in eurozone daalt. </a:t>
            </a:r>
          </a:p>
          <a:p>
            <a:r>
              <a:rPr lang="nl-NL" sz="2500" dirty="0" smtClean="0"/>
              <a:t>Alle gevallen: meer vraag naar dollars, meer aanbod van euro’s</a:t>
            </a:r>
            <a:endParaRPr lang="nl-NL" sz="2500" dirty="0"/>
          </a:p>
        </p:txBody>
      </p:sp>
    </p:spTree>
    <p:extLst>
      <p:ext uri="{BB962C8B-B14F-4D97-AF65-F5344CB8AC3E}">
        <p14:creationId xmlns:p14="http://schemas.microsoft.com/office/powerpoint/2010/main" val="1442205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ECB en rentebeleid.	</a:t>
            </a:r>
            <a:endParaRPr lang="nl-NL" dirty="0"/>
          </a:p>
        </p:txBody>
      </p:sp>
      <p:sp>
        <p:nvSpPr>
          <p:cNvPr id="3" name="Tijdelijke aanduiding voor inhoud 2"/>
          <p:cNvSpPr>
            <a:spLocks noGrp="1"/>
          </p:cNvSpPr>
          <p:nvPr>
            <p:ph idx="1"/>
          </p:nvPr>
        </p:nvSpPr>
        <p:spPr/>
        <p:txBody>
          <a:bodyPr>
            <a:normAutofit/>
          </a:bodyPr>
          <a:lstStyle/>
          <a:p>
            <a:r>
              <a:rPr lang="nl-NL" sz="2500" dirty="0" smtClean="0"/>
              <a:t>De Europese Centrale bank </a:t>
            </a:r>
            <a:r>
              <a:rPr lang="nl-NL" sz="2500" dirty="0" smtClean="0">
                <a:sym typeface="Wingdings" panose="05000000000000000000" pitchFamily="2" charset="2"/>
              </a:rPr>
              <a:t> handhaving prijsstabiliteit.</a:t>
            </a:r>
          </a:p>
          <a:p>
            <a:r>
              <a:rPr lang="nl-NL" sz="2500" dirty="0" smtClean="0">
                <a:sym typeface="Wingdings" panose="05000000000000000000" pitchFamily="2" charset="2"/>
              </a:rPr>
              <a:t>Prijsstabiliteit = prijzen niet te snel stijgen/dalen.</a:t>
            </a:r>
          </a:p>
          <a:p>
            <a:r>
              <a:rPr lang="nl-NL" sz="2500" dirty="0" smtClean="0">
                <a:sym typeface="Wingdings" panose="05000000000000000000" pitchFamily="2" charset="2"/>
              </a:rPr>
              <a:t>Prijzen iets onder de 2%.</a:t>
            </a:r>
          </a:p>
          <a:p>
            <a:endParaRPr lang="nl-NL" sz="2500" dirty="0"/>
          </a:p>
        </p:txBody>
      </p:sp>
    </p:spTree>
    <p:extLst>
      <p:ext uri="{BB962C8B-B14F-4D97-AF65-F5344CB8AC3E}">
        <p14:creationId xmlns:p14="http://schemas.microsoft.com/office/powerpoint/2010/main" val="2920069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257"/>
          <a:stretch/>
        </p:blipFill>
        <p:spPr>
          <a:xfrm>
            <a:off x="0" y="8094"/>
            <a:ext cx="12192000" cy="1556011"/>
          </a:xfrm>
          <a:prstGeom prst="rect">
            <a:avLst/>
          </a:prstGeom>
        </p:spPr>
      </p:pic>
      <p:pic>
        <p:nvPicPr>
          <p:cNvPr id="5" name="Afbeelding 4"/>
          <p:cNvPicPr>
            <a:picLocks noChangeAspect="1"/>
          </p:cNvPicPr>
          <p:nvPr/>
        </p:nvPicPr>
        <p:blipFill rotWithShape="1">
          <a:blip r:embed="rId2"/>
          <a:srcRect l="-1" r="428" b="72333"/>
          <a:stretch/>
        </p:blipFill>
        <p:spPr>
          <a:xfrm>
            <a:off x="0" y="8094"/>
            <a:ext cx="12139863" cy="1892895"/>
          </a:xfrm>
          <a:prstGeom prst="rect">
            <a:avLst/>
          </a:prstGeom>
        </p:spPr>
      </p:pic>
      <p:pic>
        <p:nvPicPr>
          <p:cNvPr id="6" name="Afbeelding 5"/>
          <p:cNvPicPr>
            <a:picLocks noChangeAspect="1"/>
          </p:cNvPicPr>
          <p:nvPr/>
        </p:nvPicPr>
        <p:blipFill rotWithShape="1">
          <a:blip r:embed="rId2"/>
          <a:srcRect r="69309" b="66179"/>
          <a:stretch/>
        </p:blipFill>
        <p:spPr>
          <a:xfrm>
            <a:off x="0" y="8094"/>
            <a:ext cx="3741821" cy="2314001"/>
          </a:xfrm>
          <a:prstGeom prst="rect">
            <a:avLst/>
          </a:prstGeom>
        </p:spPr>
      </p:pic>
      <p:pic>
        <p:nvPicPr>
          <p:cNvPr id="7" name="Afbeelding 6"/>
          <p:cNvPicPr>
            <a:picLocks noChangeAspect="1"/>
          </p:cNvPicPr>
          <p:nvPr/>
        </p:nvPicPr>
        <p:blipFill rotWithShape="1">
          <a:blip r:embed="rId2"/>
          <a:srcRect r="42961" b="66179"/>
          <a:stretch/>
        </p:blipFill>
        <p:spPr>
          <a:xfrm>
            <a:off x="0" y="8094"/>
            <a:ext cx="6954253" cy="2314001"/>
          </a:xfrm>
          <a:prstGeom prst="rect">
            <a:avLst/>
          </a:prstGeom>
        </p:spPr>
      </p:pic>
      <p:pic>
        <p:nvPicPr>
          <p:cNvPr id="8" name="Afbeelding 7"/>
          <p:cNvPicPr>
            <a:picLocks noChangeAspect="1"/>
          </p:cNvPicPr>
          <p:nvPr/>
        </p:nvPicPr>
        <p:blipFill rotWithShape="1">
          <a:blip r:embed="rId2"/>
          <a:srcRect r="230" b="66003"/>
          <a:stretch/>
        </p:blipFill>
        <p:spPr>
          <a:xfrm>
            <a:off x="0" y="8095"/>
            <a:ext cx="12163926" cy="2326032"/>
          </a:xfrm>
          <a:prstGeom prst="rect">
            <a:avLst/>
          </a:prstGeom>
        </p:spPr>
      </p:pic>
      <p:pic>
        <p:nvPicPr>
          <p:cNvPr id="9" name="Afbeelding 8"/>
          <p:cNvPicPr>
            <a:picLocks noChangeAspect="1"/>
          </p:cNvPicPr>
          <p:nvPr/>
        </p:nvPicPr>
        <p:blipFill rotWithShape="1">
          <a:blip r:embed="rId2"/>
          <a:srcRect r="52336" b="60551"/>
          <a:stretch/>
        </p:blipFill>
        <p:spPr>
          <a:xfrm>
            <a:off x="0" y="8094"/>
            <a:ext cx="5811253" cy="2699011"/>
          </a:xfrm>
          <a:prstGeom prst="rect">
            <a:avLst/>
          </a:prstGeom>
        </p:spPr>
      </p:pic>
      <p:pic>
        <p:nvPicPr>
          <p:cNvPr id="10" name="Afbeelding 9"/>
          <p:cNvPicPr>
            <a:picLocks noChangeAspect="1"/>
          </p:cNvPicPr>
          <p:nvPr/>
        </p:nvPicPr>
        <p:blipFill rotWithShape="1">
          <a:blip r:embed="rId2"/>
          <a:srcRect r="132" b="60551"/>
          <a:stretch/>
        </p:blipFill>
        <p:spPr>
          <a:xfrm>
            <a:off x="0" y="8094"/>
            <a:ext cx="12175958" cy="2699011"/>
          </a:xfrm>
          <a:prstGeom prst="rect">
            <a:avLst/>
          </a:prstGeom>
        </p:spPr>
      </p:pic>
      <p:pic>
        <p:nvPicPr>
          <p:cNvPr id="11" name="Afbeelding 10"/>
          <p:cNvPicPr>
            <a:picLocks noChangeAspect="1"/>
          </p:cNvPicPr>
          <p:nvPr/>
        </p:nvPicPr>
        <p:blipFill rotWithShape="1">
          <a:blip r:embed="rId2"/>
          <a:srcRect r="62993" b="54748"/>
          <a:stretch/>
        </p:blipFill>
        <p:spPr>
          <a:xfrm>
            <a:off x="0" y="8094"/>
            <a:ext cx="4511842" cy="3096053"/>
          </a:xfrm>
          <a:prstGeom prst="rect">
            <a:avLst/>
          </a:prstGeom>
        </p:spPr>
      </p:pic>
      <p:pic>
        <p:nvPicPr>
          <p:cNvPr id="12" name="Afbeelding 11"/>
          <p:cNvPicPr>
            <a:picLocks noChangeAspect="1"/>
          </p:cNvPicPr>
          <p:nvPr/>
        </p:nvPicPr>
        <p:blipFill rotWithShape="1">
          <a:blip r:embed="rId2"/>
          <a:srcRect l="1" r="32" b="53693"/>
          <a:stretch/>
        </p:blipFill>
        <p:spPr>
          <a:xfrm>
            <a:off x="0" y="8094"/>
            <a:ext cx="12187989" cy="3168243"/>
          </a:xfrm>
          <a:prstGeom prst="rect">
            <a:avLst/>
          </a:prstGeom>
        </p:spPr>
      </p:pic>
      <p:pic>
        <p:nvPicPr>
          <p:cNvPr id="13" name="Afbeelding 12"/>
          <p:cNvPicPr>
            <a:picLocks noChangeAspect="1"/>
          </p:cNvPicPr>
          <p:nvPr/>
        </p:nvPicPr>
        <p:blipFill rotWithShape="1">
          <a:blip r:embed="rId2"/>
          <a:srcRect r="65756" b="48065"/>
          <a:stretch/>
        </p:blipFill>
        <p:spPr>
          <a:xfrm>
            <a:off x="0" y="8094"/>
            <a:ext cx="4174958" cy="3553253"/>
          </a:xfrm>
          <a:prstGeom prst="rect">
            <a:avLst/>
          </a:prstGeom>
        </p:spPr>
      </p:pic>
      <p:pic>
        <p:nvPicPr>
          <p:cNvPr id="14" name="Afbeelding 13"/>
          <p:cNvPicPr>
            <a:picLocks noChangeAspect="1"/>
          </p:cNvPicPr>
          <p:nvPr/>
        </p:nvPicPr>
        <p:blipFill rotWithShape="1">
          <a:blip r:embed="rId2"/>
          <a:srcRect b="40328"/>
          <a:stretch/>
        </p:blipFill>
        <p:spPr>
          <a:xfrm>
            <a:off x="0" y="8094"/>
            <a:ext cx="12192000" cy="4082643"/>
          </a:xfrm>
          <a:prstGeom prst="rect">
            <a:avLst/>
          </a:prstGeom>
        </p:spPr>
      </p:pic>
      <p:pic>
        <p:nvPicPr>
          <p:cNvPr id="15" name="Afbeelding 14"/>
          <p:cNvPicPr>
            <a:picLocks noChangeAspect="1"/>
          </p:cNvPicPr>
          <p:nvPr/>
        </p:nvPicPr>
        <p:blipFill rotWithShape="1">
          <a:blip r:embed="rId2"/>
          <a:srcRect l="1" r="32" b="26436"/>
          <a:stretch/>
        </p:blipFill>
        <p:spPr>
          <a:xfrm>
            <a:off x="0" y="8095"/>
            <a:ext cx="12187989" cy="5033138"/>
          </a:xfrm>
          <a:prstGeom prst="rect">
            <a:avLst/>
          </a:prstGeom>
        </p:spPr>
      </p:pic>
      <p:pic>
        <p:nvPicPr>
          <p:cNvPr id="16" name="Afbeelding 15"/>
          <p:cNvPicPr>
            <a:picLocks noChangeAspect="1"/>
          </p:cNvPicPr>
          <p:nvPr/>
        </p:nvPicPr>
        <p:blipFill rotWithShape="1">
          <a:blip r:embed="rId2"/>
          <a:srcRect r="35263" b="20457"/>
          <a:stretch/>
        </p:blipFill>
        <p:spPr>
          <a:xfrm>
            <a:off x="0" y="8094"/>
            <a:ext cx="7892716" cy="5442211"/>
          </a:xfrm>
          <a:prstGeom prst="rect">
            <a:avLst/>
          </a:prstGeom>
        </p:spPr>
      </p:pic>
      <p:pic>
        <p:nvPicPr>
          <p:cNvPr id="17" name="Afbeelding 16"/>
          <p:cNvPicPr>
            <a:picLocks noChangeAspect="1"/>
          </p:cNvPicPr>
          <p:nvPr/>
        </p:nvPicPr>
        <p:blipFill rotWithShape="1">
          <a:blip r:embed="rId2"/>
          <a:srcRect r="40592" b="14477"/>
          <a:stretch/>
        </p:blipFill>
        <p:spPr>
          <a:xfrm>
            <a:off x="0" y="8094"/>
            <a:ext cx="7243011" cy="5851285"/>
          </a:xfrm>
          <a:prstGeom prst="rect">
            <a:avLst/>
          </a:prstGeom>
        </p:spPr>
      </p:pic>
      <p:pic>
        <p:nvPicPr>
          <p:cNvPr id="19" name="Afbeelding 18"/>
          <p:cNvPicPr>
            <a:picLocks noChangeAspect="1"/>
          </p:cNvPicPr>
          <p:nvPr/>
        </p:nvPicPr>
        <p:blipFill rotWithShape="1">
          <a:blip r:embed="rId2"/>
          <a:srcRect r="230" b="13950"/>
          <a:stretch/>
        </p:blipFill>
        <p:spPr>
          <a:xfrm>
            <a:off x="0" y="8095"/>
            <a:ext cx="12163926" cy="5887380"/>
          </a:xfrm>
          <a:prstGeom prst="rect">
            <a:avLst/>
          </a:prstGeom>
        </p:spPr>
      </p:pic>
      <p:pic>
        <p:nvPicPr>
          <p:cNvPr id="20" name="Afbeelding 19"/>
          <p:cNvPicPr>
            <a:picLocks noChangeAspect="1"/>
          </p:cNvPicPr>
          <p:nvPr/>
        </p:nvPicPr>
        <p:blipFill rotWithShape="1">
          <a:blip r:embed="rId2"/>
          <a:srcRect r="52336" b="8674"/>
          <a:stretch/>
        </p:blipFill>
        <p:spPr>
          <a:xfrm>
            <a:off x="0" y="8094"/>
            <a:ext cx="5811253" cy="6248327"/>
          </a:xfrm>
          <a:prstGeom prst="rect">
            <a:avLst/>
          </a:prstGeom>
        </p:spPr>
      </p:pic>
      <p:pic>
        <p:nvPicPr>
          <p:cNvPr id="21" name="Afbeelding 20"/>
          <p:cNvPicPr>
            <a:picLocks noChangeAspect="1"/>
          </p:cNvPicPr>
          <p:nvPr/>
        </p:nvPicPr>
        <p:blipFill rotWithShape="1">
          <a:blip r:embed="rId2"/>
          <a:srcRect b="7971"/>
          <a:stretch/>
        </p:blipFill>
        <p:spPr>
          <a:xfrm>
            <a:off x="0" y="8094"/>
            <a:ext cx="12192000" cy="6296453"/>
          </a:xfrm>
          <a:prstGeom prst="rect">
            <a:avLst/>
          </a:prstGeom>
        </p:spPr>
      </p:pic>
      <p:pic>
        <p:nvPicPr>
          <p:cNvPr id="22" name="Afbeelding 21"/>
          <p:cNvPicPr>
            <a:picLocks noChangeAspect="1"/>
          </p:cNvPicPr>
          <p:nvPr/>
        </p:nvPicPr>
        <p:blipFill>
          <a:blip r:embed="rId2"/>
          <a:stretch>
            <a:fillRect/>
          </a:stretch>
        </p:blipFill>
        <p:spPr>
          <a:xfrm>
            <a:off x="0" y="8094"/>
            <a:ext cx="12192000" cy="6841811"/>
          </a:xfrm>
          <a:prstGeom prst="rect">
            <a:avLst/>
          </a:prstGeom>
        </p:spPr>
      </p:pic>
    </p:spTree>
    <p:extLst>
      <p:ext uri="{BB962C8B-B14F-4D97-AF65-F5344CB8AC3E}">
        <p14:creationId xmlns:p14="http://schemas.microsoft.com/office/powerpoint/2010/main" val="2860971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ym typeface="Wingdings" panose="05000000000000000000" pitchFamily="2" charset="2"/>
              </a:rPr>
              <a:t>Rente beleid verschillen tussen landen in </a:t>
            </a:r>
            <a:r>
              <a:rPr lang="nl-NL" dirty="0">
                <a:sym typeface="Wingdings" panose="05000000000000000000" pitchFamily="2" charset="2"/>
              </a:rPr>
              <a:t>E</a:t>
            </a:r>
            <a:r>
              <a:rPr lang="nl-NL" dirty="0" smtClean="0">
                <a:sym typeface="Wingdings" panose="05000000000000000000" pitchFamily="2" charset="2"/>
              </a:rPr>
              <a:t>uropa</a:t>
            </a:r>
            <a:endParaRPr lang="nl-NL" dirty="0"/>
          </a:p>
        </p:txBody>
      </p:sp>
      <p:sp>
        <p:nvSpPr>
          <p:cNvPr id="3" name="Tijdelijke aanduiding voor inhoud 2"/>
          <p:cNvSpPr>
            <a:spLocks noGrp="1"/>
          </p:cNvSpPr>
          <p:nvPr>
            <p:ph idx="1"/>
          </p:nvPr>
        </p:nvSpPr>
        <p:spPr/>
        <p:txBody>
          <a:bodyPr>
            <a:noAutofit/>
          </a:bodyPr>
          <a:lstStyle/>
          <a:p>
            <a:r>
              <a:rPr lang="nl-NL" sz="2500" dirty="0" smtClean="0"/>
              <a:t>Het is de rentestand binnen </a:t>
            </a:r>
            <a:r>
              <a:rPr lang="nl-NL" sz="2500" dirty="0" err="1" smtClean="0"/>
              <a:t>europa</a:t>
            </a:r>
            <a:endParaRPr lang="nl-NL" sz="2500" dirty="0" smtClean="0"/>
          </a:p>
          <a:p>
            <a:r>
              <a:rPr lang="nl-NL" sz="2500" dirty="0" smtClean="0"/>
              <a:t>In Nederland hoog conjunctuur </a:t>
            </a:r>
            <a:r>
              <a:rPr lang="nl-NL" sz="2500" dirty="0" smtClean="0">
                <a:sym typeface="Wingdings" panose="05000000000000000000" pitchFamily="2" charset="2"/>
              </a:rPr>
              <a:t> ECB rente verhogen om dit af te remmen is gewenst.</a:t>
            </a:r>
          </a:p>
          <a:p>
            <a:r>
              <a:rPr lang="nl-NL" sz="2500" dirty="0" smtClean="0">
                <a:sym typeface="Wingdings" panose="05000000000000000000" pitchFamily="2" charset="2"/>
              </a:rPr>
              <a:t>Tegelijkertijd</a:t>
            </a:r>
          </a:p>
          <a:p>
            <a:r>
              <a:rPr lang="nl-NL" sz="2500" dirty="0" smtClean="0">
                <a:sym typeface="Wingdings" panose="05000000000000000000" pitchFamily="2" charset="2"/>
              </a:rPr>
              <a:t>Portugal laag conjunctuur  ECB rente verlagen om de economie te stimuleren is gewenst.</a:t>
            </a:r>
          </a:p>
          <a:p>
            <a:endParaRPr lang="nl-NL" sz="2500" dirty="0">
              <a:sym typeface="Wingdings" panose="05000000000000000000" pitchFamily="2" charset="2"/>
            </a:endParaRPr>
          </a:p>
          <a:p>
            <a:r>
              <a:rPr lang="nl-NL" sz="2500" dirty="0" smtClean="0">
                <a:sym typeface="Wingdings" panose="05000000000000000000" pitchFamily="2" charset="2"/>
              </a:rPr>
              <a:t>Ze kunnen of verhogen of verlagen.. Niet altijd voor alle landen gunstig.</a:t>
            </a:r>
            <a:endParaRPr lang="nl-NL" sz="2500" dirty="0"/>
          </a:p>
        </p:txBody>
      </p:sp>
    </p:spTree>
    <p:extLst>
      <p:ext uri="{BB962C8B-B14F-4D97-AF65-F5344CB8AC3E}">
        <p14:creationId xmlns:p14="http://schemas.microsoft.com/office/powerpoint/2010/main" val="352089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5.11 t/m 5.15</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12 minuten de tijd</a:t>
            </a:r>
          </a:p>
          <a:p>
            <a:r>
              <a:rPr lang="nl-NL" sz="2500" dirty="0" smtClean="0"/>
              <a:t>De eerste </a:t>
            </a:r>
            <a:r>
              <a:rPr lang="nl-NL" sz="2500" dirty="0"/>
              <a:t>4</a:t>
            </a:r>
            <a:r>
              <a:rPr lang="nl-NL" sz="2500" dirty="0" smtClean="0"/>
              <a:t> minuten zonder overleg.</a:t>
            </a:r>
          </a:p>
          <a:p>
            <a:r>
              <a:rPr lang="nl-NL" sz="2500" dirty="0" smtClean="0"/>
              <a:t>Eerder klaar. 5.16 t/m 5.19 is het huiswerk</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90052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55091"/>
          <a:stretch/>
        </p:blipFill>
        <p:spPr>
          <a:xfrm>
            <a:off x="0" y="-1"/>
            <a:ext cx="12192000" cy="1828801"/>
          </a:xfrm>
          <a:prstGeom prst="rect">
            <a:avLst/>
          </a:prstGeom>
        </p:spPr>
      </p:pic>
      <p:pic>
        <p:nvPicPr>
          <p:cNvPr id="5" name="Afbeelding 4"/>
          <p:cNvPicPr>
            <a:picLocks noChangeAspect="1"/>
          </p:cNvPicPr>
          <p:nvPr/>
        </p:nvPicPr>
        <p:blipFill>
          <a:blip r:embed="rId2"/>
          <a:stretch>
            <a:fillRect/>
          </a:stretch>
        </p:blipFill>
        <p:spPr>
          <a:xfrm>
            <a:off x="0" y="-1"/>
            <a:ext cx="12192000" cy="4072177"/>
          </a:xfrm>
          <a:prstGeom prst="rect">
            <a:avLst/>
          </a:prstGeom>
        </p:spPr>
      </p:pic>
    </p:spTree>
    <p:extLst>
      <p:ext uri="{BB962C8B-B14F-4D97-AF65-F5344CB8AC3E}">
        <p14:creationId xmlns:p14="http://schemas.microsoft.com/office/powerpoint/2010/main" val="3463781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r="48726" b="80193"/>
          <a:stretch/>
        </p:blipFill>
        <p:spPr>
          <a:xfrm>
            <a:off x="0" y="58738"/>
            <a:ext cx="3874168" cy="1348958"/>
          </a:xfrm>
          <a:prstGeom prst="rect">
            <a:avLst/>
          </a:prstGeom>
        </p:spPr>
      </p:pic>
      <p:pic>
        <p:nvPicPr>
          <p:cNvPr id="5" name="Afbeelding 4"/>
          <p:cNvPicPr>
            <a:picLocks noChangeAspect="1"/>
          </p:cNvPicPr>
          <p:nvPr/>
        </p:nvPicPr>
        <p:blipFill rotWithShape="1">
          <a:blip r:embed="rId2"/>
          <a:srcRect r="47930" b="63764"/>
          <a:stretch/>
        </p:blipFill>
        <p:spPr>
          <a:xfrm>
            <a:off x="0" y="58737"/>
            <a:ext cx="3934326" cy="2467895"/>
          </a:xfrm>
          <a:prstGeom prst="rect">
            <a:avLst/>
          </a:prstGeom>
        </p:spPr>
      </p:pic>
      <p:pic>
        <p:nvPicPr>
          <p:cNvPr id="6" name="Afbeelding 5"/>
          <p:cNvPicPr>
            <a:picLocks noChangeAspect="1"/>
          </p:cNvPicPr>
          <p:nvPr/>
        </p:nvPicPr>
        <p:blipFill rotWithShape="1">
          <a:blip r:embed="rId2"/>
          <a:srcRect r="45223" b="48218"/>
          <a:stretch/>
        </p:blipFill>
        <p:spPr>
          <a:xfrm>
            <a:off x="0" y="58738"/>
            <a:ext cx="4138863" cy="3526674"/>
          </a:xfrm>
          <a:prstGeom prst="rect">
            <a:avLst/>
          </a:prstGeom>
        </p:spPr>
      </p:pic>
      <p:pic>
        <p:nvPicPr>
          <p:cNvPr id="7" name="Afbeelding 6"/>
          <p:cNvPicPr>
            <a:picLocks noChangeAspect="1"/>
          </p:cNvPicPr>
          <p:nvPr/>
        </p:nvPicPr>
        <p:blipFill rotWithShape="1">
          <a:blip r:embed="rId2"/>
          <a:srcRect r="46019" b="31966"/>
          <a:stretch/>
        </p:blipFill>
        <p:spPr>
          <a:xfrm>
            <a:off x="0" y="58737"/>
            <a:ext cx="4078705" cy="4633579"/>
          </a:xfrm>
          <a:prstGeom prst="rect">
            <a:avLst/>
          </a:prstGeom>
        </p:spPr>
      </p:pic>
      <p:pic>
        <p:nvPicPr>
          <p:cNvPr id="8" name="Afbeelding 7"/>
          <p:cNvPicPr>
            <a:picLocks noChangeAspect="1"/>
          </p:cNvPicPr>
          <p:nvPr/>
        </p:nvPicPr>
        <p:blipFill rotWithShape="1">
          <a:blip r:embed="rId2"/>
          <a:srcRect r="45541" b="16949"/>
          <a:stretch/>
        </p:blipFill>
        <p:spPr>
          <a:xfrm>
            <a:off x="0" y="58737"/>
            <a:ext cx="4114800" cy="5656263"/>
          </a:xfrm>
          <a:prstGeom prst="rect">
            <a:avLst/>
          </a:prstGeom>
        </p:spPr>
      </p:pic>
      <p:pic>
        <p:nvPicPr>
          <p:cNvPr id="9" name="Afbeelding 8"/>
          <p:cNvPicPr>
            <a:picLocks noChangeAspect="1"/>
          </p:cNvPicPr>
          <p:nvPr/>
        </p:nvPicPr>
        <p:blipFill rotWithShape="1">
          <a:blip r:embed="rId2"/>
          <a:srcRect r="49522" b="167"/>
          <a:stretch/>
        </p:blipFill>
        <p:spPr>
          <a:xfrm>
            <a:off x="0" y="58737"/>
            <a:ext cx="3814011" cy="6799263"/>
          </a:xfrm>
          <a:prstGeom prst="rect">
            <a:avLst/>
          </a:prstGeom>
        </p:spPr>
      </p:pic>
      <p:pic>
        <p:nvPicPr>
          <p:cNvPr id="10" name="Afbeelding 9"/>
          <p:cNvPicPr>
            <a:picLocks noChangeAspect="1"/>
          </p:cNvPicPr>
          <p:nvPr/>
        </p:nvPicPr>
        <p:blipFill rotWithShape="1">
          <a:blip r:embed="rId2"/>
          <a:srcRect r="-637" b="81783"/>
          <a:stretch/>
        </p:blipFill>
        <p:spPr>
          <a:xfrm>
            <a:off x="0" y="58738"/>
            <a:ext cx="7603958" cy="1240674"/>
          </a:xfrm>
          <a:prstGeom prst="rect">
            <a:avLst/>
          </a:prstGeom>
        </p:spPr>
      </p:pic>
      <p:pic>
        <p:nvPicPr>
          <p:cNvPr id="11" name="Afbeelding 10"/>
          <p:cNvPicPr>
            <a:picLocks noChangeAspect="1"/>
          </p:cNvPicPr>
          <p:nvPr/>
        </p:nvPicPr>
        <p:blipFill rotWithShape="1">
          <a:blip r:embed="rId2"/>
          <a:srcRect b="65884"/>
          <a:stretch/>
        </p:blipFill>
        <p:spPr>
          <a:xfrm>
            <a:off x="0" y="58738"/>
            <a:ext cx="7555832" cy="2323516"/>
          </a:xfrm>
          <a:prstGeom prst="rect">
            <a:avLst/>
          </a:prstGeom>
        </p:spPr>
      </p:pic>
      <p:pic>
        <p:nvPicPr>
          <p:cNvPr id="12" name="Afbeelding 11"/>
          <p:cNvPicPr>
            <a:picLocks noChangeAspect="1"/>
          </p:cNvPicPr>
          <p:nvPr/>
        </p:nvPicPr>
        <p:blipFill rotWithShape="1">
          <a:blip r:embed="rId2"/>
          <a:srcRect b="48925"/>
          <a:stretch/>
        </p:blipFill>
        <p:spPr>
          <a:xfrm>
            <a:off x="0" y="58737"/>
            <a:ext cx="7555832" cy="3478547"/>
          </a:xfrm>
          <a:prstGeom prst="rect">
            <a:avLst/>
          </a:prstGeom>
        </p:spPr>
      </p:pic>
      <p:pic>
        <p:nvPicPr>
          <p:cNvPr id="13" name="Afbeelding 12"/>
          <p:cNvPicPr>
            <a:picLocks noChangeAspect="1"/>
          </p:cNvPicPr>
          <p:nvPr/>
        </p:nvPicPr>
        <p:blipFill rotWithShape="1">
          <a:blip r:embed="rId2"/>
          <a:srcRect b="34616"/>
          <a:stretch/>
        </p:blipFill>
        <p:spPr>
          <a:xfrm>
            <a:off x="0" y="58737"/>
            <a:ext cx="7555832" cy="4453105"/>
          </a:xfrm>
          <a:prstGeom prst="rect">
            <a:avLst/>
          </a:prstGeom>
        </p:spPr>
      </p:pic>
      <p:pic>
        <p:nvPicPr>
          <p:cNvPr id="14" name="Afbeelding 13"/>
          <p:cNvPicPr>
            <a:picLocks noChangeAspect="1"/>
          </p:cNvPicPr>
          <p:nvPr/>
        </p:nvPicPr>
        <p:blipFill rotWithShape="1">
          <a:blip r:embed="rId2"/>
          <a:srcRect b="16067"/>
          <a:stretch/>
        </p:blipFill>
        <p:spPr>
          <a:xfrm>
            <a:off x="0" y="58737"/>
            <a:ext cx="7555832" cy="5716421"/>
          </a:xfrm>
          <a:prstGeom prst="rect">
            <a:avLst/>
          </a:prstGeom>
        </p:spPr>
      </p:pic>
      <p:pic>
        <p:nvPicPr>
          <p:cNvPr id="15" name="Afbeelding 14"/>
          <p:cNvPicPr>
            <a:picLocks noChangeAspect="1"/>
          </p:cNvPicPr>
          <p:nvPr/>
        </p:nvPicPr>
        <p:blipFill>
          <a:blip r:embed="rId2"/>
          <a:stretch>
            <a:fillRect/>
          </a:stretch>
        </p:blipFill>
        <p:spPr>
          <a:xfrm>
            <a:off x="0" y="58737"/>
            <a:ext cx="7555832" cy="6810647"/>
          </a:xfrm>
          <a:prstGeom prst="rect">
            <a:avLst/>
          </a:prstGeom>
        </p:spPr>
      </p:pic>
    </p:spTree>
    <p:extLst>
      <p:ext uri="{BB962C8B-B14F-4D97-AF65-F5344CB8AC3E}">
        <p14:creationId xmlns:p14="http://schemas.microsoft.com/office/powerpoint/2010/main" val="187457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83636"/>
          <a:stretch/>
        </p:blipFill>
        <p:spPr>
          <a:xfrm>
            <a:off x="0" y="1"/>
            <a:ext cx="12192000" cy="902368"/>
          </a:xfrm>
          <a:prstGeom prst="rect">
            <a:avLst/>
          </a:prstGeom>
        </p:spPr>
      </p:pic>
      <p:pic>
        <p:nvPicPr>
          <p:cNvPr id="5" name="Afbeelding 4"/>
          <p:cNvPicPr>
            <a:picLocks noChangeAspect="1"/>
          </p:cNvPicPr>
          <p:nvPr/>
        </p:nvPicPr>
        <p:blipFill rotWithShape="1">
          <a:blip r:embed="rId2"/>
          <a:srcRect b="43053"/>
          <a:stretch/>
        </p:blipFill>
        <p:spPr>
          <a:xfrm>
            <a:off x="0" y="1"/>
            <a:ext cx="12192000" cy="3140242"/>
          </a:xfrm>
          <a:prstGeom prst="rect">
            <a:avLst/>
          </a:prstGeom>
        </p:spPr>
      </p:pic>
      <p:pic>
        <p:nvPicPr>
          <p:cNvPr id="6" name="Afbeelding 5"/>
          <p:cNvPicPr>
            <a:picLocks noChangeAspect="1"/>
          </p:cNvPicPr>
          <p:nvPr/>
        </p:nvPicPr>
        <p:blipFill rotWithShape="1">
          <a:blip r:embed="rId2"/>
          <a:srcRect b="30398"/>
          <a:stretch/>
        </p:blipFill>
        <p:spPr>
          <a:xfrm>
            <a:off x="0" y="1"/>
            <a:ext cx="12192000" cy="3838074"/>
          </a:xfrm>
          <a:prstGeom prst="rect">
            <a:avLst/>
          </a:prstGeom>
        </p:spPr>
      </p:pic>
      <p:pic>
        <p:nvPicPr>
          <p:cNvPr id="7" name="Afbeelding 6"/>
          <p:cNvPicPr>
            <a:picLocks noChangeAspect="1"/>
          </p:cNvPicPr>
          <p:nvPr/>
        </p:nvPicPr>
        <p:blipFill>
          <a:blip r:embed="rId2"/>
          <a:stretch>
            <a:fillRect/>
          </a:stretch>
        </p:blipFill>
        <p:spPr>
          <a:xfrm>
            <a:off x="0" y="0"/>
            <a:ext cx="12192000" cy="5514321"/>
          </a:xfrm>
          <a:prstGeom prst="rect">
            <a:avLst/>
          </a:prstGeom>
        </p:spPr>
      </p:pic>
      <p:pic>
        <p:nvPicPr>
          <p:cNvPr id="8" name="Afbeelding 7"/>
          <p:cNvPicPr>
            <a:picLocks noChangeAspect="1"/>
          </p:cNvPicPr>
          <p:nvPr/>
        </p:nvPicPr>
        <p:blipFill>
          <a:blip r:embed="rId3"/>
          <a:stretch>
            <a:fillRect/>
          </a:stretch>
        </p:blipFill>
        <p:spPr>
          <a:xfrm>
            <a:off x="-84221" y="4971396"/>
            <a:ext cx="12276221" cy="1391142"/>
          </a:xfrm>
          <a:prstGeom prst="rect">
            <a:avLst/>
          </a:prstGeom>
        </p:spPr>
      </p:pic>
    </p:spTree>
    <p:extLst>
      <p:ext uri="{BB962C8B-B14F-4D97-AF65-F5344CB8AC3E}">
        <p14:creationId xmlns:p14="http://schemas.microsoft.com/office/powerpoint/2010/main" val="1115754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 en wisselkoers.</a:t>
            </a:r>
            <a:endParaRPr lang="nl-NL" dirty="0"/>
          </a:p>
        </p:txBody>
      </p:sp>
      <p:sp>
        <p:nvSpPr>
          <p:cNvPr id="3" name="Tijdelijke aanduiding voor inhoud 2"/>
          <p:cNvSpPr>
            <a:spLocks noGrp="1"/>
          </p:cNvSpPr>
          <p:nvPr>
            <p:ph idx="1"/>
          </p:nvPr>
        </p:nvSpPr>
        <p:spPr>
          <a:xfrm>
            <a:off x="252663" y="1251285"/>
            <a:ext cx="9021339" cy="4790078"/>
          </a:xfrm>
        </p:spPr>
        <p:txBody>
          <a:bodyPr>
            <a:noAutofit/>
          </a:bodyPr>
          <a:lstStyle/>
          <a:p>
            <a:r>
              <a:rPr lang="nl-NL" sz="2300" dirty="0" smtClean="0"/>
              <a:t>De rente beïnvloed ook de wisselkoers.</a:t>
            </a:r>
          </a:p>
          <a:p>
            <a:r>
              <a:rPr lang="nl-NL" sz="2300" dirty="0" smtClean="0">
                <a:sym typeface="Wingdings" panose="05000000000000000000" pitchFamily="2" charset="2"/>
              </a:rPr>
              <a:t> rente stijgt.</a:t>
            </a:r>
          </a:p>
          <a:p>
            <a:r>
              <a:rPr lang="nl-NL" sz="2300" dirty="0" smtClean="0">
                <a:sym typeface="Wingdings" panose="05000000000000000000" pitchFamily="2" charset="2"/>
              </a:rPr>
              <a:t> meer mensen uit het buitenland willen geld in Europa op de bank zetten.</a:t>
            </a:r>
          </a:p>
          <a:p>
            <a:r>
              <a:rPr lang="nl-NL" sz="2300" dirty="0" smtClean="0">
                <a:sym typeface="Wingdings" panose="05000000000000000000" pitchFamily="2" charset="2"/>
              </a:rPr>
              <a:t> hiervoor zijn euro’s nodig, dus de vraag naar de euro stijgt.</a:t>
            </a:r>
          </a:p>
          <a:p>
            <a:r>
              <a:rPr lang="nl-NL" sz="2300" dirty="0" smtClean="0">
                <a:sym typeface="Wingdings" panose="05000000000000000000" pitchFamily="2" charset="2"/>
              </a:rPr>
              <a:t> de wisselkoers stijgt.</a:t>
            </a:r>
          </a:p>
          <a:p>
            <a:r>
              <a:rPr lang="nl-NL" sz="2300" dirty="0" smtClean="0">
                <a:sym typeface="Wingdings" panose="05000000000000000000" pitchFamily="2" charset="2"/>
              </a:rPr>
              <a:t>Maar ook:</a:t>
            </a:r>
          </a:p>
          <a:p>
            <a:r>
              <a:rPr lang="nl-NL" sz="2300" dirty="0" smtClean="0">
                <a:sym typeface="Wingdings" panose="05000000000000000000" pitchFamily="2" charset="2"/>
              </a:rPr>
              <a:t> rente stijgt.</a:t>
            </a:r>
          </a:p>
          <a:p>
            <a:r>
              <a:rPr lang="nl-NL" sz="2300" dirty="0" smtClean="0">
                <a:sym typeface="Wingdings" panose="05000000000000000000" pitchFamily="2" charset="2"/>
              </a:rPr>
              <a:t> meer mensen in Europa willen hun geld in </a:t>
            </a:r>
            <a:r>
              <a:rPr lang="nl-NL" sz="2300" dirty="0">
                <a:sym typeface="Wingdings" panose="05000000000000000000" pitchFamily="2" charset="2"/>
              </a:rPr>
              <a:t>E</a:t>
            </a:r>
            <a:r>
              <a:rPr lang="nl-NL" sz="2300" dirty="0" smtClean="0">
                <a:sym typeface="Wingdings" panose="05000000000000000000" pitchFamily="2" charset="2"/>
              </a:rPr>
              <a:t>uropa op de bank zetten in plaats van in het buitenland.</a:t>
            </a:r>
          </a:p>
          <a:p>
            <a:r>
              <a:rPr lang="nl-NL" sz="2300" dirty="0" smtClean="0">
                <a:sym typeface="Wingdings" panose="05000000000000000000" pitchFamily="2" charset="2"/>
              </a:rPr>
              <a:t> minder aanbod van euro’s.</a:t>
            </a:r>
          </a:p>
          <a:p>
            <a:r>
              <a:rPr lang="nl-NL" sz="2300" dirty="0" smtClean="0">
                <a:sym typeface="Wingdings" panose="05000000000000000000" pitchFamily="2" charset="2"/>
              </a:rPr>
              <a:t> de wisselkoers stijgt.</a:t>
            </a:r>
            <a:endParaRPr lang="nl-NL" sz="2300" dirty="0"/>
          </a:p>
        </p:txBody>
      </p:sp>
    </p:spTree>
    <p:extLst>
      <p:ext uri="{BB962C8B-B14F-4D97-AF65-F5344CB8AC3E}">
        <p14:creationId xmlns:p14="http://schemas.microsoft.com/office/powerpoint/2010/main" val="24299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 en wisselkoers.</a:t>
            </a:r>
            <a:endParaRPr lang="nl-NL" dirty="0"/>
          </a:p>
        </p:txBody>
      </p:sp>
      <p:sp>
        <p:nvSpPr>
          <p:cNvPr id="3" name="Tijdelijke aanduiding voor inhoud 2"/>
          <p:cNvSpPr>
            <a:spLocks noGrp="1"/>
          </p:cNvSpPr>
          <p:nvPr>
            <p:ph idx="1"/>
          </p:nvPr>
        </p:nvSpPr>
        <p:spPr>
          <a:xfrm>
            <a:off x="252663" y="1251285"/>
            <a:ext cx="10046369" cy="4790078"/>
          </a:xfrm>
        </p:spPr>
        <p:txBody>
          <a:bodyPr>
            <a:noAutofit/>
          </a:bodyPr>
          <a:lstStyle/>
          <a:p>
            <a:r>
              <a:rPr lang="nl-NL" sz="2300" dirty="0" smtClean="0"/>
              <a:t>De rente beïnvloed ook de wisselkoers.</a:t>
            </a:r>
          </a:p>
          <a:p>
            <a:r>
              <a:rPr lang="nl-NL" sz="2300" dirty="0" smtClean="0">
                <a:sym typeface="Wingdings" panose="05000000000000000000" pitchFamily="2" charset="2"/>
              </a:rPr>
              <a:t> rente daalt.</a:t>
            </a:r>
          </a:p>
          <a:p>
            <a:r>
              <a:rPr lang="nl-NL" sz="2300" dirty="0" smtClean="0">
                <a:sym typeface="Wingdings" panose="05000000000000000000" pitchFamily="2" charset="2"/>
              </a:rPr>
              <a:t> minder mensen uit het buitenland willen geld in Europa op de bank zetten.</a:t>
            </a:r>
          </a:p>
          <a:p>
            <a:r>
              <a:rPr lang="nl-NL" sz="2300" dirty="0" smtClean="0">
                <a:sym typeface="Wingdings" panose="05000000000000000000" pitchFamily="2" charset="2"/>
              </a:rPr>
              <a:t> hiervoor zijn minder euro’s nodig, dus de vraag naar de euro daalt.</a:t>
            </a:r>
          </a:p>
          <a:p>
            <a:r>
              <a:rPr lang="nl-NL" sz="2300" dirty="0" smtClean="0">
                <a:sym typeface="Wingdings" panose="05000000000000000000" pitchFamily="2" charset="2"/>
              </a:rPr>
              <a:t> de wisselkoers daalt.</a:t>
            </a:r>
          </a:p>
          <a:p>
            <a:r>
              <a:rPr lang="nl-NL" sz="2300" dirty="0" smtClean="0">
                <a:sym typeface="Wingdings" panose="05000000000000000000" pitchFamily="2" charset="2"/>
              </a:rPr>
              <a:t>Maar ook:</a:t>
            </a:r>
          </a:p>
          <a:p>
            <a:r>
              <a:rPr lang="nl-NL" sz="2300" dirty="0" smtClean="0">
                <a:sym typeface="Wingdings" panose="05000000000000000000" pitchFamily="2" charset="2"/>
              </a:rPr>
              <a:t> rente daalt.</a:t>
            </a:r>
          </a:p>
          <a:p>
            <a:r>
              <a:rPr lang="nl-NL" sz="2300" dirty="0" smtClean="0">
                <a:sym typeface="Wingdings" panose="05000000000000000000" pitchFamily="2" charset="2"/>
              </a:rPr>
              <a:t> minder mensen in Europa willen hun geld in </a:t>
            </a:r>
            <a:r>
              <a:rPr lang="nl-NL" sz="2300" dirty="0">
                <a:sym typeface="Wingdings" panose="05000000000000000000" pitchFamily="2" charset="2"/>
              </a:rPr>
              <a:t>E</a:t>
            </a:r>
            <a:r>
              <a:rPr lang="nl-NL" sz="2300" dirty="0" smtClean="0">
                <a:sym typeface="Wingdings" panose="05000000000000000000" pitchFamily="2" charset="2"/>
              </a:rPr>
              <a:t>uropa op de bank zetten maar juist in het buitenland</a:t>
            </a:r>
          </a:p>
          <a:p>
            <a:r>
              <a:rPr lang="nl-NL" sz="2300" dirty="0" smtClean="0">
                <a:sym typeface="Wingdings" panose="05000000000000000000" pitchFamily="2" charset="2"/>
              </a:rPr>
              <a:t> meer aanbod van euro’s.</a:t>
            </a:r>
          </a:p>
          <a:p>
            <a:r>
              <a:rPr lang="nl-NL" sz="2300" dirty="0" smtClean="0">
                <a:sym typeface="Wingdings" panose="05000000000000000000" pitchFamily="2" charset="2"/>
              </a:rPr>
              <a:t> de wisselkoers daalt.</a:t>
            </a:r>
            <a:endParaRPr lang="nl-NL" sz="2300" dirty="0"/>
          </a:p>
        </p:txBody>
      </p:sp>
    </p:spTree>
    <p:extLst>
      <p:ext uri="{BB962C8B-B14F-4D97-AF65-F5344CB8AC3E}">
        <p14:creationId xmlns:p14="http://schemas.microsoft.com/office/powerpoint/2010/main" val="116410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5.16 t/m 5.19</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12 minuten de tijd</a:t>
            </a:r>
          </a:p>
          <a:p>
            <a:r>
              <a:rPr lang="nl-NL" sz="2500" dirty="0" smtClean="0"/>
              <a:t>De eerste </a:t>
            </a:r>
            <a:r>
              <a:rPr lang="nl-NL" sz="2500" dirty="0"/>
              <a:t>4</a:t>
            </a:r>
            <a:r>
              <a:rPr lang="nl-NL" sz="2500" dirty="0" smtClean="0"/>
              <a:t> minuten zonder overleg.</a:t>
            </a:r>
          </a:p>
          <a:p>
            <a:r>
              <a:rPr lang="nl-NL" sz="2500" dirty="0" smtClean="0"/>
              <a:t>Lees alvast 5.20, gaan we mee aan de slag morgen.</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4556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Dit kunnen we ook grafisch weergeven.</a:t>
            </a:r>
            <a:endParaRPr lang="nl-NL" dirty="0"/>
          </a:p>
        </p:txBody>
      </p:sp>
      <p:sp>
        <p:nvSpPr>
          <p:cNvPr id="3" name="Tijdelijke aanduiding voor inhoud 2"/>
          <p:cNvSpPr>
            <a:spLocks noGrp="1"/>
          </p:cNvSpPr>
          <p:nvPr>
            <p:ph idx="1"/>
          </p:nvPr>
        </p:nvSpPr>
        <p:spPr>
          <a:xfrm>
            <a:off x="180474" y="1118937"/>
            <a:ext cx="10684042" cy="4922425"/>
          </a:xfrm>
        </p:spPr>
        <p:txBody>
          <a:bodyPr>
            <a:noAutofit/>
          </a:bodyPr>
          <a:lstStyle/>
          <a:p>
            <a:r>
              <a:rPr lang="nl-NL" sz="2500" dirty="0" smtClean="0"/>
              <a:t>Zie figuur 4.2</a:t>
            </a:r>
          </a:p>
          <a:p>
            <a:r>
              <a:rPr lang="nl-NL" sz="2500" dirty="0" smtClean="0"/>
              <a:t>Bij een prijs van $1.50 hoe groot is de vraag en aanbod van de euro?</a:t>
            </a:r>
          </a:p>
          <a:p>
            <a:r>
              <a:rPr lang="nl-NL" sz="2500" dirty="0" smtClean="0"/>
              <a:t>Er is 6 miljard vraag en 14 miljard aanbod.</a:t>
            </a:r>
          </a:p>
          <a:p>
            <a:r>
              <a:rPr lang="nl-NL" sz="2500" dirty="0" smtClean="0"/>
              <a:t>Meer aanbod dan vraag, gevolg </a:t>
            </a:r>
            <a:r>
              <a:rPr lang="nl-NL" sz="2500" dirty="0" smtClean="0">
                <a:sym typeface="Wingdings" panose="05000000000000000000" pitchFamily="2" charset="2"/>
              </a:rPr>
              <a:t>?</a:t>
            </a:r>
          </a:p>
          <a:p>
            <a:r>
              <a:rPr lang="nl-NL" sz="2500" dirty="0" smtClean="0">
                <a:sym typeface="Wingdings" panose="05000000000000000000" pitchFamily="2" charset="2"/>
              </a:rPr>
              <a:t>Koers daalt.</a:t>
            </a:r>
          </a:p>
          <a:p>
            <a:r>
              <a:rPr lang="nl-NL" sz="2500" dirty="0" smtClean="0">
                <a:sym typeface="Wingdings" panose="05000000000000000000" pitchFamily="2" charset="2"/>
              </a:rPr>
              <a:t>Bj prijs van  $1.40 hoe groot is de vraag en aanbod van de euro?</a:t>
            </a:r>
          </a:p>
          <a:p>
            <a:r>
              <a:rPr lang="nl-NL" sz="2500" dirty="0" smtClean="0">
                <a:sym typeface="Wingdings" panose="05000000000000000000" pitchFamily="2" charset="2"/>
              </a:rPr>
              <a:t>Er is 8 miljard vraag en 12 miljard aanbod. </a:t>
            </a:r>
          </a:p>
          <a:p>
            <a:r>
              <a:rPr lang="nl-NL" sz="2500" dirty="0" smtClean="0">
                <a:sym typeface="Wingdings" panose="05000000000000000000" pitchFamily="2" charset="2"/>
              </a:rPr>
              <a:t>Gevolg?</a:t>
            </a:r>
          </a:p>
          <a:p>
            <a:r>
              <a:rPr lang="nl-NL" sz="2500" dirty="0" smtClean="0">
                <a:sym typeface="Wingdings" panose="05000000000000000000" pitchFamily="2" charset="2"/>
              </a:rPr>
              <a:t>Koers daalt.</a:t>
            </a:r>
          </a:p>
          <a:p>
            <a:r>
              <a:rPr lang="nl-NL" sz="2500" dirty="0" smtClean="0">
                <a:sym typeface="Wingdings" panose="05000000000000000000" pitchFamily="2" charset="2"/>
              </a:rPr>
              <a:t>bij prijs van $1.30, vraag en aanbod?</a:t>
            </a:r>
          </a:p>
          <a:p>
            <a:r>
              <a:rPr lang="nl-NL" sz="2500" dirty="0" smtClean="0">
                <a:sym typeface="Wingdings" panose="05000000000000000000" pitchFamily="2" charset="2"/>
              </a:rPr>
              <a:t>Beide 10. evenwicht, dit wordt de koers.</a:t>
            </a:r>
            <a:endParaRPr lang="nl-NL" sz="2500" dirty="0" smtClean="0"/>
          </a:p>
          <a:p>
            <a:endParaRPr lang="nl-NL" sz="2500" dirty="0"/>
          </a:p>
        </p:txBody>
      </p:sp>
    </p:spTree>
    <p:extLst>
      <p:ext uri="{BB962C8B-B14F-4D97-AF65-F5344CB8AC3E}">
        <p14:creationId xmlns:p14="http://schemas.microsoft.com/office/powerpoint/2010/main" val="356839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77500" b="65447"/>
          <a:stretch/>
        </p:blipFill>
        <p:spPr>
          <a:xfrm>
            <a:off x="0" y="0"/>
            <a:ext cx="2743200" cy="1973179"/>
          </a:xfrm>
          <a:prstGeom prst="rect">
            <a:avLst/>
          </a:prstGeom>
        </p:spPr>
      </p:pic>
      <p:pic>
        <p:nvPicPr>
          <p:cNvPr id="5" name="Afbeelding 4"/>
          <p:cNvPicPr>
            <a:picLocks noChangeAspect="1"/>
          </p:cNvPicPr>
          <p:nvPr/>
        </p:nvPicPr>
        <p:blipFill rotWithShape="1">
          <a:blip r:embed="rId2"/>
          <a:srcRect r="52730" b="64393"/>
          <a:stretch/>
        </p:blipFill>
        <p:spPr>
          <a:xfrm>
            <a:off x="0" y="0"/>
            <a:ext cx="5763126" cy="2033337"/>
          </a:xfrm>
          <a:prstGeom prst="rect">
            <a:avLst/>
          </a:prstGeom>
        </p:spPr>
      </p:pic>
      <p:pic>
        <p:nvPicPr>
          <p:cNvPr id="6" name="Afbeelding 5"/>
          <p:cNvPicPr>
            <a:picLocks noChangeAspect="1"/>
          </p:cNvPicPr>
          <p:nvPr/>
        </p:nvPicPr>
        <p:blipFill rotWithShape="1">
          <a:blip r:embed="rId2"/>
          <a:srcRect r="28947" b="66500"/>
          <a:stretch/>
        </p:blipFill>
        <p:spPr>
          <a:xfrm>
            <a:off x="0" y="0"/>
            <a:ext cx="8662737" cy="1913021"/>
          </a:xfrm>
          <a:prstGeom prst="rect">
            <a:avLst/>
          </a:prstGeom>
        </p:spPr>
      </p:pic>
      <p:pic>
        <p:nvPicPr>
          <p:cNvPr id="7" name="Afbeelding 6"/>
          <p:cNvPicPr>
            <a:picLocks noChangeAspect="1"/>
          </p:cNvPicPr>
          <p:nvPr/>
        </p:nvPicPr>
        <p:blipFill rotWithShape="1">
          <a:blip r:embed="rId2"/>
          <a:srcRect l="1" r="32" b="62496"/>
          <a:stretch/>
        </p:blipFill>
        <p:spPr>
          <a:xfrm>
            <a:off x="0" y="0"/>
            <a:ext cx="12187989" cy="2141621"/>
          </a:xfrm>
          <a:prstGeom prst="rect">
            <a:avLst/>
          </a:prstGeom>
        </p:spPr>
      </p:pic>
      <p:pic>
        <p:nvPicPr>
          <p:cNvPr id="8" name="Afbeelding 7"/>
          <p:cNvPicPr>
            <a:picLocks noChangeAspect="1"/>
          </p:cNvPicPr>
          <p:nvPr/>
        </p:nvPicPr>
        <p:blipFill rotWithShape="1">
          <a:blip r:embed="rId2"/>
          <a:srcRect r="76969" b="40804"/>
          <a:stretch/>
        </p:blipFill>
        <p:spPr>
          <a:xfrm>
            <a:off x="0" y="0"/>
            <a:ext cx="2815389" cy="3368842"/>
          </a:xfrm>
          <a:prstGeom prst="rect">
            <a:avLst/>
          </a:prstGeom>
        </p:spPr>
      </p:pic>
      <p:pic>
        <p:nvPicPr>
          <p:cNvPr id="9" name="Afbeelding 8"/>
          <p:cNvPicPr>
            <a:picLocks noChangeAspect="1"/>
          </p:cNvPicPr>
          <p:nvPr/>
        </p:nvPicPr>
        <p:blipFill rotWithShape="1">
          <a:blip r:embed="rId2"/>
          <a:srcRect r="53323" b="41849"/>
          <a:stretch/>
        </p:blipFill>
        <p:spPr>
          <a:xfrm>
            <a:off x="0" y="0"/>
            <a:ext cx="5690937" cy="3320716"/>
          </a:xfrm>
          <a:prstGeom prst="rect">
            <a:avLst/>
          </a:prstGeom>
        </p:spPr>
      </p:pic>
      <p:pic>
        <p:nvPicPr>
          <p:cNvPr id="10" name="Afbeelding 9"/>
          <p:cNvPicPr>
            <a:picLocks noChangeAspect="1"/>
          </p:cNvPicPr>
          <p:nvPr/>
        </p:nvPicPr>
        <p:blipFill rotWithShape="1">
          <a:blip r:embed="rId2"/>
          <a:srcRect r="29835" b="41427"/>
          <a:stretch/>
        </p:blipFill>
        <p:spPr>
          <a:xfrm>
            <a:off x="0" y="0"/>
            <a:ext cx="8554453" cy="3344779"/>
          </a:xfrm>
          <a:prstGeom prst="rect">
            <a:avLst/>
          </a:prstGeom>
        </p:spPr>
      </p:pic>
      <p:pic>
        <p:nvPicPr>
          <p:cNvPr id="11" name="Afbeelding 10"/>
          <p:cNvPicPr>
            <a:picLocks noChangeAspect="1"/>
          </p:cNvPicPr>
          <p:nvPr/>
        </p:nvPicPr>
        <p:blipFill rotWithShape="1">
          <a:blip r:embed="rId2"/>
          <a:srcRect b="40584"/>
          <a:stretch/>
        </p:blipFill>
        <p:spPr>
          <a:xfrm>
            <a:off x="0" y="0"/>
            <a:ext cx="12192000" cy="3392905"/>
          </a:xfrm>
          <a:prstGeom prst="rect">
            <a:avLst/>
          </a:prstGeom>
        </p:spPr>
      </p:pic>
      <p:pic>
        <p:nvPicPr>
          <p:cNvPr id="12" name="Afbeelding 11"/>
          <p:cNvPicPr>
            <a:picLocks noChangeAspect="1"/>
          </p:cNvPicPr>
          <p:nvPr/>
        </p:nvPicPr>
        <p:blipFill rotWithShape="1">
          <a:blip r:embed="rId2"/>
          <a:srcRect r="65263" b="31314"/>
          <a:stretch/>
        </p:blipFill>
        <p:spPr>
          <a:xfrm>
            <a:off x="0" y="0"/>
            <a:ext cx="4235116" cy="3922295"/>
          </a:xfrm>
          <a:prstGeom prst="rect">
            <a:avLst/>
          </a:prstGeom>
        </p:spPr>
      </p:pic>
      <p:pic>
        <p:nvPicPr>
          <p:cNvPr id="13" name="Afbeelding 12"/>
          <p:cNvPicPr>
            <a:picLocks noChangeAspect="1"/>
          </p:cNvPicPr>
          <p:nvPr/>
        </p:nvPicPr>
        <p:blipFill rotWithShape="1">
          <a:blip r:embed="rId2"/>
          <a:srcRect r="-66" b="30893"/>
          <a:stretch/>
        </p:blipFill>
        <p:spPr>
          <a:xfrm>
            <a:off x="-1" y="0"/>
            <a:ext cx="12200021" cy="3946358"/>
          </a:xfrm>
          <a:prstGeom prst="rect">
            <a:avLst/>
          </a:prstGeom>
        </p:spPr>
      </p:pic>
      <p:pic>
        <p:nvPicPr>
          <p:cNvPr id="14" name="Afbeelding 13"/>
          <p:cNvPicPr>
            <a:picLocks noChangeAspect="1"/>
          </p:cNvPicPr>
          <p:nvPr/>
        </p:nvPicPr>
        <p:blipFill rotWithShape="1">
          <a:blip r:embed="rId2"/>
          <a:srcRect r="38323" b="24783"/>
          <a:stretch/>
        </p:blipFill>
        <p:spPr>
          <a:xfrm>
            <a:off x="0" y="0"/>
            <a:ext cx="7519737" cy="4295274"/>
          </a:xfrm>
          <a:prstGeom prst="rect">
            <a:avLst/>
          </a:prstGeom>
        </p:spPr>
      </p:pic>
      <p:pic>
        <p:nvPicPr>
          <p:cNvPr id="15" name="Afbeelding 14"/>
          <p:cNvPicPr>
            <a:picLocks noChangeAspect="1"/>
          </p:cNvPicPr>
          <p:nvPr/>
        </p:nvPicPr>
        <p:blipFill rotWithShape="1">
          <a:blip r:embed="rId2"/>
          <a:srcRect r="-66" b="24783"/>
          <a:stretch/>
        </p:blipFill>
        <p:spPr>
          <a:xfrm>
            <a:off x="-1" y="0"/>
            <a:ext cx="12200021" cy="4295274"/>
          </a:xfrm>
          <a:prstGeom prst="rect">
            <a:avLst/>
          </a:prstGeom>
        </p:spPr>
      </p:pic>
      <p:pic>
        <p:nvPicPr>
          <p:cNvPr id="16" name="Afbeelding 15"/>
          <p:cNvPicPr>
            <a:picLocks noChangeAspect="1"/>
          </p:cNvPicPr>
          <p:nvPr/>
        </p:nvPicPr>
        <p:blipFill rotWithShape="1">
          <a:blip r:embed="rId2"/>
          <a:srcRect r="61217" b="17409"/>
          <a:stretch/>
        </p:blipFill>
        <p:spPr>
          <a:xfrm>
            <a:off x="0" y="0"/>
            <a:ext cx="4728411" cy="4716379"/>
          </a:xfrm>
          <a:prstGeom prst="rect">
            <a:avLst/>
          </a:prstGeom>
        </p:spPr>
      </p:pic>
      <p:pic>
        <p:nvPicPr>
          <p:cNvPr id="17" name="Afbeelding 16"/>
          <p:cNvPicPr>
            <a:picLocks noChangeAspect="1"/>
          </p:cNvPicPr>
          <p:nvPr/>
        </p:nvPicPr>
        <p:blipFill rotWithShape="1">
          <a:blip r:embed="rId2"/>
          <a:srcRect b="18041"/>
          <a:stretch/>
        </p:blipFill>
        <p:spPr>
          <a:xfrm>
            <a:off x="0" y="0"/>
            <a:ext cx="12192000" cy="4680284"/>
          </a:xfrm>
          <a:prstGeom prst="rect">
            <a:avLst/>
          </a:prstGeom>
        </p:spPr>
      </p:pic>
      <p:pic>
        <p:nvPicPr>
          <p:cNvPr id="18" name="Afbeelding 17"/>
          <p:cNvPicPr>
            <a:picLocks noChangeAspect="1"/>
          </p:cNvPicPr>
          <p:nvPr/>
        </p:nvPicPr>
        <p:blipFill rotWithShape="1">
          <a:blip r:embed="rId2"/>
          <a:srcRect r="81941" b="10877"/>
          <a:stretch/>
        </p:blipFill>
        <p:spPr>
          <a:xfrm>
            <a:off x="0" y="0"/>
            <a:ext cx="2201779" cy="5089358"/>
          </a:xfrm>
          <a:prstGeom prst="rect">
            <a:avLst/>
          </a:prstGeom>
        </p:spPr>
      </p:pic>
      <p:pic>
        <p:nvPicPr>
          <p:cNvPr id="19" name="Afbeelding 18"/>
          <p:cNvPicPr>
            <a:picLocks noChangeAspect="1"/>
          </p:cNvPicPr>
          <p:nvPr/>
        </p:nvPicPr>
        <p:blipFill rotWithShape="1">
          <a:blip r:embed="rId2"/>
          <a:srcRect r="25987" b="12773"/>
          <a:stretch/>
        </p:blipFill>
        <p:spPr>
          <a:xfrm>
            <a:off x="0" y="0"/>
            <a:ext cx="9023684" cy="4981074"/>
          </a:xfrm>
          <a:prstGeom prst="rect">
            <a:avLst/>
          </a:prstGeom>
        </p:spPr>
      </p:pic>
      <p:pic>
        <p:nvPicPr>
          <p:cNvPr id="20" name="Afbeelding 19"/>
          <p:cNvPicPr>
            <a:picLocks noChangeAspect="1"/>
          </p:cNvPicPr>
          <p:nvPr/>
        </p:nvPicPr>
        <p:blipFill>
          <a:blip r:embed="rId2"/>
          <a:stretch>
            <a:fillRect/>
          </a:stretch>
        </p:blipFill>
        <p:spPr>
          <a:xfrm>
            <a:off x="0" y="0"/>
            <a:ext cx="12192000" cy="5710482"/>
          </a:xfrm>
          <a:prstGeom prst="rect">
            <a:avLst/>
          </a:prstGeom>
        </p:spPr>
      </p:pic>
    </p:spTree>
    <p:extLst>
      <p:ext uri="{BB962C8B-B14F-4D97-AF65-F5344CB8AC3E}">
        <p14:creationId xmlns:p14="http://schemas.microsoft.com/office/powerpoint/2010/main" val="114828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64039"/>
          <a:stretch/>
        </p:blipFill>
        <p:spPr>
          <a:xfrm>
            <a:off x="0" y="0"/>
            <a:ext cx="12192000" cy="1383632"/>
          </a:xfrm>
          <a:prstGeom prst="rect">
            <a:avLst/>
          </a:prstGeom>
        </p:spPr>
      </p:pic>
      <p:pic>
        <p:nvPicPr>
          <p:cNvPr id="5" name="Afbeelding 4"/>
          <p:cNvPicPr>
            <a:picLocks noChangeAspect="1"/>
          </p:cNvPicPr>
          <p:nvPr/>
        </p:nvPicPr>
        <p:blipFill rotWithShape="1">
          <a:blip r:embed="rId2"/>
          <a:srcRect b="29641"/>
          <a:stretch/>
        </p:blipFill>
        <p:spPr>
          <a:xfrm>
            <a:off x="0" y="0"/>
            <a:ext cx="12192000" cy="2707105"/>
          </a:xfrm>
          <a:prstGeom prst="rect">
            <a:avLst/>
          </a:prstGeom>
        </p:spPr>
      </p:pic>
      <p:pic>
        <p:nvPicPr>
          <p:cNvPr id="6" name="Afbeelding 5"/>
          <p:cNvPicPr>
            <a:picLocks noChangeAspect="1"/>
          </p:cNvPicPr>
          <p:nvPr/>
        </p:nvPicPr>
        <p:blipFill>
          <a:blip r:embed="rId2"/>
          <a:stretch>
            <a:fillRect/>
          </a:stretch>
        </p:blipFill>
        <p:spPr>
          <a:xfrm>
            <a:off x="0" y="0"/>
            <a:ext cx="12192000" cy="3847574"/>
          </a:xfrm>
          <a:prstGeom prst="rect">
            <a:avLst/>
          </a:prstGeom>
        </p:spPr>
      </p:pic>
    </p:spTree>
    <p:extLst>
      <p:ext uri="{BB962C8B-B14F-4D97-AF65-F5344CB8AC3E}">
        <p14:creationId xmlns:p14="http://schemas.microsoft.com/office/powerpoint/2010/main" val="906594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oefen met 2 opgave op examenniveau.</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3336518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785618" y="1450726"/>
            <a:ext cx="8596668" cy="3880773"/>
          </a:xfrm>
        </p:spPr>
        <p:txBody>
          <a:bodyPr>
            <a:normAutofit/>
          </a:bodyPr>
          <a:lstStyle/>
          <a:p>
            <a:r>
              <a:rPr lang="nl-NL" sz="2500" dirty="0" smtClean="0"/>
              <a:t>Inflatie beïnvloedt wisselkoers.</a:t>
            </a:r>
          </a:p>
          <a:p>
            <a:r>
              <a:rPr lang="nl-NL" sz="2500" dirty="0" smtClean="0"/>
              <a:t>Inflatie = stijging prijspeil </a:t>
            </a:r>
          </a:p>
          <a:p>
            <a:r>
              <a:rPr lang="nl-NL" sz="2500" dirty="0" smtClean="0">
                <a:sym typeface="Wingdings" panose="05000000000000000000" pitchFamily="2" charset="2"/>
              </a:rPr>
              <a:t> minder vraag naar je binnenlandse producten </a:t>
            </a:r>
          </a:p>
          <a:p>
            <a:r>
              <a:rPr lang="nl-NL" sz="2500" dirty="0" smtClean="0">
                <a:sym typeface="Wingdings" panose="05000000000000000000" pitchFamily="2" charset="2"/>
              </a:rPr>
              <a:t> minder export / meer import </a:t>
            </a:r>
          </a:p>
          <a:p>
            <a:r>
              <a:rPr lang="nl-NL" sz="2500" dirty="0" smtClean="0">
                <a:sym typeface="Wingdings" panose="05000000000000000000" pitchFamily="2" charset="2"/>
              </a:rPr>
              <a:t> minder vraag naar je munt/meer aanbod van je munt</a:t>
            </a:r>
          </a:p>
          <a:p>
            <a:r>
              <a:rPr lang="nl-NL" sz="2500" dirty="0" smtClean="0">
                <a:sym typeface="Wingdings" panose="05000000000000000000" pitchFamily="2" charset="2"/>
              </a:rPr>
              <a:t> daling van je wisselkoers.</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2329646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785618" y="1450726"/>
            <a:ext cx="8596668" cy="3880773"/>
          </a:xfrm>
        </p:spPr>
        <p:txBody>
          <a:bodyPr>
            <a:normAutofit/>
          </a:bodyPr>
          <a:lstStyle/>
          <a:p>
            <a:r>
              <a:rPr lang="nl-NL" sz="2500" dirty="0" smtClean="0"/>
              <a:t>Inflatie beïnvloedt wisselkoers.</a:t>
            </a:r>
          </a:p>
          <a:p>
            <a:r>
              <a:rPr lang="nl-NL" sz="2500" dirty="0" smtClean="0"/>
              <a:t>deflatie = daling prijspeil </a:t>
            </a:r>
          </a:p>
          <a:p>
            <a:r>
              <a:rPr lang="nl-NL" sz="2500" dirty="0" smtClean="0">
                <a:sym typeface="Wingdings" panose="05000000000000000000" pitchFamily="2" charset="2"/>
              </a:rPr>
              <a:t> meer vraag naar je binnenlandse producten </a:t>
            </a:r>
          </a:p>
          <a:p>
            <a:r>
              <a:rPr lang="nl-NL" sz="2500" dirty="0" smtClean="0">
                <a:sym typeface="Wingdings" panose="05000000000000000000" pitchFamily="2" charset="2"/>
              </a:rPr>
              <a:t> meer export / minder import </a:t>
            </a:r>
          </a:p>
          <a:p>
            <a:r>
              <a:rPr lang="nl-NL" sz="2500" dirty="0" smtClean="0">
                <a:sym typeface="Wingdings" panose="05000000000000000000" pitchFamily="2" charset="2"/>
              </a:rPr>
              <a:t> meer vraag naar je munt/minder aanbod van je munt</a:t>
            </a:r>
          </a:p>
          <a:p>
            <a:r>
              <a:rPr lang="nl-NL" sz="2500" dirty="0" smtClean="0">
                <a:sym typeface="Wingdings" panose="05000000000000000000" pitchFamily="2" charset="2"/>
              </a:rPr>
              <a:t> stijging van je wisselkoers.</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1331027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677334" y="1251284"/>
            <a:ext cx="8704952" cy="5474369"/>
          </a:xfrm>
        </p:spPr>
        <p:txBody>
          <a:bodyPr>
            <a:normAutofit fontScale="92500"/>
          </a:bodyPr>
          <a:lstStyle/>
          <a:p>
            <a:r>
              <a:rPr lang="nl-NL" sz="2500" dirty="0" smtClean="0"/>
              <a:t>wisselkoers beïnvloedt inflatie</a:t>
            </a:r>
          </a:p>
          <a:p>
            <a:r>
              <a:rPr lang="nl-NL" sz="2500" dirty="0" smtClean="0"/>
              <a:t>Inflatie = stijging prijspeil </a:t>
            </a:r>
          </a:p>
          <a:p>
            <a:r>
              <a:rPr lang="nl-NL" sz="2500" dirty="0" smtClean="0">
                <a:sym typeface="Wingdings" panose="05000000000000000000" pitchFamily="2" charset="2"/>
              </a:rPr>
              <a:t> wisselkoers stijgt</a:t>
            </a:r>
          </a:p>
          <a:p>
            <a:r>
              <a:rPr lang="nl-NL" sz="2500" dirty="0" smtClean="0">
                <a:sym typeface="Wingdings" panose="05000000000000000000" pitchFamily="2" charset="2"/>
              </a:rPr>
              <a:t> grondstoffen uit het buiteland worden goedkoper</a:t>
            </a:r>
          </a:p>
          <a:p>
            <a:r>
              <a:rPr lang="nl-NL" sz="2500" dirty="0" smtClean="0">
                <a:sym typeface="Wingdings" panose="05000000000000000000" pitchFamily="2" charset="2"/>
              </a:rPr>
              <a:t> je kan goedkoper produceren</a:t>
            </a:r>
          </a:p>
          <a:p>
            <a:r>
              <a:rPr lang="nl-NL" sz="2500" dirty="0" smtClean="0">
                <a:sym typeface="Wingdings" panose="05000000000000000000" pitchFamily="2" charset="2"/>
              </a:rPr>
              <a:t> je kan je prijzen verlagen.</a:t>
            </a:r>
          </a:p>
          <a:p>
            <a:r>
              <a:rPr lang="nl-NL" sz="2500" dirty="0" smtClean="0">
                <a:sym typeface="Wingdings" panose="05000000000000000000" pitchFamily="2" charset="2"/>
              </a:rPr>
              <a:t>Of</a:t>
            </a:r>
          </a:p>
          <a:p>
            <a:r>
              <a:rPr lang="nl-NL" sz="2500" dirty="0" smtClean="0">
                <a:sym typeface="Wingdings" panose="05000000000000000000" pitchFamily="2" charset="2"/>
              </a:rPr>
              <a:t> wisselkoers stijgt.</a:t>
            </a:r>
          </a:p>
          <a:p>
            <a:r>
              <a:rPr lang="nl-NL" sz="2500" dirty="0" smtClean="0">
                <a:sym typeface="Wingdings" panose="05000000000000000000" pitchFamily="2" charset="2"/>
              </a:rPr>
              <a:t> export daalt, want je munteenheid is duurder geworden.</a:t>
            </a:r>
          </a:p>
          <a:p>
            <a:r>
              <a:rPr lang="nl-NL" sz="2500" dirty="0" smtClean="0">
                <a:sym typeface="Wingdings" panose="05000000000000000000" pitchFamily="2" charset="2"/>
              </a:rPr>
              <a:t> je productie daalt/je bezettingsgraad daalt</a:t>
            </a:r>
          </a:p>
          <a:p>
            <a:r>
              <a:rPr lang="nl-NL" sz="2500" dirty="0" smtClean="0">
                <a:sym typeface="Wingdings" panose="05000000000000000000" pitchFamily="2" charset="2"/>
              </a:rPr>
              <a:t> minder kans op bestedingsinflatie.</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2589790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Inflatie en wisselkoers</a:t>
            </a:r>
            <a:endParaRPr lang="nl-NL" dirty="0"/>
          </a:p>
        </p:txBody>
      </p:sp>
      <p:sp>
        <p:nvSpPr>
          <p:cNvPr id="3" name="Tijdelijke aanduiding voor inhoud 2"/>
          <p:cNvSpPr>
            <a:spLocks noGrp="1"/>
          </p:cNvSpPr>
          <p:nvPr>
            <p:ph idx="1"/>
          </p:nvPr>
        </p:nvSpPr>
        <p:spPr>
          <a:xfrm>
            <a:off x="677334" y="1251284"/>
            <a:ext cx="8911834" cy="5474369"/>
          </a:xfrm>
        </p:spPr>
        <p:txBody>
          <a:bodyPr>
            <a:normAutofit fontScale="92500"/>
          </a:bodyPr>
          <a:lstStyle/>
          <a:p>
            <a:r>
              <a:rPr lang="nl-NL" sz="2500" dirty="0" smtClean="0"/>
              <a:t>wisselkoers beïnvloedt inflatie</a:t>
            </a:r>
          </a:p>
          <a:p>
            <a:r>
              <a:rPr lang="nl-NL" sz="2500" dirty="0" smtClean="0"/>
              <a:t>Inflatie = stijging prijspeil </a:t>
            </a:r>
          </a:p>
          <a:p>
            <a:r>
              <a:rPr lang="nl-NL" sz="2500" dirty="0" smtClean="0">
                <a:sym typeface="Wingdings" panose="05000000000000000000" pitchFamily="2" charset="2"/>
              </a:rPr>
              <a:t> wisselkoers daalt</a:t>
            </a:r>
          </a:p>
          <a:p>
            <a:r>
              <a:rPr lang="nl-NL" sz="2500" dirty="0" smtClean="0">
                <a:sym typeface="Wingdings" panose="05000000000000000000" pitchFamily="2" charset="2"/>
              </a:rPr>
              <a:t> grondstoffen uit het buiteland worden duurder</a:t>
            </a:r>
          </a:p>
          <a:p>
            <a:r>
              <a:rPr lang="nl-NL" sz="2500" dirty="0" smtClean="0">
                <a:sym typeface="Wingdings" panose="05000000000000000000" pitchFamily="2" charset="2"/>
              </a:rPr>
              <a:t> je moet duurder produceren</a:t>
            </a:r>
          </a:p>
          <a:p>
            <a:r>
              <a:rPr lang="nl-NL" sz="2500" dirty="0" smtClean="0">
                <a:sym typeface="Wingdings" panose="05000000000000000000" pitchFamily="2" charset="2"/>
              </a:rPr>
              <a:t> je gaat je prijzen verhogen</a:t>
            </a:r>
          </a:p>
          <a:p>
            <a:r>
              <a:rPr lang="nl-NL" sz="2500" dirty="0">
                <a:sym typeface="Wingdings" panose="05000000000000000000" pitchFamily="2" charset="2"/>
              </a:rPr>
              <a:t>o</a:t>
            </a:r>
            <a:r>
              <a:rPr lang="nl-NL" sz="2500" dirty="0" smtClean="0">
                <a:sym typeface="Wingdings" panose="05000000000000000000" pitchFamily="2" charset="2"/>
              </a:rPr>
              <a:t>f</a:t>
            </a:r>
          </a:p>
          <a:p>
            <a:r>
              <a:rPr lang="nl-NL" sz="2500" dirty="0" smtClean="0">
                <a:sym typeface="Wingdings" panose="05000000000000000000" pitchFamily="2" charset="2"/>
              </a:rPr>
              <a:t> wisselkoers daalt.</a:t>
            </a:r>
          </a:p>
          <a:p>
            <a:r>
              <a:rPr lang="nl-NL" sz="2500" dirty="0" smtClean="0">
                <a:sym typeface="Wingdings" panose="05000000000000000000" pitchFamily="2" charset="2"/>
              </a:rPr>
              <a:t> export stijgt, want je munteenheid is goedkoper geworden.</a:t>
            </a:r>
          </a:p>
          <a:p>
            <a:r>
              <a:rPr lang="nl-NL" sz="2500" dirty="0" smtClean="0">
                <a:sym typeface="Wingdings" panose="05000000000000000000" pitchFamily="2" charset="2"/>
              </a:rPr>
              <a:t> je productie stijgt/je bezettingsgraad stijgt.</a:t>
            </a:r>
          </a:p>
          <a:p>
            <a:r>
              <a:rPr lang="nl-NL" sz="2500" dirty="0" smtClean="0">
                <a:sym typeface="Wingdings" panose="05000000000000000000" pitchFamily="2" charset="2"/>
              </a:rPr>
              <a:t> meer kans op bestedingsinflatie.</a:t>
            </a:r>
          </a:p>
          <a:p>
            <a:endParaRPr lang="nl-NL" sz="2500" dirty="0" smtClean="0">
              <a:sym typeface="Wingdings" panose="05000000000000000000" pitchFamily="2" charset="2"/>
            </a:endParaRPr>
          </a:p>
          <a:p>
            <a:endParaRPr lang="nl-NL" sz="2500" dirty="0" smtClean="0"/>
          </a:p>
          <a:p>
            <a:endParaRPr lang="nl-NL" sz="2500" dirty="0"/>
          </a:p>
        </p:txBody>
      </p:sp>
    </p:spTree>
    <p:extLst>
      <p:ext uri="{BB962C8B-B14F-4D97-AF65-F5344CB8AC3E}">
        <p14:creationId xmlns:p14="http://schemas.microsoft.com/office/powerpoint/2010/main" val="3379409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Wisselkoers, internationale handel en werkgelegenheid.</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Wisselkoers stijgt</a:t>
            </a:r>
          </a:p>
          <a:p>
            <a:r>
              <a:rPr lang="nl-NL" sz="2500" dirty="0" smtClean="0">
                <a:sym typeface="Wingdings" panose="05000000000000000000" pitchFamily="2" charset="2"/>
              </a:rPr>
              <a:t> </a:t>
            </a:r>
            <a:r>
              <a:rPr lang="nl-NL" sz="2500" dirty="0" smtClean="0"/>
              <a:t>Internationale concurrentiepositie daalt (we worden duurder voor het buitenland)</a:t>
            </a:r>
          </a:p>
          <a:p>
            <a:r>
              <a:rPr lang="nl-NL" sz="2500" dirty="0" smtClean="0">
                <a:sym typeface="Wingdings" panose="05000000000000000000" pitchFamily="2" charset="2"/>
              </a:rPr>
              <a:t> </a:t>
            </a:r>
            <a:r>
              <a:rPr lang="nl-NL" sz="2500" dirty="0" smtClean="0"/>
              <a:t>Export gaat dalen (want we worden duurder) import gaat stijgen (want buitenland wordt goedkoper).</a:t>
            </a:r>
          </a:p>
          <a:p>
            <a:r>
              <a:rPr lang="nl-NL" sz="2500" dirty="0" smtClean="0">
                <a:sym typeface="Wingdings" panose="05000000000000000000" pitchFamily="2" charset="2"/>
              </a:rPr>
              <a:t> </a:t>
            </a:r>
            <a:r>
              <a:rPr lang="nl-NL" sz="2500" dirty="0" smtClean="0"/>
              <a:t>Productie daalt (want we hoeven minder zelf te produceren)</a:t>
            </a:r>
          </a:p>
          <a:p>
            <a:r>
              <a:rPr lang="nl-NL" sz="2500" dirty="0" smtClean="0">
                <a:sym typeface="Wingdings" panose="05000000000000000000" pitchFamily="2" charset="2"/>
              </a:rPr>
              <a:t> </a:t>
            </a:r>
            <a:r>
              <a:rPr lang="nl-NL" sz="2500" dirty="0" smtClean="0"/>
              <a:t>Werkgelegenheid daalt (doordat er minder productie is, zijn er minder mensen nodig)</a:t>
            </a:r>
          </a:p>
          <a:p>
            <a:endParaRPr lang="nl-NL" sz="2500" dirty="0"/>
          </a:p>
        </p:txBody>
      </p:sp>
    </p:spTree>
    <p:extLst>
      <p:ext uri="{BB962C8B-B14F-4D97-AF65-F5344CB8AC3E}">
        <p14:creationId xmlns:p14="http://schemas.microsoft.com/office/powerpoint/2010/main" val="1188062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Wisselkoers, internationale handel en werkgelegenheid.</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Wisselkoers daalt</a:t>
            </a:r>
          </a:p>
          <a:p>
            <a:r>
              <a:rPr lang="nl-NL" sz="2500" dirty="0" smtClean="0">
                <a:sym typeface="Wingdings" panose="05000000000000000000" pitchFamily="2" charset="2"/>
              </a:rPr>
              <a:t> </a:t>
            </a:r>
            <a:r>
              <a:rPr lang="nl-NL" sz="2500" dirty="0" smtClean="0"/>
              <a:t>Internationale concurrentiepositie stijgt (we worden goedkoper voor het buitenland)</a:t>
            </a:r>
          </a:p>
          <a:p>
            <a:r>
              <a:rPr lang="nl-NL" sz="2500" dirty="0" smtClean="0">
                <a:sym typeface="Wingdings" panose="05000000000000000000" pitchFamily="2" charset="2"/>
              </a:rPr>
              <a:t> </a:t>
            </a:r>
            <a:r>
              <a:rPr lang="nl-NL" sz="2500" dirty="0" smtClean="0"/>
              <a:t>Export gaat stijgen (want we worden goedkoper) import gaat dalen (want buitenland wordt duurder).</a:t>
            </a:r>
          </a:p>
          <a:p>
            <a:r>
              <a:rPr lang="nl-NL" sz="2500" dirty="0" smtClean="0">
                <a:sym typeface="Wingdings" panose="05000000000000000000" pitchFamily="2" charset="2"/>
              </a:rPr>
              <a:t> </a:t>
            </a:r>
            <a:r>
              <a:rPr lang="nl-NL" sz="2500" dirty="0" smtClean="0"/>
              <a:t>Productie stijgt (want we moeten meer zelf produceren)</a:t>
            </a:r>
          </a:p>
          <a:p>
            <a:r>
              <a:rPr lang="nl-NL" sz="2500" dirty="0" smtClean="0">
                <a:sym typeface="Wingdings" panose="05000000000000000000" pitchFamily="2" charset="2"/>
              </a:rPr>
              <a:t> </a:t>
            </a:r>
            <a:r>
              <a:rPr lang="nl-NL" sz="2500" dirty="0" smtClean="0"/>
              <a:t>Werkgelegenheid stijgt (doordat er meer productie is, zijn er meer mensen nodig)</a:t>
            </a:r>
          </a:p>
          <a:p>
            <a:endParaRPr lang="nl-NL" sz="2500" dirty="0"/>
          </a:p>
        </p:txBody>
      </p:sp>
    </p:spTree>
    <p:extLst>
      <p:ext uri="{BB962C8B-B14F-4D97-AF65-F5344CB8AC3E}">
        <p14:creationId xmlns:p14="http://schemas.microsoft.com/office/powerpoint/2010/main" val="1965252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ECB en rentebeleid.	</a:t>
            </a:r>
            <a:endParaRPr lang="nl-NL" dirty="0"/>
          </a:p>
        </p:txBody>
      </p:sp>
      <p:sp>
        <p:nvSpPr>
          <p:cNvPr id="3" name="Tijdelijke aanduiding voor inhoud 2"/>
          <p:cNvSpPr>
            <a:spLocks noGrp="1"/>
          </p:cNvSpPr>
          <p:nvPr>
            <p:ph idx="1"/>
          </p:nvPr>
        </p:nvSpPr>
        <p:spPr/>
        <p:txBody>
          <a:bodyPr>
            <a:normAutofit/>
          </a:bodyPr>
          <a:lstStyle/>
          <a:p>
            <a:r>
              <a:rPr lang="nl-NL" sz="2500" dirty="0" smtClean="0"/>
              <a:t>De Europese Centrale bank </a:t>
            </a:r>
            <a:r>
              <a:rPr lang="nl-NL" sz="2500" dirty="0" smtClean="0">
                <a:sym typeface="Wingdings" panose="05000000000000000000" pitchFamily="2" charset="2"/>
              </a:rPr>
              <a:t> handhaving prijsstabiliteit.</a:t>
            </a:r>
          </a:p>
          <a:p>
            <a:r>
              <a:rPr lang="nl-NL" sz="2500" dirty="0" smtClean="0">
                <a:sym typeface="Wingdings" panose="05000000000000000000" pitchFamily="2" charset="2"/>
              </a:rPr>
              <a:t>Prijsstabiliteit = prijzen niet te snel stijgen/dalen.</a:t>
            </a:r>
          </a:p>
          <a:p>
            <a:r>
              <a:rPr lang="nl-NL" sz="2500" dirty="0" smtClean="0">
                <a:sym typeface="Wingdings" panose="05000000000000000000" pitchFamily="2" charset="2"/>
              </a:rPr>
              <a:t>Prijzen iets onder de 2%.</a:t>
            </a:r>
          </a:p>
          <a:p>
            <a:endParaRPr lang="nl-NL" sz="2500" dirty="0"/>
          </a:p>
        </p:txBody>
      </p:sp>
    </p:spTree>
    <p:extLst>
      <p:ext uri="{BB962C8B-B14F-4D97-AF65-F5344CB8AC3E}">
        <p14:creationId xmlns:p14="http://schemas.microsoft.com/office/powerpoint/2010/main" val="1834913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Dit kunnen we ook grafisch weergeven.</a:t>
            </a:r>
            <a:endParaRPr lang="nl-NL" dirty="0"/>
          </a:p>
        </p:txBody>
      </p:sp>
      <p:sp>
        <p:nvSpPr>
          <p:cNvPr id="3" name="Tijdelijke aanduiding voor inhoud 2"/>
          <p:cNvSpPr>
            <a:spLocks noGrp="1"/>
          </p:cNvSpPr>
          <p:nvPr>
            <p:ph idx="1"/>
          </p:nvPr>
        </p:nvSpPr>
        <p:spPr>
          <a:xfrm>
            <a:off x="180474" y="1118937"/>
            <a:ext cx="10684042" cy="4922425"/>
          </a:xfrm>
        </p:spPr>
        <p:txBody>
          <a:bodyPr>
            <a:noAutofit/>
          </a:bodyPr>
          <a:lstStyle/>
          <a:p>
            <a:r>
              <a:rPr lang="nl-NL" sz="2500" dirty="0" smtClean="0"/>
              <a:t>Zie figuur 4.2</a:t>
            </a:r>
          </a:p>
          <a:p>
            <a:r>
              <a:rPr lang="nl-NL" sz="2500" dirty="0" smtClean="0"/>
              <a:t>Bij een prijs van $1.20 hoe groot is de vraag en aanbod van de euro?</a:t>
            </a:r>
          </a:p>
          <a:p>
            <a:r>
              <a:rPr lang="nl-NL" sz="2500" dirty="0" smtClean="0"/>
              <a:t>Er is 12 miljard vraag en 8 miljard aanbod.</a:t>
            </a:r>
          </a:p>
          <a:p>
            <a:r>
              <a:rPr lang="nl-NL" sz="2500" dirty="0" smtClean="0"/>
              <a:t>Meer vraag dan aanbod. gevolg </a:t>
            </a:r>
            <a:r>
              <a:rPr lang="nl-NL" sz="2500" dirty="0" smtClean="0">
                <a:sym typeface="Wingdings" panose="05000000000000000000" pitchFamily="2" charset="2"/>
              </a:rPr>
              <a:t>?</a:t>
            </a:r>
          </a:p>
          <a:p>
            <a:r>
              <a:rPr lang="nl-NL" sz="2500" dirty="0" smtClean="0">
                <a:sym typeface="Wingdings" panose="05000000000000000000" pitchFamily="2" charset="2"/>
              </a:rPr>
              <a:t>Koers stijgt</a:t>
            </a:r>
          </a:p>
          <a:p>
            <a:r>
              <a:rPr lang="nl-NL" sz="2500" dirty="0" smtClean="0">
                <a:sym typeface="Wingdings" panose="05000000000000000000" pitchFamily="2" charset="2"/>
              </a:rPr>
              <a:t>bij prijs van $1.30, vraag en aanbod?</a:t>
            </a:r>
          </a:p>
          <a:p>
            <a:r>
              <a:rPr lang="nl-NL" sz="2500" dirty="0" smtClean="0">
                <a:sym typeface="Wingdings" panose="05000000000000000000" pitchFamily="2" charset="2"/>
              </a:rPr>
              <a:t>Beide 10. evenwicht, dit wordt de koers.</a:t>
            </a:r>
            <a:endParaRPr lang="nl-NL" sz="2500" dirty="0" smtClean="0"/>
          </a:p>
          <a:p>
            <a:endParaRPr lang="nl-NL" sz="2500" dirty="0"/>
          </a:p>
        </p:txBody>
      </p:sp>
    </p:spTree>
    <p:extLst>
      <p:ext uri="{BB962C8B-B14F-4D97-AF65-F5344CB8AC3E}">
        <p14:creationId xmlns:p14="http://schemas.microsoft.com/office/powerpoint/2010/main" val="2207533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257"/>
          <a:stretch/>
        </p:blipFill>
        <p:spPr>
          <a:xfrm>
            <a:off x="0" y="8094"/>
            <a:ext cx="12192000" cy="1556011"/>
          </a:xfrm>
          <a:prstGeom prst="rect">
            <a:avLst/>
          </a:prstGeom>
        </p:spPr>
      </p:pic>
      <p:pic>
        <p:nvPicPr>
          <p:cNvPr id="5" name="Afbeelding 4"/>
          <p:cNvPicPr>
            <a:picLocks noChangeAspect="1"/>
          </p:cNvPicPr>
          <p:nvPr/>
        </p:nvPicPr>
        <p:blipFill rotWithShape="1">
          <a:blip r:embed="rId2"/>
          <a:srcRect l="-1" r="428" b="72333"/>
          <a:stretch/>
        </p:blipFill>
        <p:spPr>
          <a:xfrm>
            <a:off x="0" y="8094"/>
            <a:ext cx="12139863" cy="1892895"/>
          </a:xfrm>
          <a:prstGeom prst="rect">
            <a:avLst/>
          </a:prstGeom>
        </p:spPr>
      </p:pic>
      <p:pic>
        <p:nvPicPr>
          <p:cNvPr id="6" name="Afbeelding 5"/>
          <p:cNvPicPr>
            <a:picLocks noChangeAspect="1"/>
          </p:cNvPicPr>
          <p:nvPr/>
        </p:nvPicPr>
        <p:blipFill rotWithShape="1">
          <a:blip r:embed="rId2"/>
          <a:srcRect r="69309" b="66179"/>
          <a:stretch/>
        </p:blipFill>
        <p:spPr>
          <a:xfrm>
            <a:off x="0" y="8094"/>
            <a:ext cx="3741821" cy="2314001"/>
          </a:xfrm>
          <a:prstGeom prst="rect">
            <a:avLst/>
          </a:prstGeom>
        </p:spPr>
      </p:pic>
      <p:pic>
        <p:nvPicPr>
          <p:cNvPr id="7" name="Afbeelding 6"/>
          <p:cNvPicPr>
            <a:picLocks noChangeAspect="1"/>
          </p:cNvPicPr>
          <p:nvPr/>
        </p:nvPicPr>
        <p:blipFill rotWithShape="1">
          <a:blip r:embed="rId2"/>
          <a:srcRect r="42961" b="66179"/>
          <a:stretch/>
        </p:blipFill>
        <p:spPr>
          <a:xfrm>
            <a:off x="0" y="8094"/>
            <a:ext cx="6954253" cy="2314001"/>
          </a:xfrm>
          <a:prstGeom prst="rect">
            <a:avLst/>
          </a:prstGeom>
        </p:spPr>
      </p:pic>
      <p:pic>
        <p:nvPicPr>
          <p:cNvPr id="8" name="Afbeelding 7"/>
          <p:cNvPicPr>
            <a:picLocks noChangeAspect="1"/>
          </p:cNvPicPr>
          <p:nvPr/>
        </p:nvPicPr>
        <p:blipFill rotWithShape="1">
          <a:blip r:embed="rId2"/>
          <a:srcRect r="230" b="66003"/>
          <a:stretch/>
        </p:blipFill>
        <p:spPr>
          <a:xfrm>
            <a:off x="0" y="8095"/>
            <a:ext cx="12163926" cy="2326032"/>
          </a:xfrm>
          <a:prstGeom prst="rect">
            <a:avLst/>
          </a:prstGeom>
        </p:spPr>
      </p:pic>
      <p:pic>
        <p:nvPicPr>
          <p:cNvPr id="9" name="Afbeelding 8"/>
          <p:cNvPicPr>
            <a:picLocks noChangeAspect="1"/>
          </p:cNvPicPr>
          <p:nvPr/>
        </p:nvPicPr>
        <p:blipFill rotWithShape="1">
          <a:blip r:embed="rId2"/>
          <a:srcRect r="52336" b="60551"/>
          <a:stretch/>
        </p:blipFill>
        <p:spPr>
          <a:xfrm>
            <a:off x="0" y="8094"/>
            <a:ext cx="5811253" cy="2699011"/>
          </a:xfrm>
          <a:prstGeom prst="rect">
            <a:avLst/>
          </a:prstGeom>
        </p:spPr>
      </p:pic>
      <p:pic>
        <p:nvPicPr>
          <p:cNvPr id="10" name="Afbeelding 9"/>
          <p:cNvPicPr>
            <a:picLocks noChangeAspect="1"/>
          </p:cNvPicPr>
          <p:nvPr/>
        </p:nvPicPr>
        <p:blipFill rotWithShape="1">
          <a:blip r:embed="rId2"/>
          <a:srcRect r="132" b="60551"/>
          <a:stretch/>
        </p:blipFill>
        <p:spPr>
          <a:xfrm>
            <a:off x="0" y="8094"/>
            <a:ext cx="12175958" cy="2699011"/>
          </a:xfrm>
          <a:prstGeom prst="rect">
            <a:avLst/>
          </a:prstGeom>
        </p:spPr>
      </p:pic>
      <p:pic>
        <p:nvPicPr>
          <p:cNvPr id="11" name="Afbeelding 10"/>
          <p:cNvPicPr>
            <a:picLocks noChangeAspect="1"/>
          </p:cNvPicPr>
          <p:nvPr/>
        </p:nvPicPr>
        <p:blipFill rotWithShape="1">
          <a:blip r:embed="rId2"/>
          <a:srcRect r="62993" b="54748"/>
          <a:stretch/>
        </p:blipFill>
        <p:spPr>
          <a:xfrm>
            <a:off x="0" y="8094"/>
            <a:ext cx="4511842" cy="3096053"/>
          </a:xfrm>
          <a:prstGeom prst="rect">
            <a:avLst/>
          </a:prstGeom>
        </p:spPr>
      </p:pic>
      <p:pic>
        <p:nvPicPr>
          <p:cNvPr id="12" name="Afbeelding 11"/>
          <p:cNvPicPr>
            <a:picLocks noChangeAspect="1"/>
          </p:cNvPicPr>
          <p:nvPr/>
        </p:nvPicPr>
        <p:blipFill rotWithShape="1">
          <a:blip r:embed="rId2"/>
          <a:srcRect l="1" r="32" b="53693"/>
          <a:stretch/>
        </p:blipFill>
        <p:spPr>
          <a:xfrm>
            <a:off x="0" y="8094"/>
            <a:ext cx="12187989" cy="3168243"/>
          </a:xfrm>
          <a:prstGeom prst="rect">
            <a:avLst/>
          </a:prstGeom>
        </p:spPr>
      </p:pic>
      <p:pic>
        <p:nvPicPr>
          <p:cNvPr id="13" name="Afbeelding 12"/>
          <p:cNvPicPr>
            <a:picLocks noChangeAspect="1"/>
          </p:cNvPicPr>
          <p:nvPr/>
        </p:nvPicPr>
        <p:blipFill rotWithShape="1">
          <a:blip r:embed="rId2"/>
          <a:srcRect r="65756" b="48065"/>
          <a:stretch/>
        </p:blipFill>
        <p:spPr>
          <a:xfrm>
            <a:off x="0" y="8094"/>
            <a:ext cx="4174958" cy="3553253"/>
          </a:xfrm>
          <a:prstGeom prst="rect">
            <a:avLst/>
          </a:prstGeom>
        </p:spPr>
      </p:pic>
      <p:pic>
        <p:nvPicPr>
          <p:cNvPr id="14" name="Afbeelding 13"/>
          <p:cNvPicPr>
            <a:picLocks noChangeAspect="1"/>
          </p:cNvPicPr>
          <p:nvPr/>
        </p:nvPicPr>
        <p:blipFill rotWithShape="1">
          <a:blip r:embed="rId2"/>
          <a:srcRect b="40328"/>
          <a:stretch/>
        </p:blipFill>
        <p:spPr>
          <a:xfrm>
            <a:off x="0" y="8094"/>
            <a:ext cx="12192000" cy="4082643"/>
          </a:xfrm>
          <a:prstGeom prst="rect">
            <a:avLst/>
          </a:prstGeom>
        </p:spPr>
      </p:pic>
      <p:pic>
        <p:nvPicPr>
          <p:cNvPr id="15" name="Afbeelding 14"/>
          <p:cNvPicPr>
            <a:picLocks noChangeAspect="1"/>
          </p:cNvPicPr>
          <p:nvPr/>
        </p:nvPicPr>
        <p:blipFill rotWithShape="1">
          <a:blip r:embed="rId2"/>
          <a:srcRect l="1" r="32" b="26436"/>
          <a:stretch/>
        </p:blipFill>
        <p:spPr>
          <a:xfrm>
            <a:off x="0" y="8095"/>
            <a:ext cx="12187989" cy="5033138"/>
          </a:xfrm>
          <a:prstGeom prst="rect">
            <a:avLst/>
          </a:prstGeom>
        </p:spPr>
      </p:pic>
      <p:pic>
        <p:nvPicPr>
          <p:cNvPr id="16" name="Afbeelding 15"/>
          <p:cNvPicPr>
            <a:picLocks noChangeAspect="1"/>
          </p:cNvPicPr>
          <p:nvPr/>
        </p:nvPicPr>
        <p:blipFill rotWithShape="1">
          <a:blip r:embed="rId2"/>
          <a:srcRect r="35263" b="20457"/>
          <a:stretch/>
        </p:blipFill>
        <p:spPr>
          <a:xfrm>
            <a:off x="0" y="8094"/>
            <a:ext cx="7892716" cy="5442211"/>
          </a:xfrm>
          <a:prstGeom prst="rect">
            <a:avLst/>
          </a:prstGeom>
        </p:spPr>
      </p:pic>
      <p:pic>
        <p:nvPicPr>
          <p:cNvPr id="17" name="Afbeelding 16"/>
          <p:cNvPicPr>
            <a:picLocks noChangeAspect="1"/>
          </p:cNvPicPr>
          <p:nvPr/>
        </p:nvPicPr>
        <p:blipFill rotWithShape="1">
          <a:blip r:embed="rId2"/>
          <a:srcRect r="40592" b="14477"/>
          <a:stretch/>
        </p:blipFill>
        <p:spPr>
          <a:xfrm>
            <a:off x="0" y="8094"/>
            <a:ext cx="7243011" cy="5851285"/>
          </a:xfrm>
          <a:prstGeom prst="rect">
            <a:avLst/>
          </a:prstGeom>
        </p:spPr>
      </p:pic>
      <p:pic>
        <p:nvPicPr>
          <p:cNvPr id="19" name="Afbeelding 18"/>
          <p:cNvPicPr>
            <a:picLocks noChangeAspect="1"/>
          </p:cNvPicPr>
          <p:nvPr/>
        </p:nvPicPr>
        <p:blipFill rotWithShape="1">
          <a:blip r:embed="rId2"/>
          <a:srcRect r="230" b="13950"/>
          <a:stretch/>
        </p:blipFill>
        <p:spPr>
          <a:xfrm>
            <a:off x="0" y="8095"/>
            <a:ext cx="12163926" cy="5887380"/>
          </a:xfrm>
          <a:prstGeom prst="rect">
            <a:avLst/>
          </a:prstGeom>
        </p:spPr>
      </p:pic>
      <p:pic>
        <p:nvPicPr>
          <p:cNvPr id="20" name="Afbeelding 19"/>
          <p:cNvPicPr>
            <a:picLocks noChangeAspect="1"/>
          </p:cNvPicPr>
          <p:nvPr/>
        </p:nvPicPr>
        <p:blipFill rotWithShape="1">
          <a:blip r:embed="rId2"/>
          <a:srcRect r="52336" b="8674"/>
          <a:stretch/>
        </p:blipFill>
        <p:spPr>
          <a:xfrm>
            <a:off x="0" y="8094"/>
            <a:ext cx="5811253" cy="6248327"/>
          </a:xfrm>
          <a:prstGeom prst="rect">
            <a:avLst/>
          </a:prstGeom>
        </p:spPr>
      </p:pic>
      <p:pic>
        <p:nvPicPr>
          <p:cNvPr id="21" name="Afbeelding 20"/>
          <p:cNvPicPr>
            <a:picLocks noChangeAspect="1"/>
          </p:cNvPicPr>
          <p:nvPr/>
        </p:nvPicPr>
        <p:blipFill rotWithShape="1">
          <a:blip r:embed="rId2"/>
          <a:srcRect b="7971"/>
          <a:stretch/>
        </p:blipFill>
        <p:spPr>
          <a:xfrm>
            <a:off x="0" y="8094"/>
            <a:ext cx="12192000" cy="6296453"/>
          </a:xfrm>
          <a:prstGeom prst="rect">
            <a:avLst/>
          </a:prstGeom>
        </p:spPr>
      </p:pic>
      <p:pic>
        <p:nvPicPr>
          <p:cNvPr id="22" name="Afbeelding 21"/>
          <p:cNvPicPr>
            <a:picLocks noChangeAspect="1"/>
          </p:cNvPicPr>
          <p:nvPr/>
        </p:nvPicPr>
        <p:blipFill>
          <a:blip r:embed="rId2"/>
          <a:stretch>
            <a:fillRect/>
          </a:stretch>
        </p:blipFill>
        <p:spPr>
          <a:xfrm>
            <a:off x="0" y="8094"/>
            <a:ext cx="12192000" cy="6841811"/>
          </a:xfrm>
          <a:prstGeom prst="rect">
            <a:avLst/>
          </a:prstGeom>
        </p:spPr>
      </p:pic>
    </p:spTree>
    <p:extLst>
      <p:ext uri="{BB962C8B-B14F-4D97-AF65-F5344CB8AC3E}">
        <p14:creationId xmlns:p14="http://schemas.microsoft.com/office/powerpoint/2010/main" val="1219916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ym typeface="Wingdings" panose="05000000000000000000" pitchFamily="2" charset="2"/>
              </a:rPr>
              <a:t>Rente beleid verschillen tussen landen in </a:t>
            </a:r>
            <a:r>
              <a:rPr lang="nl-NL" dirty="0">
                <a:sym typeface="Wingdings" panose="05000000000000000000" pitchFamily="2" charset="2"/>
              </a:rPr>
              <a:t>E</a:t>
            </a:r>
            <a:r>
              <a:rPr lang="nl-NL" dirty="0" smtClean="0">
                <a:sym typeface="Wingdings" panose="05000000000000000000" pitchFamily="2" charset="2"/>
              </a:rPr>
              <a:t>uropa</a:t>
            </a:r>
            <a:endParaRPr lang="nl-NL" dirty="0"/>
          </a:p>
        </p:txBody>
      </p:sp>
      <p:sp>
        <p:nvSpPr>
          <p:cNvPr id="3" name="Tijdelijke aanduiding voor inhoud 2"/>
          <p:cNvSpPr>
            <a:spLocks noGrp="1"/>
          </p:cNvSpPr>
          <p:nvPr>
            <p:ph idx="1"/>
          </p:nvPr>
        </p:nvSpPr>
        <p:spPr/>
        <p:txBody>
          <a:bodyPr>
            <a:noAutofit/>
          </a:bodyPr>
          <a:lstStyle/>
          <a:p>
            <a:r>
              <a:rPr lang="nl-NL" sz="2500" dirty="0" smtClean="0"/>
              <a:t>Het is de rentestand binnen </a:t>
            </a:r>
            <a:r>
              <a:rPr lang="nl-NL" sz="2500" dirty="0" err="1" smtClean="0"/>
              <a:t>europa</a:t>
            </a:r>
            <a:endParaRPr lang="nl-NL" sz="2500" dirty="0" smtClean="0"/>
          </a:p>
          <a:p>
            <a:r>
              <a:rPr lang="nl-NL" sz="2500" dirty="0" smtClean="0"/>
              <a:t>In Nederland hoog conjunctuur </a:t>
            </a:r>
            <a:r>
              <a:rPr lang="nl-NL" sz="2500" dirty="0" smtClean="0">
                <a:sym typeface="Wingdings" panose="05000000000000000000" pitchFamily="2" charset="2"/>
              </a:rPr>
              <a:t> ECB rente verhogen om dit af te remmen is gewenst.</a:t>
            </a:r>
          </a:p>
          <a:p>
            <a:r>
              <a:rPr lang="nl-NL" sz="2500" dirty="0" smtClean="0">
                <a:sym typeface="Wingdings" panose="05000000000000000000" pitchFamily="2" charset="2"/>
              </a:rPr>
              <a:t>Tegelijkertijd</a:t>
            </a:r>
          </a:p>
          <a:p>
            <a:r>
              <a:rPr lang="nl-NL" sz="2500" dirty="0" smtClean="0">
                <a:sym typeface="Wingdings" panose="05000000000000000000" pitchFamily="2" charset="2"/>
              </a:rPr>
              <a:t>Portugal laag conjunctuur  ECB rente verlagen om de economie te stimuleren is gewenst.</a:t>
            </a:r>
          </a:p>
          <a:p>
            <a:endParaRPr lang="nl-NL" sz="2500" dirty="0">
              <a:sym typeface="Wingdings" panose="05000000000000000000" pitchFamily="2" charset="2"/>
            </a:endParaRPr>
          </a:p>
          <a:p>
            <a:r>
              <a:rPr lang="nl-NL" sz="2500" dirty="0" smtClean="0">
                <a:sym typeface="Wingdings" panose="05000000000000000000" pitchFamily="2" charset="2"/>
              </a:rPr>
              <a:t>Ze kunnen of verhogen of verlagen.. Niet altijd voor alle landen gunstig.</a:t>
            </a:r>
            <a:endParaRPr lang="nl-NL" sz="2500" dirty="0"/>
          </a:p>
        </p:txBody>
      </p:sp>
    </p:spTree>
    <p:extLst>
      <p:ext uri="{BB962C8B-B14F-4D97-AF65-F5344CB8AC3E}">
        <p14:creationId xmlns:p14="http://schemas.microsoft.com/office/powerpoint/2010/main" val="1780933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 en wisselkoers.</a:t>
            </a:r>
            <a:endParaRPr lang="nl-NL" dirty="0"/>
          </a:p>
        </p:txBody>
      </p:sp>
      <p:sp>
        <p:nvSpPr>
          <p:cNvPr id="3" name="Tijdelijke aanduiding voor inhoud 2"/>
          <p:cNvSpPr>
            <a:spLocks noGrp="1"/>
          </p:cNvSpPr>
          <p:nvPr>
            <p:ph idx="1"/>
          </p:nvPr>
        </p:nvSpPr>
        <p:spPr>
          <a:xfrm>
            <a:off x="252663" y="1251285"/>
            <a:ext cx="9021339" cy="4790078"/>
          </a:xfrm>
        </p:spPr>
        <p:txBody>
          <a:bodyPr>
            <a:noAutofit/>
          </a:bodyPr>
          <a:lstStyle/>
          <a:p>
            <a:r>
              <a:rPr lang="nl-NL" sz="2300" dirty="0" smtClean="0"/>
              <a:t>De rente beïnvloed ook de wisselkoers.</a:t>
            </a:r>
          </a:p>
          <a:p>
            <a:r>
              <a:rPr lang="nl-NL" sz="2300" dirty="0" smtClean="0">
                <a:sym typeface="Wingdings" panose="05000000000000000000" pitchFamily="2" charset="2"/>
              </a:rPr>
              <a:t> rente stijgt.</a:t>
            </a:r>
          </a:p>
          <a:p>
            <a:r>
              <a:rPr lang="nl-NL" sz="2300" dirty="0" smtClean="0">
                <a:sym typeface="Wingdings" panose="05000000000000000000" pitchFamily="2" charset="2"/>
              </a:rPr>
              <a:t> meer mensen uit het buitenland willen geld in Europa op de bank zetten.</a:t>
            </a:r>
          </a:p>
          <a:p>
            <a:r>
              <a:rPr lang="nl-NL" sz="2300" dirty="0" smtClean="0">
                <a:sym typeface="Wingdings" panose="05000000000000000000" pitchFamily="2" charset="2"/>
              </a:rPr>
              <a:t> hiervoor zijn euro’s nodig, dus de vraag naar de euro stijgt.</a:t>
            </a:r>
          </a:p>
          <a:p>
            <a:r>
              <a:rPr lang="nl-NL" sz="2300" dirty="0" smtClean="0">
                <a:sym typeface="Wingdings" panose="05000000000000000000" pitchFamily="2" charset="2"/>
              </a:rPr>
              <a:t> de wisselkoers stijgt.</a:t>
            </a:r>
          </a:p>
          <a:p>
            <a:r>
              <a:rPr lang="nl-NL" sz="2300" dirty="0" smtClean="0">
                <a:sym typeface="Wingdings" panose="05000000000000000000" pitchFamily="2" charset="2"/>
              </a:rPr>
              <a:t>Maar ook:</a:t>
            </a:r>
          </a:p>
          <a:p>
            <a:r>
              <a:rPr lang="nl-NL" sz="2300" dirty="0" smtClean="0">
                <a:sym typeface="Wingdings" panose="05000000000000000000" pitchFamily="2" charset="2"/>
              </a:rPr>
              <a:t> rente stijgt.</a:t>
            </a:r>
          </a:p>
          <a:p>
            <a:r>
              <a:rPr lang="nl-NL" sz="2300" dirty="0" smtClean="0">
                <a:sym typeface="Wingdings" panose="05000000000000000000" pitchFamily="2" charset="2"/>
              </a:rPr>
              <a:t> meer mensen in Europa willen hun geld in </a:t>
            </a:r>
            <a:r>
              <a:rPr lang="nl-NL" sz="2300" dirty="0">
                <a:sym typeface="Wingdings" panose="05000000000000000000" pitchFamily="2" charset="2"/>
              </a:rPr>
              <a:t>E</a:t>
            </a:r>
            <a:r>
              <a:rPr lang="nl-NL" sz="2300" dirty="0" smtClean="0">
                <a:sym typeface="Wingdings" panose="05000000000000000000" pitchFamily="2" charset="2"/>
              </a:rPr>
              <a:t>uropa op de bank zetten in plaats van in het buitenland.</a:t>
            </a:r>
          </a:p>
          <a:p>
            <a:r>
              <a:rPr lang="nl-NL" sz="2300" dirty="0" smtClean="0">
                <a:sym typeface="Wingdings" panose="05000000000000000000" pitchFamily="2" charset="2"/>
              </a:rPr>
              <a:t> minder aanbod van euro’s.</a:t>
            </a:r>
          </a:p>
          <a:p>
            <a:r>
              <a:rPr lang="nl-NL" sz="2300" dirty="0" smtClean="0">
                <a:sym typeface="Wingdings" panose="05000000000000000000" pitchFamily="2" charset="2"/>
              </a:rPr>
              <a:t> de wisselkoers stijgt.</a:t>
            </a:r>
            <a:endParaRPr lang="nl-NL" sz="2300" dirty="0"/>
          </a:p>
        </p:txBody>
      </p:sp>
    </p:spTree>
    <p:extLst>
      <p:ext uri="{BB962C8B-B14F-4D97-AF65-F5344CB8AC3E}">
        <p14:creationId xmlns:p14="http://schemas.microsoft.com/office/powerpoint/2010/main" val="224882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 en wisselkoers.</a:t>
            </a:r>
            <a:endParaRPr lang="nl-NL" dirty="0"/>
          </a:p>
        </p:txBody>
      </p:sp>
      <p:sp>
        <p:nvSpPr>
          <p:cNvPr id="3" name="Tijdelijke aanduiding voor inhoud 2"/>
          <p:cNvSpPr>
            <a:spLocks noGrp="1"/>
          </p:cNvSpPr>
          <p:nvPr>
            <p:ph idx="1"/>
          </p:nvPr>
        </p:nvSpPr>
        <p:spPr>
          <a:xfrm>
            <a:off x="252663" y="1251285"/>
            <a:ext cx="10046369" cy="4790078"/>
          </a:xfrm>
        </p:spPr>
        <p:txBody>
          <a:bodyPr>
            <a:noAutofit/>
          </a:bodyPr>
          <a:lstStyle/>
          <a:p>
            <a:r>
              <a:rPr lang="nl-NL" sz="2300" dirty="0" smtClean="0"/>
              <a:t>De rente beïnvloed ook de wisselkoers.</a:t>
            </a:r>
          </a:p>
          <a:p>
            <a:r>
              <a:rPr lang="nl-NL" sz="2300" dirty="0" smtClean="0">
                <a:sym typeface="Wingdings" panose="05000000000000000000" pitchFamily="2" charset="2"/>
              </a:rPr>
              <a:t> rente daalt.</a:t>
            </a:r>
          </a:p>
          <a:p>
            <a:r>
              <a:rPr lang="nl-NL" sz="2300" dirty="0" smtClean="0">
                <a:sym typeface="Wingdings" panose="05000000000000000000" pitchFamily="2" charset="2"/>
              </a:rPr>
              <a:t> minder mensen uit het buitenland willen geld in Europa op de bank zetten.</a:t>
            </a:r>
          </a:p>
          <a:p>
            <a:r>
              <a:rPr lang="nl-NL" sz="2300" dirty="0" smtClean="0">
                <a:sym typeface="Wingdings" panose="05000000000000000000" pitchFamily="2" charset="2"/>
              </a:rPr>
              <a:t> hiervoor zijn minder euro’s nodig, dus de vraag naar de euro daalt.</a:t>
            </a:r>
          </a:p>
          <a:p>
            <a:r>
              <a:rPr lang="nl-NL" sz="2300" dirty="0" smtClean="0">
                <a:sym typeface="Wingdings" panose="05000000000000000000" pitchFamily="2" charset="2"/>
              </a:rPr>
              <a:t> de wisselkoers daalt.</a:t>
            </a:r>
          </a:p>
          <a:p>
            <a:r>
              <a:rPr lang="nl-NL" sz="2300" dirty="0" smtClean="0">
                <a:sym typeface="Wingdings" panose="05000000000000000000" pitchFamily="2" charset="2"/>
              </a:rPr>
              <a:t>Maar ook:</a:t>
            </a:r>
          </a:p>
          <a:p>
            <a:r>
              <a:rPr lang="nl-NL" sz="2300" dirty="0" smtClean="0">
                <a:sym typeface="Wingdings" panose="05000000000000000000" pitchFamily="2" charset="2"/>
              </a:rPr>
              <a:t> rente daalt.</a:t>
            </a:r>
          </a:p>
          <a:p>
            <a:r>
              <a:rPr lang="nl-NL" sz="2300" dirty="0" smtClean="0">
                <a:sym typeface="Wingdings" panose="05000000000000000000" pitchFamily="2" charset="2"/>
              </a:rPr>
              <a:t> minder mensen in Europa willen hun geld in </a:t>
            </a:r>
            <a:r>
              <a:rPr lang="nl-NL" sz="2300" dirty="0">
                <a:sym typeface="Wingdings" panose="05000000000000000000" pitchFamily="2" charset="2"/>
              </a:rPr>
              <a:t>E</a:t>
            </a:r>
            <a:r>
              <a:rPr lang="nl-NL" sz="2300" dirty="0" smtClean="0">
                <a:sym typeface="Wingdings" panose="05000000000000000000" pitchFamily="2" charset="2"/>
              </a:rPr>
              <a:t>uropa op de bank zetten maar juist in het buitenland</a:t>
            </a:r>
          </a:p>
          <a:p>
            <a:r>
              <a:rPr lang="nl-NL" sz="2300" dirty="0" smtClean="0">
                <a:sym typeface="Wingdings" panose="05000000000000000000" pitchFamily="2" charset="2"/>
              </a:rPr>
              <a:t> meer aanbod van euro’s.</a:t>
            </a:r>
          </a:p>
          <a:p>
            <a:r>
              <a:rPr lang="nl-NL" sz="2300" dirty="0" smtClean="0">
                <a:sym typeface="Wingdings" panose="05000000000000000000" pitchFamily="2" charset="2"/>
              </a:rPr>
              <a:t> de wisselkoers daalt.</a:t>
            </a:r>
            <a:endParaRPr lang="nl-NL" sz="2300" dirty="0"/>
          </a:p>
        </p:txBody>
      </p:sp>
    </p:spTree>
    <p:extLst>
      <p:ext uri="{BB962C8B-B14F-4D97-AF65-F5344CB8AC3E}">
        <p14:creationId xmlns:p14="http://schemas.microsoft.com/office/powerpoint/2010/main" val="630392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5.20</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12 minuten de tijd</a:t>
            </a:r>
          </a:p>
          <a:p>
            <a:r>
              <a:rPr lang="nl-NL" sz="2500" dirty="0" smtClean="0"/>
              <a:t>De eerste </a:t>
            </a:r>
            <a:r>
              <a:rPr lang="nl-NL" sz="2500" dirty="0"/>
              <a:t>4</a:t>
            </a:r>
            <a:r>
              <a:rPr lang="nl-NL" sz="2500" dirty="0" smtClean="0"/>
              <a:t> minuten zonder overleg.</a:t>
            </a:r>
          </a:p>
          <a:p>
            <a:r>
              <a:rPr lang="nl-NL" sz="2500" dirty="0" smtClean="0"/>
              <a:t>Starten met 5.21, hele grote opgave dus hoe eerder je start hoe beter</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60056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0112"/>
          <a:stretch/>
        </p:blipFill>
        <p:spPr>
          <a:xfrm>
            <a:off x="0" y="0"/>
            <a:ext cx="12192000" cy="517358"/>
          </a:xfrm>
          <a:prstGeom prst="rect">
            <a:avLst/>
          </a:prstGeom>
        </p:spPr>
      </p:pic>
      <p:pic>
        <p:nvPicPr>
          <p:cNvPr id="5" name="Afbeelding 4"/>
          <p:cNvPicPr>
            <a:picLocks noChangeAspect="1"/>
          </p:cNvPicPr>
          <p:nvPr/>
        </p:nvPicPr>
        <p:blipFill rotWithShape="1">
          <a:blip r:embed="rId2"/>
          <a:srcRect b="52858"/>
          <a:stretch/>
        </p:blipFill>
        <p:spPr>
          <a:xfrm>
            <a:off x="0" y="0"/>
            <a:ext cx="12192000" cy="2466474"/>
          </a:xfrm>
          <a:prstGeom prst="rect">
            <a:avLst/>
          </a:prstGeom>
        </p:spPr>
      </p:pic>
      <p:pic>
        <p:nvPicPr>
          <p:cNvPr id="6" name="Afbeelding 5"/>
          <p:cNvPicPr>
            <a:picLocks noChangeAspect="1"/>
          </p:cNvPicPr>
          <p:nvPr/>
        </p:nvPicPr>
        <p:blipFill rotWithShape="1">
          <a:blip r:embed="rId2"/>
          <a:srcRect b="31931"/>
          <a:stretch/>
        </p:blipFill>
        <p:spPr>
          <a:xfrm>
            <a:off x="0" y="0"/>
            <a:ext cx="12192000" cy="3561347"/>
          </a:xfrm>
          <a:prstGeom prst="rect">
            <a:avLst/>
          </a:prstGeom>
        </p:spPr>
      </p:pic>
      <p:pic>
        <p:nvPicPr>
          <p:cNvPr id="7" name="Afbeelding 6"/>
          <p:cNvPicPr>
            <a:picLocks noChangeAspect="1"/>
          </p:cNvPicPr>
          <p:nvPr/>
        </p:nvPicPr>
        <p:blipFill>
          <a:blip r:embed="rId2"/>
          <a:stretch>
            <a:fillRect/>
          </a:stretch>
        </p:blipFill>
        <p:spPr>
          <a:xfrm>
            <a:off x="0" y="0"/>
            <a:ext cx="12192000" cy="5232000"/>
          </a:xfrm>
          <a:prstGeom prst="rect">
            <a:avLst/>
          </a:prstGeom>
        </p:spPr>
      </p:pic>
    </p:spTree>
    <p:extLst>
      <p:ext uri="{BB962C8B-B14F-4D97-AF65-F5344CB8AC3E}">
        <p14:creationId xmlns:p14="http://schemas.microsoft.com/office/powerpoint/2010/main" val="1456884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2748"/>
          <a:stretch/>
        </p:blipFill>
        <p:spPr>
          <a:xfrm>
            <a:off x="0" y="0"/>
            <a:ext cx="10996863" cy="1888958"/>
          </a:xfrm>
          <a:prstGeom prst="rect">
            <a:avLst/>
          </a:prstGeom>
        </p:spPr>
      </p:pic>
      <p:pic>
        <p:nvPicPr>
          <p:cNvPr id="5" name="Afbeelding 4"/>
          <p:cNvPicPr>
            <a:picLocks noChangeAspect="1"/>
          </p:cNvPicPr>
          <p:nvPr/>
        </p:nvPicPr>
        <p:blipFill rotWithShape="1">
          <a:blip r:embed="rId2"/>
          <a:srcRect b="57646"/>
          <a:stretch/>
        </p:blipFill>
        <p:spPr>
          <a:xfrm>
            <a:off x="0" y="0"/>
            <a:ext cx="10996863" cy="2935705"/>
          </a:xfrm>
          <a:prstGeom prst="rect">
            <a:avLst/>
          </a:prstGeom>
        </p:spPr>
      </p:pic>
      <p:pic>
        <p:nvPicPr>
          <p:cNvPr id="6" name="Afbeelding 5"/>
          <p:cNvPicPr>
            <a:picLocks noChangeAspect="1"/>
          </p:cNvPicPr>
          <p:nvPr/>
        </p:nvPicPr>
        <p:blipFill rotWithShape="1">
          <a:blip r:embed="rId2"/>
          <a:srcRect b="48446"/>
          <a:stretch/>
        </p:blipFill>
        <p:spPr>
          <a:xfrm>
            <a:off x="0" y="0"/>
            <a:ext cx="10996863" cy="3573379"/>
          </a:xfrm>
          <a:prstGeom prst="rect">
            <a:avLst/>
          </a:prstGeom>
        </p:spPr>
      </p:pic>
      <p:pic>
        <p:nvPicPr>
          <p:cNvPr id="7" name="Afbeelding 6"/>
          <p:cNvPicPr>
            <a:picLocks noChangeAspect="1"/>
          </p:cNvPicPr>
          <p:nvPr/>
        </p:nvPicPr>
        <p:blipFill rotWithShape="1">
          <a:blip r:embed="rId2"/>
          <a:srcRect b="36990"/>
          <a:stretch/>
        </p:blipFill>
        <p:spPr>
          <a:xfrm>
            <a:off x="0" y="0"/>
            <a:ext cx="10996863" cy="4367463"/>
          </a:xfrm>
          <a:prstGeom prst="rect">
            <a:avLst/>
          </a:prstGeom>
        </p:spPr>
      </p:pic>
      <p:pic>
        <p:nvPicPr>
          <p:cNvPr id="8" name="Afbeelding 7"/>
          <p:cNvPicPr>
            <a:picLocks noChangeAspect="1"/>
          </p:cNvPicPr>
          <p:nvPr/>
        </p:nvPicPr>
        <p:blipFill rotWithShape="1">
          <a:blip r:embed="rId2"/>
          <a:srcRect b="22236"/>
          <a:stretch/>
        </p:blipFill>
        <p:spPr>
          <a:xfrm>
            <a:off x="0" y="0"/>
            <a:ext cx="10996863" cy="5390147"/>
          </a:xfrm>
          <a:prstGeom prst="rect">
            <a:avLst/>
          </a:prstGeom>
        </p:spPr>
      </p:pic>
      <p:pic>
        <p:nvPicPr>
          <p:cNvPr id="9" name="Afbeelding 8"/>
          <p:cNvPicPr>
            <a:picLocks noChangeAspect="1"/>
          </p:cNvPicPr>
          <p:nvPr/>
        </p:nvPicPr>
        <p:blipFill>
          <a:blip r:embed="rId2"/>
          <a:stretch>
            <a:fillRect/>
          </a:stretch>
        </p:blipFill>
        <p:spPr>
          <a:xfrm>
            <a:off x="0" y="0"/>
            <a:ext cx="10996863" cy="6931356"/>
          </a:xfrm>
          <a:prstGeom prst="rect">
            <a:avLst/>
          </a:prstGeom>
        </p:spPr>
      </p:pic>
    </p:spTree>
    <p:extLst>
      <p:ext uri="{BB962C8B-B14F-4D97-AF65-F5344CB8AC3E}">
        <p14:creationId xmlns:p14="http://schemas.microsoft.com/office/powerpoint/2010/main" val="1934036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5.21 </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15 minuten de tijd</a:t>
            </a:r>
          </a:p>
          <a:p>
            <a:r>
              <a:rPr lang="nl-NL" sz="2500" dirty="0" smtClean="0"/>
              <a:t>De eerste </a:t>
            </a:r>
            <a:r>
              <a:rPr lang="nl-NL" sz="2500" dirty="0"/>
              <a:t>4</a:t>
            </a:r>
            <a:r>
              <a:rPr lang="nl-NL" sz="2500" dirty="0" smtClean="0"/>
              <a:t> minuten zonder overleg.</a:t>
            </a:r>
          </a:p>
          <a:p>
            <a:r>
              <a:rPr lang="nl-NL" sz="2500" dirty="0" smtClean="0"/>
              <a:t>We </a:t>
            </a:r>
            <a:r>
              <a:rPr lang="nl-NL" sz="2500" dirty="0" smtClean="0"/>
              <a:t>bespreken tot en met f na 15 minuten. Daarna weer verder en nabespreken. </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40427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4024"/>
          <a:stretch/>
        </p:blipFill>
        <p:spPr>
          <a:xfrm>
            <a:off x="0" y="-1"/>
            <a:ext cx="10936705" cy="1094875"/>
          </a:xfrm>
          <a:prstGeom prst="rect">
            <a:avLst/>
          </a:prstGeom>
        </p:spPr>
      </p:pic>
      <p:pic>
        <p:nvPicPr>
          <p:cNvPr id="5" name="Afbeelding 4"/>
          <p:cNvPicPr>
            <a:picLocks noChangeAspect="1"/>
          </p:cNvPicPr>
          <p:nvPr/>
        </p:nvPicPr>
        <p:blipFill rotWithShape="1">
          <a:blip r:embed="rId2"/>
          <a:srcRect b="64362"/>
          <a:stretch/>
        </p:blipFill>
        <p:spPr>
          <a:xfrm>
            <a:off x="0" y="0"/>
            <a:ext cx="10936705" cy="2442412"/>
          </a:xfrm>
          <a:prstGeom prst="rect">
            <a:avLst/>
          </a:prstGeom>
        </p:spPr>
      </p:pic>
      <p:pic>
        <p:nvPicPr>
          <p:cNvPr id="6" name="Afbeelding 5"/>
          <p:cNvPicPr>
            <a:picLocks noChangeAspect="1"/>
          </p:cNvPicPr>
          <p:nvPr/>
        </p:nvPicPr>
        <p:blipFill rotWithShape="1">
          <a:blip r:embed="rId2"/>
          <a:srcRect b="45578"/>
          <a:stretch/>
        </p:blipFill>
        <p:spPr>
          <a:xfrm>
            <a:off x="0" y="0"/>
            <a:ext cx="10936705" cy="3729790"/>
          </a:xfrm>
          <a:prstGeom prst="rect">
            <a:avLst/>
          </a:prstGeom>
        </p:spPr>
      </p:pic>
      <p:pic>
        <p:nvPicPr>
          <p:cNvPr id="7" name="Afbeelding 6"/>
          <p:cNvPicPr>
            <a:picLocks noChangeAspect="1"/>
          </p:cNvPicPr>
          <p:nvPr/>
        </p:nvPicPr>
        <p:blipFill rotWithShape="1">
          <a:blip r:embed="rId2"/>
          <a:srcRect b="35044"/>
          <a:stretch/>
        </p:blipFill>
        <p:spPr>
          <a:xfrm>
            <a:off x="0" y="-1"/>
            <a:ext cx="10936705" cy="4451685"/>
          </a:xfrm>
          <a:prstGeom prst="rect">
            <a:avLst/>
          </a:prstGeom>
        </p:spPr>
      </p:pic>
      <p:pic>
        <p:nvPicPr>
          <p:cNvPr id="8" name="Afbeelding 7"/>
          <p:cNvPicPr>
            <a:picLocks noChangeAspect="1"/>
          </p:cNvPicPr>
          <p:nvPr/>
        </p:nvPicPr>
        <p:blipFill rotWithShape="1">
          <a:blip r:embed="rId2"/>
          <a:srcRect b="25915"/>
          <a:stretch/>
        </p:blipFill>
        <p:spPr>
          <a:xfrm>
            <a:off x="0" y="-1"/>
            <a:ext cx="10936705" cy="5077327"/>
          </a:xfrm>
          <a:prstGeom prst="rect">
            <a:avLst/>
          </a:prstGeom>
        </p:spPr>
      </p:pic>
      <p:pic>
        <p:nvPicPr>
          <p:cNvPr id="9" name="Afbeelding 8"/>
          <p:cNvPicPr>
            <a:picLocks noChangeAspect="1"/>
          </p:cNvPicPr>
          <p:nvPr/>
        </p:nvPicPr>
        <p:blipFill>
          <a:blip r:embed="rId2"/>
          <a:stretch>
            <a:fillRect/>
          </a:stretch>
        </p:blipFill>
        <p:spPr>
          <a:xfrm>
            <a:off x="0" y="-1"/>
            <a:ext cx="10936705" cy="6853395"/>
          </a:xfrm>
          <a:prstGeom prst="rect">
            <a:avLst/>
          </a:prstGeom>
        </p:spPr>
      </p:pic>
    </p:spTree>
    <p:extLst>
      <p:ext uri="{BB962C8B-B14F-4D97-AF65-F5344CB8AC3E}">
        <p14:creationId xmlns:p14="http://schemas.microsoft.com/office/powerpoint/2010/main" val="2306667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132"/>
          <a:stretch/>
        </p:blipFill>
        <p:spPr>
          <a:xfrm>
            <a:off x="0" y="1"/>
            <a:ext cx="12192000" cy="863600"/>
          </a:xfrm>
          <a:prstGeom prst="rect">
            <a:avLst/>
          </a:prstGeom>
        </p:spPr>
      </p:pic>
      <p:pic>
        <p:nvPicPr>
          <p:cNvPr id="5" name="Afbeelding 4"/>
          <p:cNvPicPr>
            <a:picLocks noChangeAspect="1"/>
          </p:cNvPicPr>
          <p:nvPr/>
        </p:nvPicPr>
        <p:blipFill rotWithShape="1">
          <a:blip r:embed="rId2"/>
          <a:srcRect b="66553"/>
          <a:stretch/>
        </p:blipFill>
        <p:spPr>
          <a:xfrm>
            <a:off x="0" y="1"/>
            <a:ext cx="12192000" cy="2082800"/>
          </a:xfrm>
          <a:prstGeom prst="rect">
            <a:avLst/>
          </a:prstGeom>
        </p:spPr>
      </p:pic>
      <p:pic>
        <p:nvPicPr>
          <p:cNvPr id="6" name="Afbeelding 5"/>
          <p:cNvPicPr>
            <a:picLocks noChangeAspect="1"/>
          </p:cNvPicPr>
          <p:nvPr/>
        </p:nvPicPr>
        <p:blipFill rotWithShape="1">
          <a:blip r:embed="rId2"/>
          <a:srcRect b="49218"/>
          <a:stretch/>
        </p:blipFill>
        <p:spPr>
          <a:xfrm>
            <a:off x="0" y="1"/>
            <a:ext cx="12192000" cy="3162300"/>
          </a:xfrm>
          <a:prstGeom prst="rect">
            <a:avLst/>
          </a:prstGeom>
        </p:spPr>
      </p:pic>
      <p:pic>
        <p:nvPicPr>
          <p:cNvPr id="7" name="Afbeelding 6"/>
          <p:cNvPicPr>
            <a:picLocks noChangeAspect="1"/>
          </p:cNvPicPr>
          <p:nvPr/>
        </p:nvPicPr>
        <p:blipFill rotWithShape="1">
          <a:blip r:embed="rId2"/>
          <a:srcRect b="30863"/>
          <a:stretch/>
        </p:blipFill>
        <p:spPr>
          <a:xfrm>
            <a:off x="0" y="1"/>
            <a:ext cx="12192000" cy="4305300"/>
          </a:xfrm>
          <a:prstGeom prst="rect">
            <a:avLst/>
          </a:prstGeom>
        </p:spPr>
      </p:pic>
      <p:pic>
        <p:nvPicPr>
          <p:cNvPr id="8" name="Afbeelding 7"/>
          <p:cNvPicPr>
            <a:picLocks noChangeAspect="1"/>
          </p:cNvPicPr>
          <p:nvPr/>
        </p:nvPicPr>
        <p:blipFill>
          <a:blip r:embed="rId2"/>
          <a:stretch>
            <a:fillRect/>
          </a:stretch>
        </p:blipFill>
        <p:spPr>
          <a:xfrm>
            <a:off x="0" y="0"/>
            <a:ext cx="12192000" cy="6227225"/>
          </a:xfrm>
          <a:prstGeom prst="rect">
            <a:avLst/>
          </a:prstGeom>
        </p:spPr>
      </p:pic>
    </p:spTree>
    <p:extLst>
      <p:ext uri="{BB962C8B-B14F-4D97-AF65-F5344CB8AC3E}">
        <p14:creationId xmlns:p14="http://schemas.microsoft.com/office/powerpoint/2010/main" val="1144205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de betalingsbalans.</a:t>
            </a:r>
            <a:endParaRPr lang="nl-NL" dirty="0"/>
          </a:p>
        </p:txBody>
      </p:sp>
      <p:sp>
        <p:nvSpPr>
          <p:cNvPr id="3" name="Tijdelijke aanduiding voor inhoud 2"/>
          <p:cNvSpPr>
            <a:spLocks noGrp="1"/>
          </p:cNvSpPr>
          <p:nvPr>
            <p:ph idx="1"/>
          </p:nvPr>
        </p:nvSpPr>
        <p:spPr/>
        <p:txBody>
          <a:bodyPr>
            <a:normAutofit/>
          </a:bodyPr>
          <a:lstStyle/>
          <a:p>
            <a:r>
              <a:rPr lang="nl-NL" sz="2500" dirty="0" smtClean="0"/>
              <a:t>De betalingsbalans is een overzicht van inkomende en uitgaande geldstromen van en naar je land.</a:t>
            </a:r>
          </a:p>
          <a:p>
            <a:r>
              <a:rPr lang="nl-NL" sz="2500" dirty="0" smtClean="0"/>
              <a:t>Let op! Het gaat hier om geldstromen.</a:t>
            </a:r>
          </a:p>
          <a:p>
            <a:r>
              <a:rPr lang="nl-NL" sz="2500" dirty="0" smtClean="0"/>
              <a:t>Als we goederen exporteren krijgen we geld, dus export is een inkomende geldstroom.</a:t>
            </a:r>
          </a:p>
          <a:p>
            <a:r>
              <a:rPr lang="nl-NL" sz="2500" dirty="0" smtClean="0"/>
              <a:t>Als we geld uitlenen, gaat er geld van ons land naar een ander land. De export van kapitaal is en uitgaande geldstroom.</a:t>
            </a:r>
            <a:endParaRPr lang="nl-NL" sz="2500" dirty="0"/>
          </a:p>
        </p:txBody>
      </p:sp>
    </p:spTree>
    <p:extLst>
      <p:ext uri="{BB962C8B-B14F-4D97-AF65-F5344CB8AC3E}">
        <p14:creationId xmlns:p14="http://schemas.microsoft.com/office/powerpoint/2010/main" val="233897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Afbeelding 3"/>
          <p:cNvPicPr>
            <a:picLocks noChangeAspect="1"/>
          </p:cNvPicPr>
          <p:nvPr/>
        </p:nvPicPr>
        <p:blipFill rotWithShape="1">
          <a:blip r:embed="rId2"/>
          <a:srcRect b="44606"/>
          <a:stretch/>
        </p:blipFill>
        <p:spPr>
          <a:xfrm>
            <a:off x="0" y="0"/>
            <a:ext cx="12192000" cy="2324100"/>
          </a:xfrm>
          <a:prstGeom prst="rect">
            <a:avLst/>
          </a:prstGeom>
        </p:spPr>
      </p:pic>
      <p:pic>
        <p:nvPicPr>
          <p:cNvPr id="5" name="Afbeelding 4"/>
          <p:cNvPicPr>
            <a:picLocks noChangeAspect="1"/>
          </p:cNvPicPr>
          <p:nvPr/>
        </p:nvPicPr>
        <p:blipFill>
          <a:blip r:embed="rId2"/>
          <a:stretch>
            <a:fillRect/>
          </a:stretch>
        </p:blipFill>
        <p:spPr>
          <a:xfrm>
            <a:off x="0" y="0"/>
            <a:ext cx="12192000" cy="4195628"/>
          </a:xfrm>
          <a:prstGeom prst="rect">
            <a:avLst/>
          </a:prstGeom>
        </p:spPr>
      </p:pic>
    </p:spTree>
    <p:extLst>
      <p:ext uri="{BB962C8B-B14F-4D97-AF65-F5344CB8AC3E}">
        <p14:creationId xmlns:p14="http://schemas.microsoft.com/office/powerpoint/2010/main" val="3988076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betalingsbalans: 2 onderdelen</a:t>
            </a:r>
            <a:endParaRPr lang="nl-NL" dirty="0"/>
          </a:p>
        </p:txBody>
      </p:sp>
      <p:sp>
        <p:nvSpPr>
          <p:cNvPr id="3" name="Tijdelijke aanduiding voor inhoud 2"/>
          <p:cNvSpPr>
            <a:spLocks noGrp="1"/>
          </p:cNvSpPr>
          <p:nvPr>
            <p:ph idx="1"/>
          </p:nvPr>
        </p:nvSpPr>
        <p:spPr>
          <a:xfrm>
            <a:off x="677334" y="1263317"/>
            <a:ext cx="8596668" cy="4778046"/>
          </a:xfrm>
        </p:spPr>
        <p:txBody>
          <a:bodyPr>
            <a:noAutofit/>
          </a:bodyPr>
          <a:lstStyle/>
          <a:p>
            <a:r>
              <a:rPr lang="nl-NL" sz="2500" dirty="0" smtClean="0"/>
              <a:t>De betalingsbalans bestaat uit 2 rekeningen.</a:t>
            </a:r>
          </a:p>
          <a:p>
            <a:r>
              <a:rPr lang="nl-NL" sz="2500" dirty="0" smtClean="0"/>
              <a:t>De lopende rekening:</a:t>
            </a:r>
          </a:p>
          <a:p>
            <a:r>
              <a:rPr lang="nl-NL" sz="2500" dirty="0" smtClean="0"/>
              <a:t>Overzicht van goederen, diensten en productiefactoren.</a:t>
            </a:r>
          </a:p>
          <a:p>
            <a:r>
              <a:rPr lang="nl-NL" sz="2500" dirty="0" smtClean="0"/>
              <a:t>Ontvangsten zijn: het exporteren van goederen.</a:t>
            </a:r>
          </a:p>
          <a:p>
            <a:r>
              <a:rPr lang="nl-NL" sz="2500" dirty="0" smtClean="0"/>
              <a:t>Het exporteren van diensten.</a:t>
            </a:r>
          </a:p>
          <a:p>
            <a:r>
              <a:rPr lang="nl-NL" sz="2500" dirty="0" smtClean="0"/>
              <a:t>Het exporteren van productiefactoren (daarvoor krijg je loon uit het buitenland, rente van het buitenland).</a:t>
            </a:r>
          </a:p>
          <a:p>
            <a:r>
              <a:rPr lang="nl-NL" sz="2500" dirty="0" smtClean="0"/>
              <a:t>Uitgaven zijn: importeren van goederen.</a:t>
            </a:r>
          </a:p>
          <a:p>
            <a:r>
              <a:rPr lang="nl-NL" sz="2500" dirty="0" smtClean="0"/>
              <a:t>Importeren van diensten.</a:t>
            </a:r>
          </a:p>
          <a:p>
            <a:r>
              <a:rPr lang="nl-NL" sz="2500" dirty="0" smtClean="0"/>
              <a:t>Het importeren van productiefactoren (daarvoor betaal je loon betalen aan het buitenland, rente betalen aan het buitenland)</a:t>
            </a:r>
            <a:endParaRPr lang="nl-NL" sz="2500" dirty="0"/>
          </a:p>
        </p:txBody>
      </p:sp>
    </p:spTree>
    <p:extLst>
      <p:ext uri="{BB962C8B-B14F-4D97-AF65-F5344CB8AC3E}">
        <p14:creationId xmlns:p14="http://schemas.microsoft.com/office/powerpoint/2010/main" val="222736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a:t>
            </a:r>
            <a:r>
              <a:rPr lang="nl-NL" baseline="30000" dirty="0" smtClean="0"/>
              <a:t>de</a:t>
            </a:r>
            <a:r>
              <a:rPr lang="nl-NL" dirty="0" smtClean="0"/>
              <a:t> rekening: kapitaal rekening</a:t>
            </a:r>
            <a:endParaRPr lang="nl-NL" dirty="0"/>
          </a:p>
        </p:txBody>
      </p:sp>
      <p:sp>
        <p:nvSpPr>
          <p:cNvPr id="3" name="Tijdelijke aanduiding voor inhoud 2"/>
          <p:cNvSpPr>
            <a:spLocks noGrp="1"/>
          </p:cNvSpPr>
          <p:nvPr>
            <p:ph idx="1"/>
          </p:nvPr>
        </p:nvSpPr>
        <p:spPr>
          <a:xfrm>
            <a:off x="589547" y="1335505"/>
            <a:ext cx="8684455" cy="4705857"/>
          </a:xfrm>
        </p:spPr>
        <p:txBody>
          <a:bodyPr>
            <a:normAutofit fontScale="92500" lnSpcReduction="10000"/>
          </a:bodyPr>
          <a:lstStyle/>
          <a:p>
            <a:r>
              <a:rPr lang="nl-NL" sz="2500" dirty="0" smtClean="0"/>
              <a:t>De 2</a:t>
            </a:r>
            <a:r>
              <a:rPr lang="nl-NL" sz="2500" baseline="30000" dirty="0" smtClean="0"/>
              <a:t>de</a:t>
            </a:r>
            <a:r>
              <a:rPr lang="nl-NL" sz="2500" dirty="0" smtClean="0"/>
              <a:t> rekening is de kapitaal rekening:</a:t>
            </a:r>
          </a:p>
          <a:p>
            <a:r>
              <a:rPr lang="nl-NL" sz="2500" dirty="0" smtClean="0"/>
              <a:t>Daarop staan alle ontvangsten en uitgaven van kapitaal (uitlenen van geld)</a:t>
            </a:r>
          </a:p>
          <a:p>
            <a:r>
              <a:rPr lang="nl-NL" sz="2500" dirty="0" smtClean="0"/>
              <a:t>Bij de ontvangsten staan: geld wat wij lenen, beleggingen in ons land</a:t>
            </a:r>
          </a:p>
          <a:p>
            <a:r>
              <a:rPr lang="nl-NL" sz="2500" dirty="0" smtClean="0"/>
              <a:t>Bij uitgaven staan: geld wat wij uitlenen, beleggingen in het buitenland.</a:t>
            </a:r>
          </a:p>
          <a:p>
            <a:r>
              <a:rPr lang="nl-NL" sz="2500" b="1" dirty="0" smtClean="0"/>
              <a:t>Super belangrijk!</a:t>
            </a:r>
          </a:p>
          <a:p>
            <a:r>
              <a:rPr lang="nl-NL" sz="2500" dirty="0" smtClean="0"/>
              <a:t>Als wij geld lenen uit het buiteland, dan is dat een ontvangst op de kapitaal rekening.</a:t>
            </a:r>
          </a:p>
          <a:p>
            <a:r>
              <a:rPr lang="nl-NL" sz="2500" dirty="0" smtClean="0"/>
              <a:t>Gevolg: we moeten rente gaan betalen, dat is een uitgaven op de lopende rekening.</a:t>
            </a:r>
          </a:p>
          <a:p>
            <a:endParaRPr lang="nl-NL" sz="2500" dirty="0" smtClean="0"/>
          </a:p>
        </p:txBody>
      </p:sp>
    </p:spTree>
    <p:extLst>
      <p:ext uri="{BB962C8B-B14F-4D97-AF65-F5344CB8AC3E}">
        <p14:creationId xmlns:p14="http://schemas.microsoft.com/office/powerpoint/2010/main" val="4218463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1157</TotalTime>
  <Words>3077</Words>
  <Application>Microsoft Office PowerPoint</Application>
  <PresentationFormat>Breedbeeld</PresentationFormat>
  <Paragraphs>508</Paragraphs>
  <Slides>70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70</vt:i4>
      </vt:variant>
    </vt:vector>
  </HeadingPairs>
  <TitlesOfParts>
    <vt:vector size="75" baseType="lpstr">
      <vt:lpstr>Arial</vt:lpstr>
      <vt:lpstr>Trebuchet MS</vt:lpstr>
      <vt:lpstr>Wingdings</vt:lpstr>
      <vt:lpstr>Wingdings 3</vt:lpstr>
      <vt:lpstr>Facet</vt:lpstr>
      <vt:lpstr>Welkom Havo 5.</vt:lpstr>
      <vt:lpstr>Agenda aankomende 3 lessen.</vt:lpstr>
      <vt:lpstr>Wisselkoers </vt:lpstr>
      <vt:lpstr>Vraag en aanbod van een bepaalde munt </vt:lpstr>
      <vt:lpstr>Dit kunnen we ook grafisch weergeven.</vt:lpstr>
      <vt:lpstr>Dit kunnen we ook grafisch weergeven.</vt:lpstr>
      <vt:lpstr>Les 2: de betalingsbalans.</vt:lpstr>
      <vt:lpstr>De betalingsbalans: 2 onderdelen</vt:lpstr>
      <vt:lpstr>2de rekening: kapitaal rekening</vt:lpstr>
      <vt:lpstr>2de rekening: kapitaal rekening</vt:lpstr>
      <vt:lpstr>Saldo lopende rekening heeft invloed op kapitaal rekening.</vt:lpstr>
      <vt:lpstr>Saldo lopende rekening heeft invloed op kapitaal rekening.</vt:lpstr>
      <vt:lpstr>Saldo kapitaalrekening heeft invloed op de lopende rekening.</vt:lpstr>
      <vt:lpstr>Schematische weergegeven.</vt:lpstr>
      <vt:lpstr>Schematische weergegeven.</vt:lpstr>
      <vt:lpstr>Schematische weergegeven.</vt:lpstr>
      <vt:lpstr>Schematische weergegeven.</vt:lpstr>
      <vt:lpstr>Schematische weergegeven.</vt:lpstr>
      <vt:lpstr>Relatie betalingsbalans en wisselkoers.</vt:lpstr>
      <vt:lpstr>Inflatie en wisselkoers</vt:lpstr>
      <vt:lpstr>Inflatie en wisselkoers</vt:lpstr>
      <vt:lpstr>Inflatie en wisselkoers</vt:lpstr>
      <vt:lpstr>Inflatie en wisselkoers</vt:lpstr>
      <vt:lpstr>Opgave 5.3 t/m 5.6</vt:lpstr>
      <vt:lpstr>PowerPoint-presentatie</vt:lpstr>
      <vt:lpstr>PowerPoint-presentatie</vt:lpstr>
      <vt:lpstr>Wisselkoers, internationale handel en werkgelegenheid.</vt:lpstr>
      <vt:lpstr>Wisselkoers, internationale handel en werkgelegenheid.</vt:lpstr>
      <vt:lpstr>Opgave 5.7 t/m 5.10</vt:lpstr>
      <vt:lpstr>PowerPoint-presentatie</vt:lpstr>
      <vt:lpstr>Opgave 5.1 en 5.2</vt:lpstr>
      <vt:lpstr>PowerPoint-presentatie</vt:lpstr>
      <vt:lpstr>Les 2: Europese centrale bank en rente beleid.</vt:lpstr>
      <vt:lpstr>Inflatie en wisselkoers</vt:lpstr>
      <vt:lpstr>Inflatie en wisselkoers</vt:lpstr>
      <vt:lpstr>Inflatie en wisselkoers</vt:lpstr>
      <vt:lpstr>Inflatie en wisselkoers</vt:lpstr>
      <vt:lpstr>Wisselkoers, internationale handel en werkgelegenheid.</vt:lpstr>
      <vt:lpstr>Wisselkoers, internationale handel en werkgelegenheid.</vt:lpstr>
      <vt:lpstr>ECB en rentebeleid. </vt:lpstr>
      <vt:lpstr>PowerPoint-presentatie</vt:lpstr>
      <vt:lpstr>Rente beleid verschillen tussen landen in Europa</vt:lpstr>
      <vt:lpstr>Opgave 5.11 t/m 5.15</vt:lpstr>
      <vt:lpstr>PowerPoint-presentatie</vt:lpstr>
      <vt:lpstr>PowerPoint-presentatie</vt:lpstr>
      <vt:lpstr>PowerPoint-presentatie</vt:lpstr>
      <vt:lpstr>Rente en wisselkoers.</vt:lpstr>
      <vt:lpstr>Rente en wisselkoers.</vt:lpstr>
      <vt:lpstr>Opgave 5.16 t/m 5.19</vt:lpstr>
      <vt:lpstr>PowerPoint-presentatie</vt:lpstr>
      <vt:lpstr>PowerPoint-presentatie</vt:lpstr>
      <vt:lpstr>Les 3: oefen met 2 opgave op examenniveau.</vt:lpstr>
      <vt:lpstr>Inflatie en wisselkoers</vt:lpstr>
      <vt:lpstr>Inflatie en wisselkoers</vt:lpstr>
      <vt:lpstr>Inflatie en wisselkoers</vt:lpstr>
      <vt:lpstr>Inflatie en wisselkoers</vt:lpstr>
      <vt:lpstr>Wisselkoers, internationale handel en werkgelegenheid.</vt:lpstr>
      <vt:lpstr>Wisselkoers, internationale handel en werkgelegenheid.</vt:lpstr>
      <vt:lpstr>ECB en rentebeleid. </vt:lpstr>
      <vt:lpstr>PowerPoint-presentatie</vt:lpstr>
      <vt:lpstr>Rente beleid verschillen tussen landen in Europa</vt:lpstr>
      <vt:lpstr>Rente en wisselkoers.</vt:lpstr>
      <vt:lpstr>Rente en wisselkoers.</vt:lpstr>
      <vt:lpstr>Opgave 5.20</vt:lpstr>
      <vt:lpstr>PowerPoint-presentatie</vt:lpstr>
      <vt:lpstr>PowerPoint-presentatie</vt:lpstr>
      <vt:lpstr>Opgave 5.21 </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115</cp:revision>
  <dcterms:created xsi:type="dcterms:W3CDTF">2017-08-27T09:00:36Z</dcterms:created>
  <dcterms:modified xsi:type="dcterms:W3CDTF">2018-02-27T11:22:15Z</dcterms:modified>
</cp:coreProperties>
</file>