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77" r:id="rId4"/>
    <p:sldId id="378" r:id="rId5"/>
    <p:sldId id="379" r:id="rId6"/>
    <p:sldId id="380" r:id="rId7"/>
    <p:sldId id="381" r:id="rId8"/>
    <p:sldId id="382" r:id="rId9"/>
    <p:sldId id="384" r:id="rId10"/>
    <p:sldId id="383" r:id="rId11"/>
    <p:sldId id="385" r:id="rId12"/>
    <p:sldId id="386" r:id="rId13"/>
    <p:sldId id="388" r:id="rId14"/>
    <p:sldId id="389" r:id="rId15"/>
    <p:sldId id="387" r:id="rId16"/>
    <p:sldId id="390" r:id="rId17"/>
    <p:sldId id="39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4.3 t/m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begin met lezen 4.3 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214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146"/>
          <a:stretch/>
        </p:blipFill>
        <p:spPr>
          <a:xfrm>
            <a:off x="0" y="-1"/>
            <a:ext cx="12192000" cy="5969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059"/>
          <a:stretch/>
        </p:blipFill>
        <p:spPr>
          <a:xfrm>
            <a:off x="0" y="-1"/>
            <a:ext cx="12192000" cy="9398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814"/>
          <a:stretch/>
        </p:blipFill>
        <p:spPr>
          <a:xfrm>
            <a:off x="0" y="-1"/>
            <a:ext cx="12192000" cy="17653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8351"/>
          <a:stretch/>
        </p:blipFill>
        <p:spPr>
          <a:xfrm>
            <a:off x="0" y="-1"/>
            <a:ext cx="12192000" cy="21336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3641"/>
          <a:stretch/>
        </p:blipFill>
        <p:spPr>
          <a:xfrm>
            <a:off x="0" y="-1"/>
            <a:ext cx="12192000" cy="24511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2527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935"/>
          <a:stretch/>
        </p:blipFill>
        <p:spPr>
          <a:xfrm>
            <a:off x="0" y="-1"/>
            <a:ext cx="12192000" cy="45212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3515"/>
          <a:stretch/>
        </p:blipFill>
        <p:spPr>
          <a:xfrm>
            <a:off x="0" y="-1"/>
            <a:ext cx="12192000" cy="51562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052"/>
          <a:stretch/>
        </p:blipFill>
        <p:spPr>
          <a:xfrm>
            <a:off x="0" y="-1"/>
            <a:ext cx="12192000" cy="55245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212"/>
          <a:stretch/>
        </p:blipFill>
        <p:spPr>
          <a:xfrm>
            <a:off x="0" y="-1"/>
            <a:ext cx="12192000" cy="591820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74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0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70312" b="56561"/>
          <a:stretch/>
        </p:blipFill>
        <p:spPr>
          <a:xfrm>
            <a:off x="0" y="94455"/>
            <a:ext cx="3619500" cy="6929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5000" b="53377"/>
          <a:stretch/>
        </p:blipFill>
        <p:spPr>
          <a:xfrm>
            <a:off x="0" y="94455"/>
            <a:ext cx="6705600" cy="74374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28542" b="62134"/>
          <a:stretch/>
        </p:blipFill>
        <p:spPr>
          <a:xfrm>
            <a:off x="0" y="94455"/>
            <a:ext cx="8712200" cy="6040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1784"/>
          <a:stretch/>
        </p:blipFill>
        <p:spPr>
          <a:xfrm>
            <a:off x="0" y="94455"/>
            <a:ext cx="12192000" cy="76914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68854" b="2424"/>
          <a:stretch/>
        </p:blipFill>
        <p:spPr>
          <a:xfrm>
            <a:off x="0" y="94455"/>
            <a:ext cx="3797300" cy="155654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4584" b="1628"/>
          <a:stretch/>
        </p:blipFill>
        <p:spPr>
          <a:xfrm>
            <a:off x="0" y="94455"/>
            <a:ext cx="6756400" cy="156924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30625" b="7997"/>
          <a:stretch/>
        </p:blipFill>
        <p:spPr>
          <a:xfrm>
            <a:off x="0" y="94455"/>
            <a:ext cx="8458200" cy="146764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455"/>
            <a:ext cx="12192000" cy="159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4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600" y="254000"/>
            <a:ext cx="8537402" cy="1676400"/>
          </a:xfrm>
        </p:spPr>
        <p:txBody>
          <a:bodyPr/>
          <a:lstStyle/>
          <a:p>
            <a:r>
              <a:rPr lang="nl-NL" dirty="0" smtClean="0"/>
              <a:t>Wisselkoers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1500" y="825501"/>
            <a:ext cx="8702502" cy="5215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prijs op de goederenmarkt noemen we de prijs.</a:t>
            </a:r>
          </a:p>
          <a:p>
            <a:r>
              <a:rPr lang="nl-NL" sz="2500" dirty="0" smtClean="0"/>
              <a:t>De prijs op de kapitaalmarkt noemen we rente.</a:t>
            </a:r>
          </a:p>
          <a:p>
            <a:r>
              <a:rPr lang="nl-NL" sz="2500" dirty="0" smtClean="0"/>
              <a:t>De prijs op de valutamarkt noemen we de wisselkoers.</a:t>
            </a:r>
          </a:p>
          <a:p>
            <a:endParaRPr lang="nl-NL" sz="2500" dirty="0"/>
          </a:p>
          <a:p>
            <a:r>
              <a:rPr lang="nl-NL" sz="2500" dirty="0" smtClean="0"/>
              <a:t>De wisselkoers is de prijs van een bepaalde munt uitgedrukt in een andere munteenheid.</a:t>
            </a:r>
          </a:p>
          <a:p>
            <a:r>
              <a:rPr lang="nl-NL" sz="2500" dirty="0" smtClean="0"/>
              <a:t>De prijs wordt bepaald door vraag en aanbod.</a:t>
            </a:r>
          </a:p>
          <a:p>
            <a:r>
              <a:rPr lang="nl-NL" sz="2500" dirty="0" smtClean="0"/>
              <a:t>Stijgt de vraag naar een munt dan stijgt de koers van deze munt</a:t>
            </a:r>
          </a:p>
          <a:p>
            <a:r>
              <a:rPr lang="nl-NL" sz="2500" dirty="0" smtClean="0"/>
              <a:t>Stijgt het aanbod van een munt dan daalt de koers van deze munt</a:t>
            </a:r>
          </a:p>
          <a:p>
            <a:r>
              <a:rPr lang="nl-NL" sz="2500" dirty="0" smtClean="0"/>
              <a:t>Stijging noemen we appreciatie, een daling noemen we een depreciatie.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556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en aanbod van een bepaalde munt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7500" y="1371601"/>
            <a:ext cx="8956502" cy="46697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Stel wij willen iets kopen uit Amerika, daar hebben we dollars voor nodig, deze hebben we op dit moment niet.</a:t>
            </a:r>
          </a:p>
          <a:p>
            <a:r>
              <a:rPr lang="nl-NL" sz="2500" dirty="0" smtClean="0"/>
              <a:t>We gaan dus onze euro’s omwisselen voor dollars.</a:t>
            </a:r>
          </a:p>
          <a:p>
            <a:r>
              <a:rPr lang="nl-NL" sz="2500" dirty="0" smtClean="0"/>
              <a:t>We bieden onze euro’s aan (daling van de euro)</a:t>
            </a:r>
          </a:p>
          <a:p>
            <a:r>
              <a:rPr lang="nl-NL" sz="2500" dirty="0" smtClean="0"/>
              <a:t>En vragen er dollars voor terug (stijging van de dollar)</a:t>
            </a:r>
          </a:p>
          <a:p>
            <a:r>
              <a:rPr lang="nl-NL" sz="2500" dirty="0" smtClean="0"/>
              <a:t>Dit zelfde gebeurd als we willen beleggen in Amerika, of een bedrijf opkopen uit Amerika. </a:t>
            </a:r>
            <a:endParaRPr lang="nl-NL" sz="2500" dirty="0"/>
          </a:p>
          <a:p>
            <a:r>
              <a:rPr lang="nl-NL" sz="2500" dirty="0" smtClean="0"/>
              <a:t>Maar ook: als de rente in Amerika stijgt, of de rente in eurozone daalt. </a:t>
            </a:r>
          </a:p>
          <a:p>
            <a:r>
              <a:rPr lang="nl-NL" sz="2500" dirty="0" smtClean="0"/>
              <a:t>Alle gevallen: meer vraag naar dollars, meer aanbod van euro’s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9769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kwam de wisselkoers tot stand?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Door de vraag en aanbod van de munt.</a:t>
            </a:r>
          </a:p>
          <a:p>
            <a:r>
              <a:rPr lang="nl-NL" sz="2500" dirty="0" smtClean="0"/>
              <a:t>Wat valt er onder de vraag van een munt?</a:t>
            </a:r>
          </a:p>
          <a:p>
            <a:r>
              <a:rPr lang="nl-NL" sz="2500" dirty="0" smtClean="0"/>
              <a:t>Iedereen die de munt wil aanschaffen, kunnen zijn maar niet uitsluitend</a:t>
            </a:r>
          </a:p>
          <a:p>
            <a:r>
              <a:rPr lang="nl-NL" sz="2500" dirty="0" smtClean="0"/>
              <a:t>Beleggers andere landen, mensen die spullen willen kopen uit dit land.</a:t>
            </a:r>
          </a:p>
          <a:p>
            <a:r>
              <a:rPr lang="nl-NL" sz="2500" dirty="0" smtClean="0"/>
              <a:t>Deze vraag en aanbod kunnen we ook grafisch weergeven.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7637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4.8 t/m 4.10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verder met opgave 3.30 als de tijd het toelaat gaan we deze maken/bespreken vandaag.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84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1140" b="95271"/>
          <a:stretch/>
        </p:blipFill>
        <p:spPr>
          <a:xfrm>
            <a:off x="0" y="0"/>
            <a:ext cx="2069432" cy="324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5461" b="95095"/>
          <a:stretch/>
        </p:blipFill>
        <p:spPr>
          <a:xfrm>
            <a:off x="0" y="0"/>
            <a:ext cx="3789947" cy="3368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4825" b="95621"/>
          <a:stretch/>
        </p:blipFill>
        <p:spPr>
          <a:xfrm>
            <a:off x="0" y="0"/>
            <a:ext cx="4957011" cy="3007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-1206" b="95446"/>
          <a:stretch/>
        </p:blipFill>
        <p:spPr>
          <a:xfrm>
            <a:off x="-1" y="0"/>
            <a:ext cx="11105147" cy="312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79605" b="88089"/>
          <a:stretch/>
        </p:blipFill>
        <p:spPr>
          <a:xfrm>
            <a:off x="0" y="0"/>
            <a:ext cx="2237874" cy="8181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64693" b="90016"/>
          <a:stretch/>
        </p:blipFill>
        <p:spPr>
          <a:xfrm>
            <a:off x="0" y="0"/>
            <a:ext cx="3874168" cy="685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5702" b="88965"/>
          <a:stretch/>
        </p:blipFill>
        <p:spPr>
          <a:xfrm>
            <a:off x="0" y="0"/>
            <a:ext cx="4860758" cy="7579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86513"/>
          <a:stretch/>
        </p:blipFill>
        <p:spPr>
          <a:xfrm>
            <a:off x="0" y="0"/>
            <a:ext cx="10972800" cy="92643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0382"/>
          <a:stretch/>
        </p:blipFill>
        <p:spPr>
          <a:xfrm>
            <a:off x="0" y="0"/>
            <a:ext cx="10972800" cy="13475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71799"/>
          <a:stretch/>
        </p:blipFill>
        <p:spPr>
          <a:xfrm>
            <a:off x="0" y="0"/>
            <a:ext cx="10972800" cy="193708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59888"/>
          <a:stretch/>
        </p:blipFill>
        <p:spPr>
          <a:xfrm>
            <a:off x="0" y="0"/>
            <a:ext cx="10972800" cy="2755232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52181"/>
          <a:stretch/>
        </p:blipFill>
        <p:spPr>
          <a:xfrm>
            <a:off x="0" y="0"/>
            <a:ext cx="10972800" cy="328462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40095"/>
          <a:stretch/>
        </p:blipFill>
        <p:spPr>
          <a:xfrm>
            <a:off x="0" y="0"/>
            <a:ext cx="10972800" cy="41148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29935"/>
          <a:stretch/>
        </p:blipFill>
        <p:spPr>
          <a:xfrm>
            <a:off x="0" y="0"/>
            <a:ext cx="10972800" cy="481263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14521"/>
          <a:stretch/>
        </p:blipFill>
        <p:spPr>
          <a:xfrm>
            <a:off x="0" y="0"/>
            <a:ext cx="10972800" cy="5871411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65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2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 4.1 t/m 4.7</a:t>
            </a:r>
          </a:p>
          <a:p>
            <a:r>
              <a:rPr lang="nl-NL" sz="2500" dirty="0" smtClean="0"/>
              <a:t>Les </a:t>
            </a:r>
            <a:r>
              <a:rPr lang="nl-NL" sz="2500" dirty="0"/>
              <a:t>2</a:t>
            </a:r>
            <a:r>
              <a:rPr lang="nl-NL" sz="2500" dirty="0" smtClean="0"/>
              <a:t>: 4.8 t/m 4.10 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1: begin hoofdstuk 4: de wisselkoers van de euro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8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Introductieopgave 4.1 en start 4.2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begin met vraag 4.2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3311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232"/>
          <a:stretch/>
        </p:blipFill>
        <p:spPr>
          <a:xfrm>
            <a:off x="0" y="-1"/>
            <a:ext cx="12192000" cy="1308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819"/>
          <a:stretch/>
        </p:blipFill>
        <p:spPr>
          <a:xfrm>
            <a:off x="0" y="-1"/>
            <a:ext cx="12192000" cy="1778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791"/>
          <a:stretch/>
        </p:blipFill>
        <p:spPr>
          <a:xfrm>
            <a:off x="0" y="-1"/>
            <a:ext cx="12192000" cy="22733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220"/>
          <a:stretch/>
        </p:blipFill>
        <p:spPr>
          <a:xfrm>
            <a:off x="0" y="-1"/>
            <a:ext cx="12192000" cy="28321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8574"/>
          <a:stretch/>
        </p:blipFill>
        <p:spPr>
          <a:xfrm>
            <a:off x="0" y="-1"/>
            <a:ext cx="12192000" cy="33528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191"/>
          <a:stretch/>
        </p:blipFill>
        <p:spPr>
          <a:xfrm>
            <a:off x="0" y="-1"/>
            <a:ext cx="12192000" cy="33274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11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4.2 afmaken. Daarna volgt stukje theorie.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begin met lezen 4.2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2251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00"/>
          <a:stretch/>
        </p:blipFill>
        <p:spPr>
          <a:xfrm>
            <a:off x="0" y="0"/>
            <a:ext cx="12192000" cy="939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129"/>
          <a:stretch/>
        </p:blipFill>
        <p:spPr>
          <a:xfrm>
            <a:off x="0" y="0"/>
            <a:ext cx="12192000" cy="1257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329"/>
          <a:stretch/>
        </p:blipFill>
        <p:spPr>
          <a:xfrm>
            <a:off x="0" y="0"/>
            <a:ext cx="12192000" cy="1727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680"/>
          <a:stretch/>
        </p:blipFill>
        <p:spPr>
          <a:xfrm>
            <a:off x="0" y="0"/>
            <a:ext cx="12192000" cy="24892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567"/>
          <a:stretch/>
        </p:blipFill>
        <p:spPr>
          <a:xfrm>
            <a:off x="0" y="0"/>
            <a:ext cx="12192000" cy="2857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6454"/>
          <a:stretch/>
        </p:blipFill>
        <p:spPr>
          <a:xfrm>
            <a:off x="0" y="0"/>
            <a:ext cx="12192000" cy="3225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550"/>
          <a:stretch/>
        </p:blipFill>
        <p:spPr>
          <a:xfrm>
            <a:off x="0" y="0"/>
            <a:ext cx="12192000" cy="3581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324"/>
          <a:stretch/>
        </p:blipFill>
        <p:spPr>
          <a:xfrm>
            <a:off x="0" y="0"/>
            <a:ext cx="12192000" cy="4318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296"/>
          <a:stretch/>
        </p:blipFill>
        <p:spPr>
          <a:xfrm>
            <a:off x="0" y="0"/>
            <a:ext cx="12192000" cy="55245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2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2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600" y="254000"/>
            <a:ext cx="8537402" cy="1676400"/>
          </a:xfrm>
        </p:spPr>
        <p:txBody>
          <a:bodyPr/>
          <a:lstStyle/>
          <a:p>
            <a:r>
              <a:rPr lang="nl-NL" dirty="0" smtClean="0"/>
              <a:t>Wisselkoers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1500" y="825501"/>
            <a:ext cx="8702502" cy="5215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prijs op de goederenmarkt noemen we de prijs.</a:t>
            </a:r>
          </a:p>
          <a:p>
            <a:r>
              <a:rPr lang="nl-NL" sz="2500" dirty="0" smtClean="0"/>
              <a:t>De prijs op de kapitaalmarkt noemen we rente.</a:t>
            </a:r>
          </a:p>
          <a:p>
            <a:r>
              <a:rPr lang="nl-NL" sz="2500" dirty="0" smtClean="0"/>
              <a:t>De prijs op de valutamarkt noemen we de wisselkoers.</a:t>
            </a:r>
          </a:p>
          <a:p>
            <a:endParaRPr lang="nl-NL" sz="2500" dirty="0"/>
          </a:p>
          <a:p>
            <a:r>
              <a:rPr lang="nl-NL" sz="2500" dirty="0" smtClean="0"/>
              <a:t>De wisselkoers is de prijs van een bepaalde munt uitgedrukt in een andere munteenheid.</a:t>
            </a:r>
          </a:p>
          <a:p>
            <a:r>
              <a:rPr lang="nl-NL" sz="2500" dirty="0" smtClean="0"/>
              <a:t>De prijs wordt bepaald door vraag en aanbod.</a:t>
            </a:r>
          </a:p>
          <a:p>
            <a:r>
              <a:rPr lang="nl-NL" sz="2500" dirty="0" smtClean="0"/>
              <a:t>Stijgt de vraag naar een munt dan stijgt de koers van deze munt</a:t>
            </a:r>
          </a:p>
          <a:p>
            <a:r>
              <a:rPr lang="nl-NL" sz="2500" dirty="0" smtClean="0"/>
              <a:t>Stijgt het aanbod van een munt dan daalt de koers van deze munt</a:t>
            </a:r>
          </a:p>
          <a:p>
            <a:r>
              <a:rPr lang="nl-NL" sz="2500" dirty="0" smtClean="0"/>
              <a:t>Stijging noemen we appreciatie, een daling noemen we een depreciatie.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7501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en aanbod van een bepaalde munt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7500" y="1371601"/>
            <a:ext cx="8956502" cy="46697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Stel wij willen iets kopen uit Amerika, daar hebben we dollars voor nodig, deze hebben we op dit moment niet.</a:t>
            </a:r>
          </a:p>
          <a:p>
            <a:r>
              <a:rPr lang="nl-NL" sz="2500" dirty="0" smtClean="0"/>
              <a:t>We gaan dus onze euro’s omwisselen voor dollars.</a:t>
            </a:r>
          </a:p>
          <a:p>
            <a:r>
              <a:rPr lang="nl-NL" sz="2500" dirty="0" smtClean="0"/>
              <a:t>We bieden onze euro’s aan (daling van de euro)</a:t>
            </a:r>
          </a:p>
          <a:p>
            <a:r>
              <a:rPr lang="nl-NL" sz="2500" dirty="0" smtClean="0"/>
              <a:t>En vragen er dollars voor terug (stijging van de dollar)</a:t>
            </a:r>
          </a:p>
          <a:p>
            <a:r>
              <a:rPr lang="nl-NL" sz="2500" dirty="0" smtClean="0"/>
              <a:t>Dit zelfde gebeurd als we willen beleggen in Amerika, of een bedrijf opkopen uit Amerika. </a:t>
            </a:r>
            <a:endParaRPr lang="nl-NL" sz="2500" dirty="0"/>
          </a:p>
          <a:p>
            <a:r>
              <a:rPr lang="nl-NL" sz="2500" dirty="0" smtClean="0"/>
              <a:t>Maar ook: als de rente in Amerika stijgt, of de rente in eurozone daalt. </a:t>
            </a:r>
          </a:p>
          <a:p>
            <a:r>
              <a:rPr lang="nl-NL" sz="2500" dirty="0" smtClean="0"/>
              <a:t>Alle gevallen: meer vraag naar dollars, meer aanbod van euro’s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4220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945</TotalTime>
  <Words>631</Words>
  <Application>Microsoft Office PowerPoint</Application>
  <PresentationFormat>Breedbeeld</PresentationFormat>
  <Paragraphs>96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Welkom Havo 5.</vt:lpstr>
      <vt:lpstr>Agenda aankomende 2 lessen.</vt:lpstr>
      <vt:lpstr>Les 1: begin hoofdstuk 4: de wisselkoers van de euro</vt:lpstr>
      <vt:lpstr>Introductieopgave 4.1 en start 4.2</vt:lpstr>
      <vt:lpstr>PowerPoint-presentatie</vt:lpstr>
      <vt:lpstr>Opgave 4.2 afmaken. Daarna volgt stukje theorie.</vt:lpstr>
      <vt:lpstr>PowerPoint-presentatie</vt:lpstr>
      <vt:lpstr>Wisselkoers </vt:lpstr>
      <vt:lpstr>Vraag en aanbod van een bepaalde munt </vt:lpstr>
      <vt:lpstr>Opgave 4.3 t/m 4.7</vt:lpstr>
      <vt:lpstr>PowerPoint-presentatie</vt:lpstr>
      <vt:lpstr>PowerPoint-presentatie</vt:lpstr>
      <vt:lpstr>Wisselkoers </vt:lpstr>
      <vt:lpstr>Vraag en aanbod van een bepaalde munt </vt:lpstr>
      <vt:lpstr>Hoe kwam de wisselkoers tot stand?</vt:lpstr>
      <vt:lpstr>Opgave 4.8 t/m 4.10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92</cp:revision>
  <dcterms:created xsi:type="dcterms:W3CDTF">2017-08-27T09:00:36Z</dcterms:created>
  <dcterms:modified xsi:type="dcterms:W3CDTF">2018-02-06T10:14:44Z</dcterms:modified>
</cp:coreProperties>
</file>