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15" r:id="rId4"/>
    <p:sldId id="304" r:id="rId5"/>
    <p:sldId id="305" r:id="rId6"/>
    <p:sldId id="307" r:id="rId7"/>
    <p:sldId id="311" r:id="rId8"/>
    <p:sldId id="312" r:id="rId9"/>
    <p:sldId id="316" r:id="rId10"/>
    <p:sldId id="313" r:id="rId11"/>
    <p:sldId id="317" r:id="rId12"/>
    <p:sldId id="318" r:id="rId13"/>
    <p:sldId id="31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en maak hoofdstuk 6.1 t/m 6.11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Over 12 minuten spreken we wat sommen na afhankelijke hoever iedereen is, 12 minuten later ook weer.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08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536"/>
          <a:stretch/>
        </p:blipFill>
        <p:spPr>
          <a:xfrm>
            <a:off x="0" y="0"/>
            <a:ext cx="12192000" cy="19491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681"/>
          <a:stretch/>
        </p:blipFill>
        <p:spPr>
          <a:xfrm>
            <a:off x="0" y="0"/>
            <a:ext cx="12192000" cy="33086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948"/>
          <a:stretch/>
        </p:blipFill>
        <p:spPr>
          <a:xfrm>
            <a:off x="0" y="0"/>
            <a:ext cx="12192000" cy="4728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1795"/>
          <a:stretch/>
        </p:blipFill>
        <p:spPr>
          <a:xfrm>
            <a:off x="0" y="0"/>
            <a:ext cx="12192000" cy="60398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79178" b="902"/>
          <a:stretch/>
        </p:blipFill>
        <p:spPr>
          <a:xfrm>
            <a:off x="0" y="0"/>
            <a:ext cx="2538663" cy="6785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66053" b="1604"/>
          <a:stretch/>
        </p:blipFill>
        <p:spPr>
          <a:xfrm>
            <a:off x="0" y="0"/>
            <a:ext cx="4138863" cy="67376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9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798"/>
          <a:stretch/>
        </p:blipFill>
        <p:spPr>
          <a:xfrm>
            <a:off x="0" y="0"/>
            <a:ext cx="8987589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127"/>
          <a:stretch/>
        </p:blipFill>
        <p:spPr>
          <a:xfrm>
            <a:off x="0" y="0"/>
            <a:ext cx="8987589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810"/>
          <a:stretch/>
        </p:blipFill>
        <p:spPr>
          <a:xfrm>
            <a:off x="0" y="0"/>
            <a:ext cx="8987589" cy="17806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3015"/>
          <a:stretch/>
        </p:blipFill>
        <p:spPr>
          <a:xfrm>
            <a:off x="0" y="0"/>
            <a:ext cx="8987589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664"/>
          <a:stretch/>
        </p:blipFill>
        <p:spPr>
          <a:xfrm>
            <a:off x="0" y="0"/>
            <a:ext cx="8987589" cy="38982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4882"/>
          <a:stretch/>
        </p:blipFill>
        <p:spPr>
          <a:xfrm>
            <a:off x="0" y="0"/>
            <a:ext cx="8987589" cy="57871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87589" cy="679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3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226"/>
          <a:stretch/>
        </p:blipFill>
        <p:spPr>
          <a:xfrm>
            <a:off x="0" y="1"/>
            <a:ext cx="11333747" cy="10828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968"/>
          <a:stretch/>
        </p:blipFill>
        <p:spPr>
          <a:xfrm>
            <a:off x="0" y="0"/>
            <a:ext cx="11333747" cy="14437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090"/>
          <a:stretch/>
        </p:blipFill>
        <p:spPr>
          <a:xfrm>
            <a:off x="0" y="0"/>
            <a:ext cx="11333747" cy="2671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842"/>
          <a:stretch/>
        </p:blipFill>
        <p:spPr>
          <a:xfrm>
            <a:off x="0" y="1"/>
            <a:ext cx="11333747" cy="37177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120"/>
          <a:stretch/>
        </p:blipFill>
        <p:spPr>
          <a:xfrm>
            <a:off x="0" y="0"/>
            <a:ext cx="11333747" cy="4728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273"/>
          <a:stretch/>
        </p:blipFill>
        <p:spPr>
          <a:xfrm>
            <a:off x="0" y="0"/>
            <a:ext cx="11333747" cy="56789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33747" cy="686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6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Marktvormen herhalen:</a:t>
            </a:r>
          </a:p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6: maatschappelijk verantwoord ondernemen.</a:t>
            </a:r>
          </a:p>
          <a:p>
            <a:r>
              <a:rPr lang="nl-NL" sz="2500" dirty="0" smtClean="0"/>
              <a:t>Duurzaam produceren.</a:t>
            </a:r>
          </a:p>
          <a:p>
            <a:r>
              <a:rPr lang="nl-NL" sz="2500" dirty="0" smtClean="0"/>
              <a:t>Opgaves 6.1 t/m 6.11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7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052" y="168442"/>
            <a:ext cx="8491949" cy="1761958"/>
          </a:xfrm>
        </p:spPr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Mogelijke manieren voor samenwerking.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Zelfbinding: het kan mensen vragen of ze openlijk willen kiezen voor de strategie samenwerken. Voordelen benoemen van samenwerken, zichtbaar maken wat deze voordelen zijn.</a:t>
            </a:r>
          </a:p>
          <a:p>
            <a:r>
              <a:rPr lang="nl-NL" sz="2500" dirty="0" smtClean="0"/>
              <a:t>Normbesef: samenwerking komt tot stand wanneer het de norm is om samen te werken. Kleine gemeenschappen is er meer sprake van normbesef dan in grotere gemeenschappen.</a:t>
            </a:r>
          </a:p>
          <a:p>
            <a:r>
              <a:rPr lang="nl-NL" sz="2500" dirty="0" smtClean="0"/>
              <a:t>Collectieve dwang: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185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Voordeel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niet-uitsluit baar: als je achter een dijk woont of je wel of niet mee betaald je bent hoe dan ook beschermt.</a:t>
            </a:r>
          </a:p>
          <a:p>
            <a:r>
              <a:rPr lang="nl-NL" sz="2500" dirty="0" smtClean="0"/>
              <a:t>Niet rivaliserend: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zijn spreken we van </a:t>
            </a:r>
            <a:r>
              <a:rPr lang="nl-NL" sz="2500" b="1" dirty="0" smtClean="0"/>
              <a:t>collectieve goederen.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478846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overheid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De overheid bied collectieve goederen aan:</a:t>
            </a:r>
          </a:p>
          <a:p>
            <a:r>
              <a:rPr lang="nl-NL" sz="2500" dirty="0" smtClean="0"/>
              <a:t>Niet uitsluitbaar: (je kan mensen niet uitsluiten van het gebruik van het goed)</a:t>
            </a:r>
          </a:p>
          <a:p>
            <a:r>
              <a:rPr lang="nl-NL" sz="2500" dirty="0" smtClean="0"/>
              <a:t>Niet rivaliserend: (het nut van het goed neemt niet af naarmate meer mensen er gebruik van maken)</a:t>
            </a:r>
          </a:p>
          <a:p>
            <a:r>
              <a:rPr lang="nl-NL" sz="2500" dirty="0" smtClean="0"/>
              <a:t>Toch bied de overheid ook goederen aan die uitsluitbaar of rivaliserend zijn.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individuele goederen.</a:t>
            </a:r>
          </a:p>
          <a:p>
            <a:r>
              <a:rPr lang="nl-NL" sz="2500" dirty="0" smtClean="0"/>
              <a:t>Wanneer de overheid individuele goederen aanbied noemen we dit </a:t>
            </a:r>
            <a:r>
              <a:rPr lang="nl-NL" sz="2500" b="1" dirty="0" smtClean="0"/>
              <a:t>quasicollectieve goederen</a:t>
            </a:r>
          </a:p>
          <a:p>
            <a:r>
              <a:rPr lang="nl-NL" sz="2500" dirty="0" smtClean="0"/>
              <a:t>Denk aan: onderwijs.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1271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168442"/>
            <a:ext cx="9069465" cy="1761958"/>
          </a:xfrm>
        </p:spPr>
        <p:txBody>
          <a:bodyPr/>
          <a:lstStyle/>
          <a:p>
            <a:r>
              <a:rPr lang="nl-NL" dirty="0" smtClean="0"/>
              <a:t>Externe effecten.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962527"/>
            <a:ext cx="9069465" cy="5078836"/>
          </a:xfrm>
        </p:spPr>
        <p:txBody>
          <a:bodyPr>
            <a:noAutofit/>
          </a:bodyPr>
          <a:lstStyle/>
          <a:p>
            <a:r>
              <a:rPr lang="nl-NL" sz="2200" dirty="0" smtClean="0"/>
              <a:t>Wanneer je een ijsje koopt betaal je daarvoor bijvoorbeeld $1.50</a:t>
            </a:r>
          </a:p>
          <a:p>
            <a:r>
              <a:rPr lang="nl-NL" sz="2200" dirty="0" smtClean="0"/>
              <a:t>30 cent daarvan zijn de kosten van de ingrediënten.</a:t>
            </a:r>
          </a:p>
          <a:p>
            <a:r>
              <a:rPr lang="nl-NL" sz="2200" dirty="0" smtClean="0"/>
              <a:t>15 cent de kosten van de verpakking.</a:t>
            </a:r>
          </a:p>
          <a:p>
            <a:r>
              <a:rPr lang="nl-NL" sz="2200" dirty="0" smtClean="0"/>
              <a:t>15 cent zijn transsportkosten.</a:t>
            </a:r>
          </a:p>
          <a:p>
            <a:r>
              <a:rPr lang="nl-NL" sz="2200" dirty="0" smtClean="0"/>
              <a:t>10 cent opslagkosten.</a:t>
            </a:r>
          </a:p>
          <a:p>
            <a:r>
              <a:rPr lang="nl-NL" sz="2200" dirty="0" smtClean="0"/>
              <a:t>80 cent is winst voor de verkoper.</a:t>
            </a:r>
          </a:p>
          <a:p>
            <a:r>
              <a:rPr lang="nl-NL" sz="2200" dirty="0" smtClean="0"/>
              <a:t>Daarentegen het produceren/aanschaffen van het ijsje heeft nog meer effecten.</a:t>
            </a:r>
          </a:p>
          <a:p>
            <a:r>
              <a:rPr lang="nl-NL" sz="2200" dirty="0" smtClean="0"/>
              <a:t>Zo kan bijvoorbeeld tijdens de productie of vervoeren van het ijsje het milieu worden aangetast.</a:t>
            </a:r>
          </a:p>
          <a:p>
            <a:r>
              <a:rPr lang="nl-NL" sz="2200" dirty="0" smtClean="0"/>
              <a:t>Effecten die wel ontstaan, maar niet in de prijs zijn opgenomen noemen we </a:t>
            </a:r>
            <a:r>
              <a:rPr lang="nl-NL" sz="2200" b="1" dirty="0" smtClean="0"/>
              <a:t>externe effecten.</a:t>
            </a:r>
          </a:p>
          <a:p>
            <a:r>
              <a:rPr lang="nl-NL" sz="2200" dirty="0" smtClean="0"/>
              <a:t>Wanneer deze positief zijn noemen we het positieve externe effecten. Zijn deze negatief heet het negatieve externe effecten.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4490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Belangrijk! Het is alleen een extern effect als het niet in de prijs verwerkt zit.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Vliegtuigmaatschappijen betalen milieubelasting omdat de brandstof van vliegtuigen het milieu aantast.</a:t>
            </a:r>
          </a:p>
          <a:p>
            <a:r>
              <a:rPr lang="nl-NL" sz="2500" dirty="0" smtClean="0"/>
              <a:t>Deze belasting berekenen de vliegtuigmaatschappijen door in de prijs.</a:t>
            </a:r>
          </a:p>
          <a:p>
            <a:r>
              <a:rPr lang="nl-NL" sz="2500" dirty="0" smtClean="0"/>
              <a:t>Dus in de prijs zit een gedeelte wat naar de overheid gaat die het geld gebruikt om het milieuprobleem aan te pakken.</a:t>
            </a:r>
          </a:p>
          <a:p>
            <a:r>
              <a:rPr lang="nl-NL" sz="2500" dirty="0" smtClean="0"/>
              <a:t>Milieuvervuiling is hier dus geen extern effect, het zit in de prijs opgenomen.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5296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Maatschappelijk verantwoord ondernemen.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Bestaat uit de 3p’s </a:t>
            </a:r>
          </a:p>
          <a:p>
            <a:r>
              <a:rPr lang="nl-NL" sz="2500" dirty="0" smtClean="0"/>
              <a:t>People: mensen binnen de organisatie (betaal ik iedereen naar behoren).</a:t>
            </a:r>
          </a:p>
          <a:p>
            <a:r>
              <a:rPr lang="nl-NL" sz="2500" dirty="0" err="1" smtClean="0"/>
              <a:t>Planet</a:t>
            </a:r>
            <a:r>
              <a:rPr lang="nl-NL" sz="2500" dirty="0" smtClean="0"/>
              <a:t>: ga ik goed maatschappelijk veranderwoord om met het milieu</a:t>
            </a:r>
          </a:p>
          <a:p>
            <a:r>
              <a:rPr lang="nl-NL" sz="2500" dirty="0" smtClean="0"/>
              <a:t>Profit: hoe heb ik mijn winst behaald, is het rechtmatig. Hoe investeer ik mijn winst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674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493</TotalTime>
  <Words>639</Words>
  <Application>Microsoft Office PowerPoint</Application>
  <PresentationFormat>Breedbeeld</PresentationFormat>
  <Paragraphs>67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PowerPoint-presentatie</vt:lpstr>
      <vt:lpstr>Recap: Mogelijke manieren voor samenwerking.</vt:lpstr>
      <vt:lpstr>Recap: Collectieve goederen:</vt:lpstr>
      <vt:lpstr>Wat bied de overheid aan?</vt:lpstr>
      <vt:lpstr>Externe effecten.</vt:lpstr>
      <vt:lpstr>Belangrijk! Het is alleen een extern effect als het niet in de prijs verwerkt zit.</vt:lpstr>
      <vt:lpstr>Maatschappelijk verantwoord ondernemen.</vt:lpstr>
      <vt:lpstr>Lees en maak hoofdstuk 6.1 t/m 6.11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57</cp:revision>
  <dcterms:created xsi:type="dcterms:W3CDTF">2017-08-27T09:00:36Z</dcterms:created>
  <dcterms:modified xsi:type="dcterms:W3CDTF">2017-09-17T09:24:38Z</dcterms:modified>
</cp:coreProperties>
</file>