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15" r:id="rId4"/>
    <p:sldId id="304" r:id="rId5"/>
    <p:sldId id="305" r:id="rId6"/>
    <p:sldId id="307" r:id="rId7"/>
    <p:sldId id="306" r:id="rId8"/>
    <p:sldId id="308" r:id="rId9"/>
    <p:sldId id="309" r:id="rId10"/>
    <p:sldId id="310" r:id="rId11"/>
    <p:sldId id="311" r:id="rId12"/>
    <p:sldId id="312" r:id="rId13"/>
    <p:sldId id="313" r:id="rId14"/>
    <p:sldId id="31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24"/>
          <a:stretch/>
        </p:blipFill>
        <p:spPr>
          <a:xfrm>
            <a:off x="0" y="98425"/>
            <a:ext cx="12192000" cy="97238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25"/>
            <a:ext cx="12192000" cy="319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42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168442"/>
            <a:ext cx="9069465" cy="1761958"/>
          </a:xfrm>
        </p:spPr>
        <p:txBody>
          <a:bodyPr/>
          <a:lstStyle/>
          <a:p>
            <a:r>
              <a:rPr lang="nl-NL" dirty="0" smtClean="0"/>
              <a:t>Externe effecten.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962527"/>
            <a:ext cx="9069465" cy="5078836"/>
          </a:xfrm>
        </p:spPr>
        <p:txBody>
          <a:bodyPr>
            <a:noAutofit/>
          </a:bodyPr>
          <a:lstStyle/>
          <a:p>
            <a:r>
              <a:rPr lang="nl-NL" sz="2200" dirty="0" smtClean="0"/>
              <a:t>Wanneer je een ijsje koopt betaal je daarvoor bijvoorbeeld $1.50</a:t>
            </a:r>
          </a:p>
          <a:p>
            <a:r>
              <a:rPr lang="nl-NL" sz="2200" dirty="0" smtClean="0"/>
              <a:t>30 cent daarvan zijn de kosten van de ingrediënten.</a:t>
            </a:r>
          </a:p>
          <a:p>
            <a:r>
              <a:rPr lang="nl-NL" sz="2200" dirty="0" smtClean="0"/>
              <a:t>15 cent de kosten van de verpakking.</a:t>
            </a:r>
          </a:p>
          <a:p>
            <a:r>
              <a:rPr lang="nl-NL" sz="2200" dirty="0" smtClean="0"/>
              <a:t>15 cent zijn transsportkosten.</a:t>
            </a:r>
          </a:p>
          <a:p>
            <a:r>
              <a:rPr lang="nl-NL" sz="2200" dirty="0" smtClean="0"/>
              <a:t>10 cent opslagkosten.</a:t>
            </a:r>
          </a:p>
          <a:p>
            <a:r>
              <a:rPr lang="nl-NL" sz="2200" dirty="0" smtClean="0"/>
              <a:t>80 cent is winst voor de verkoper.</a:t>
            </a:r>
          </a:p>
          <a:p>
            <a:r>
              <a:rPr lang="nl-NL" sz="2200" dirty="0" smtClean="0"/>
              <a:t>Daarentegen het produceren/aanschaffen van het ijsje heeft nog meer effecten.</a:t>
            </a:r>
          </a:p>
          <a:p>
            <a:r>
              <a:rPr lang="nl-NL" sz="2200" dirty="0" smtClean="0"/>
              <a:t>Zo kan bijvoorbeeld tijdens de productie of vervoeren van het ijsje het milieu worden aangetast.</a:t>
            </a:r>
          </a:p>
          <a:p>
            <a:r>
              <a:rPr lang="nl-NL" sz="2200" dirty="0" smtClean="0"/>
              <a:t>Effecten die wel ontstaan, maar niet in de prijs zijn opgenomen noemen we </a:t>
            </a:r>
            <a:r>
              <a:rPr lang="nl-NL" sz="2200" b="1" dirty="0" smtClean="0"/>
              <a:t>externe effecten.</a:t>
            </a:r>
          </a:p>
          <a:p>
            <a:r>
              <a:rPr lang="nl-NL" sz="2200" dirty="0" smtClean="0"/>
              <a:t>Wanneer deze positief zijn noemen we het positieve externe effecten. Zijn deze negatief heet het negatieve externe effecten.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4490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Belangrijk! Het is alleen een extern effect als het niet in de prijs verwerkt zit.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Vliegtuigmaatschappijen betalen milieubelasting omdat de brandstof van vliegtuigen het milieu aantast.</a:t>
            </a:r>
          </a:p>
          <a:p>
            <a:r>
              <a:rPr lang="nl-NL" sz="2500" dirty="0" smtClean="0"/>
              <a:t>Deze belasting berekenen de vliegtuigmaatschappijen door in de prijs.</a:t>
            </a:r>
          </a:p>
          <a:p>
            <a:r>
              <a:rPr lang="nl-NL" sz="2500" dirty="0" smtClean="0"/>
              <a:t>Dus in de prijs zit een gedeelte wat naar de overheid gaat die het geld gebruikt om het milieuprobleem aan te pakken.</a:t>
            </a:r>
          </a:p>
          <a:p>
            <a:r>
              <a:rPr lang="nl-NL" sz="2500" dirty="0" smtClean="0"/>
              <a:t>Milieuvervuiling is hier dus geen extern effect, het zit in de prijs opgenomen.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5296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5.3.3 quasicollectieve goederen en maak opgave 5.19 t/m 5.21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start aan H6.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08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882"/>
          <a:stretch/>
        </p:blipFill>
        <p:spPr>
          <a:xfrm>
            <a:off x="-1" y="0"/>
            <a:ext cx="8530389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223"/>
          <a:stretch/>
        </p:blipFill>
        <p:spPr>
          <a:xfrm>
            <a:off x="-1" y="0"/>
            <a:ext cx="8530389" cy="17686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878"/>
          <a:stretch/>
        </p:blipFill>
        <p:spPr>
          <a:xfrm>
            <a:off x="-1" y="0"/>
            <a:ext cx="8530389" cy="24785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2480"/>
          <a:stretch/>
        </p:blipFill>
        <p:spPr>
          <a:xfrm>
            <a:off x="-1" y="0"/>
            <a:ext cx="8530389" cy="32605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3888"/>
          <a:stretch/>
        </p:blipFill>
        <p:spPr>
          <a:xfrm>
            <a:off x="-1" y="0"/>
            <a:ext cx="8530389" cy="38501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224"/>
          <a:stretch/>
        </p:blipFill>
        <p:spPr>
          <a:xfrm>
            <a:off x="-1" y="0"/>
            <a:ext cx="8530389" cy="43073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357"/>
          <a:stretch/>
        </p:blipFill>
        <p:spPr>
          <a:xfrm>
            <a:off x="-1" y="0"/>
            <a:ext cx="8530389" cy="57390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530389" cy="686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3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Marktvormen herhalen:</a:t>
            </a:r>
          </a:p>
          <a:p>
            <a:r>
              <a:rPr lang="nl-NL" sz="2500" dirty="0" smtClean="0"/>
              <a:t>Terugblik </a:t>
            </a:r>
            <a:r>
              <a:rPr lang="nl-NL" sz="2500" dirty="0" smtClean="0"/>
              <a:t>vorige les</a:t>
            </a:r>
          </a:p>
          <a:p>
            <a:r>
              <a:rPr lang="nl-NL" sz="2500" dirty="0" smtClean="0"/>
              <a:t>Hoofdstuk 5 opgaves 5.16 t/m 5.21 </a:t>
            </a:r>
          </a:p>
          <a:p>
            <a:r>
              <a:rPr lang="nl-NL" sz="2500" dirty="0" smtClean="0"/>
              <a:t>Quasi collectieve goederen</a:t>
            </a:r>
          </a:p>
          <a:p>
            <a:r>
              <a:rPr lang="nl-NL" sz="2500" dirty="0" smtClean="0"/>
              <a:t>Externe effecten.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7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052" y="168442"/>
            <a:ext cx="8491949" cy="1761958"/>
          </a:xfrm>
        </p:spPr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Mogelijke </a:t>
            </a:r>
            <a:r>
              <a:rPr lang="nl-NL" dirty="0" smtClean="0"/>
              <a:t>manieren voor samenwerking.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Zelfbinding: het kan mensen vragen of ze openlijk willen kiezen voor de strategie samenwerken. Voordelen benoemen van samenwerken, zichtbaar maken wat deze voordelen zijn.</a:t>
            </a:r>
          </a:p>
          <a:p>
            <a:r>
              <a:rPr lang="nl-NL" sz="2500" dirty="0" smtClean="0"/>
              <a:t>Normbesef: samenwerking komt tot stand wanneer het de norm is om samen te werken. Kleine gemeenschappen is er meer sprake van normbesef dan in grotere gemeenschappen.</a:t>
            </a:r>
          </a:p>
          <a:p>
            <a:r>
              <a:rPr lang="nl-NL" sz="2500" dirty="0" smtClean="0"/>
              <a:t>Collectieve dwang: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185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Voordeel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niet-uitsluit baar: als je achter een dijk woont of je wel of niet mee betaald je bent hoe dan ook beschermt.</a:t>
            </a:r>
          </a:p>
          <a:p>
            <a:r>
              <a:rPr lang="nl-NL" sz="2500" dirty="0" smtClean="0"/>
              <a:t>Niet rivaliserend: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zijn spreken we van </a:t>
            </a:r>
            <a:r>
              <a:rPr lang="nl-NL" sz="2500" b="1" dirty="0" smtClean="0"/>
              <a:t>collectieve goederen.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478846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overheid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De overheid bied collectieve goederen aan:</a:t>
            </a:r>
          </a:p>
          <a:p>
            <a:r>
              <a:rPr lang="nl-NL" sz="2500" dirty="0" smtClean="0"/>
              <a:t>Niet uitsluitbaar: (je kan mensen niet uitsluiten van het gebruik van het goed)</a:t>
            </a:r>
          </a:p>
          <a:p>
            <a:r>
              <a:rPr lang="nl-NL" sz="2500" dirty="0" smtClean="0"/>
              <a:t>Niet rivaliserend: (het nut van het goed neemt niet af naarmate meer mensen er gebruik van maken)</a:t>
            </a:r>
          </a:p>
          <a:p>
            <a:r>
              <a:rPr lang="nl-NL" sz="2500" dirty="0" smtClean="0"/>
              <a:t>Toch bied de overheid ook goederen aan die uitsluitbaar of rivaliserend zijn.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individuele goederen.</a:t>
            </a:r>
          </a:p>
          <a:p>
            <a:r>
              <a:rPr lang="nl-NL" sz="2500" dirty="0" smtClean="0"/>
              <a:t>Wanneer de overheid individuele goederen aanbied noemen we dit </a:t>
            </a:r>
            <a:r>
              <a:rPr lang="nl-NL" sz="2500" b="1" dirty="0" smtClean="0"/>
              <a:t>quasicollectieve goederen</a:t>
            </a:r>
          </a:p>
          <a:p>
            <a:r>
              <a:rPr lang="nl-NL" sz="2500" dirty="0" smtClean="0"/>
              <a:t>Denk aan: onderwijs.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1271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5.3.3 quasicollectieve goederen en maak opgave 5.16 t/m 5.18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13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</a:t>
            </a:r>
            <a:r>
              <a:rPr lang="nl-NL" sz="2500" dirty="0" smtClean="0"/>
              <a:t>5.3.4 externe effecten.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697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469"/>
          <a:stretch/>
        </p:blipFill>
        <p:spPr>
          <a:xfrm>
            <a:off x="-1" y="0"/>
            <a:ext cx="11526253" cy="9264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490"/>
          <a:stretch/>
        </p:blipFill>
        <p:spPr>
          <a:xfrm>
            <a:off x="-1" y="0"/>
            <a:ext cx="11526253" cy="2225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892"/>
          <a:stretch/>
        </p:blipFill>
        <p:spPr>
          <a:xfrm>
            <a:off x="-1" y="0"/>
            <a:ext cx="11526253" cy="30199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670"/>
          <a:stretch/>
        </p:blipFill>
        <p:spPr>
          <a:xfrm>
            <a:off x="-1" y="0"/>
            <a:ext cx="11526253" cy="41990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3047"/>
          <a:stretch/>
        </p:blipFill>
        <p:spPr>
          <a:xfrm>
            <a:off x="-1" y="0"/>
            <a:ext cx="11526253" cy="45840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829"/>
          <a:stretch/>
        </p:blipFill>
        <p:spPr>
          <a:xfrm>
            <a:off x="-1" y="0"/>
            <a:ext cx="11526253" cy="48727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526253" cy="684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4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009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132"/>
          <a:stretch/>
        </p:blipFill>
        <p:spPr>
          <a:xfrm>
            <a:off x="0" y="0"/>
            <a:ext cx="12192000" cy="34530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9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475</TotalTime>
  <Words>620</Words>
  <Application>Microsoft Office PowerPoint</Application>
  <PresentationFormat>Breedbeeld</PresentationFormat>
  <Paragraphs>79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PowerPoint-presentatie</vt:lpstr>
      <vt:lpstr>Recap: Mogelijke manieren voor samenwerking.</vt:lpstr>
      <vt:lpstr>Recap: Collectieve goederen:</vt:lpstr>
      <vt:lpstr>Wat bied de overheid aan?</vt:lpstr>
      <vt:lpstr>Lees 5.3.3 quasicollectieve goederen en maak opgave 5.16 t/m 5.18</vt:lpstr>
      <vt:lpstr>PowerPoint-presentatie</vt:lpstr>
      <vt:lpstr>PowerPoint-presentatie</vt:lpstr>
      <vt:lpstr>PowerPoint-presentatie</vt:lpstr>
      <vt:lpstr>Externe effecten.</vt:lpstr>
      <vt:lpstr>Belangrijk! Het is alleen een extern effect als het niet in de prijs verwerkt zit.</vt:lpstr>
      <vt:lpstr>Lees 5.3.3 quasicollectieve goederen en maak opgave 5.19 t/m 5.21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53</cp:revision>
  <dcterms:created xsi:type="dcterms:W3CDTF">2017-08-27T09:00:36Z</dcterms:created>
  <dcterms:modified xsi:type="dcterms:W3CDTF">2017-09-17T08:40:18Z</dcterms:modified>
</cp:coreProperties>
</file>