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paragraaf 4.2 en maak opgave 4.2 en 4.3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8 minuten de tijd</a:t>
            </a:r>
          </a:p>
          <a:p>
            <a:r>
              <a:rPr lang="nl-NL" sz="2500" dirty="0" smtClean="0"/>
              <a:t>De eerste 4 minuten zonder overleg.</a:t>
            </a:r>
          </a:p>
          <a:p>
            <a:r>
              <a:rPr lang="nl-NL" sz="2500" dirty="0" smtClean="0"/>
              <a:t>De informatie die nodig is voor het beantwoorden van de sommen staat in paragraaf 4.2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t/m 4.5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127909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977"/>
          <a:stretch/>
        </p:blipFill>
        <p:spPr>
          <a:xfrm>
            <a:off x="0" y="47624"/>
            <a:ext cx="12217388" cy="38551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2752"/>
          <a:stretch/>
        </p:blipFill>
        <p:spPr>
          <a:xfrm>
            <a:off x="0" y="47625"/>
            <a:ext cx="12217388" cy="80661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1372"/>
          <a:stretch/>
        </p:blipFill>
        <p:spPr>
          <a:xfrm>
            <a:off x="0" y="47625"/>
            <a:ext cx="12217388" cy="114350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2269"/>
          <a:stretch/>
        </p:blipFill>
        <p:spPr>
          <a:xfrm>
            <a:off x="0" y="47624"/>
            <a:ext cx="12217388" cy="170898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8696"/>
          <a:stretch/>
        </p:blipFill>
        <p:spPr>
          <a:xfrm>
            <a:off x="0" y="47625"/>
            <a:ext cx="12217388" cy="240681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624"/>
            <a:ext cx="12217388" cy="296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63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Grafisch en rekenkundig het overschot berekenen.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389" y="1708485"/>
            <a:ext cx="8744613" cy="4332878"/>
          </a:xfrm>
        </p:spPr>
        <p:txBody>
          <a:bodyPr>
            <a:noAutofit/>
          </a:bodyPr>
          <a:lstStyle/>
          <a:p>
            <a:r>
              <a:rPr lang="nl-NL" sz="2500" dirty="0" smtClean="0"/>
              <a:t>In figuur 4.1 zien we dat er een tekort/overschot ontstaat.</a:t>
            </a:r>
          </a:p>
          <a:p>
            <a:r>
              <a:rPr lang="nl-NL" sz="2500" dirty="0" smtClean="0"/>
              <a:t>Wat voor tekort/overschot?</a:t>
            </a:r>
          </a:p>
          <a:p>
            <a:r>
              <a:rPr lang="nl-NL" sz="2500" dirty="0" smtClean="0"/>
              <a:t>Aanbodtekort/vraagoverschot.</a:t>
            </a:r>
          </a:p>
          <a:p>
            <a:r>
              <a:rPr lang="nl-NL" sz="2500" dirty="0" smtClean="0"/>
              <a:t>We kunnen tevens berekenen hoe groot dit tekort/overschot is?</a:t>
            </a:r>
            <a:endParaRPr lang="nl-NL" sz="2500" dirty="0"/>
          </a:p>
          <a:p>
            <a:r>
              <a:rPr lang="nl-NL" sz="2500" dirty="0" smtClean="0"/>
              <a:t>hoe?</a:t>
            </a:r>
            <a:br>
              <a:rPr lang="nl-NL" sz="2500" dirty="0" smtClean="0"/>
            </a:br>
            <a:r>
              <a:rPr lang="nl-NL" sz="2500" dirty="0" smtClean="0"/>
              <a:t>Door de maximumprijs in te vullen in vraag en aanbodfuncties.</a:t>
            </a:r>
          </a:p>
          <a:p>
            <a:r>
              <a:rPr lang="nl-NL" sz="2500" dirty="0" smtClean="0"/>
              <a:t>Het verschil tussen de gevraagde en aangeboden hoeveelheid is het aanbodtekort/vraagoverschot).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9059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4.4 en 4.5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De eerste 5 minuten zonder overleg.</a:t>
            </a:r>
          </a:p>
          <a:p>
            <a:r>
              <a:rPr lang="nl-NL" sz="2500" dirty="0" smtClean="0"/>
              <a:t>Let op de vraag gaat verder op bladzijde 45.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Alvast lezen minimumprijzen.</a:t>
            </a:r>
          </a:p>
          <a:p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651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1303" b="36186"/>
          <a:stretch/>
        </p:blipFill>
        <p:spPr>
          <a:xfrm>
            <a:off x="0" y="0"/>
            <a:ext cx="7850104" cy="44637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1303" b="26245"/>
          <a:stretch/>
        </p:blipFill>
        <p:spPr>
          <a:xfrm>
            <a:off x="0" y="0"/>
            <a:ext cx="7850104" cy="51735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1303" b="22707"/>
          <a:stretch/>
        </p:blipFill>
        <p:spPr>
          <a:xfrm>
            <a:off x="0" y="0"/>
            <a:ext cx="7850104" cy="542624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303" b="19168"/>
          <a:stretch/>
        </p:blipFill>
        <p:spPr>
          <a:xfrm>
            <a:off x="0" y="0"/>
            <a:ext cx="7850104" cy="56789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t="1302" b="12429"/>
          <a:stretch/>
        </p:blipFill>
        <p:spPr>
          <a:xfrm>
            <a:off x="0" y="0"/>
            <a:ext cx="7850104" cy="616016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t="1303" b="8554"/>
          <a:stretch/>
        </p:blipFill>
        <p:spPr>
          <a:xfrm>
            <a:off x="0" y="0"/>
            <a:ext cx="7850104" cy="643689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t="1303" b="5015"/>
          <a:stretch/>
        </p:blipFill>
        <p:spPr>
          <a:xfrm>
            <a:off x="0" y="0"/>
            <a:ext cx="7850104" cy="668955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t="1303"/>
          <a:stretch/>
        </p:blipFill>
        <p:spPr>
          <a:xfrm>
            <a:off x="0" y="0"/>
            <a:ext cx="7850104" cy="704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439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9560"/>
          <a:stretch/>
        </p:blipFill>
        <p:spPr>
          <a:xfrm>
            <a:off x="0" y="0"/>
            <a:ext cx="12192000" cy="8783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8920"/>
          <a:stretch/>
        </p:blipFill>
        <p:spPr>
          <a:xfrm>
            <a:off x="0" y="0"/>
            <a:ext cx="12192000" cy="13355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9960"/>
          <a:stretch/>
        </p:blipFill>
        <p:spPr>
          <a:xfrm>
            <a:off x="0" y="0"/>
            <a:ext cx="12192000" cy="172051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1319"/>
          <a:stretch/>
        </p:blipFill>
        <p:spPr>
          <a:xfrm>
            <a:off x="0" y="0"/>
            <a:ext cx="12192000" cy="338087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29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09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8758" y="216568"/>
            <a:ext cx="8985244" cy="1713832"/>
          </a:xfrm>
        </p:spPr>
        <p:txBody>
          <a:bodyPr/>
          <a:lstStyle/>
          <a:p>
            <a:r>
              <a:rPr lang="nl-NL" dirty="0" smtClean="0"/>
              <a:t>Terugblik: Marktfalen gezien vanuit de overheid: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758" y="1467853"/>
            <a:ext cx="8985244" cy="457350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De overheid is niet tevreden met de prijs/het product wat tot stand komt op de markt.</a:t>
            </a:r>
          </a:p>
          <a:p>
            <a:r>
              <a:rPr lang="nl-NL" sz="2500" dirty="0" smtClean="0"/>
              <a:t>de overheid vind het product te duur waardoor niet iedereen van het product gebruik kan maken.</a:t>
            </a:r>
          </a:p>
          <a:p>
            <a:r>
              <a:rPr lang="nl-NL" sz="2500" dirty="0" smtClean="0"/>
              <a:t>Of de overheid vind dat er te weinig concurrentie is waardoor de bedrijven te hoge winsten maken ten koste van de consument die te weinig keus heeft.</a:t>
            </a:r>
          </a:p>
          <a:p>
            <a:r>
              <a:rPr lang="nl-NL" sz="2500" dirty="0" smtClean="0"/>
              <a:t>Oplossing: maximumprijzen.</a:t>
            </a:r>
          </a:p>
          <a:p>
            <a:r>
              <a:rPr lang="nl-NL" sz="2500" dirty="0" smtClean="0"/>
              <a:t>Gevolg van deze maximumprijzen voor de markt.</a:t>
            </a:r>
          </a:p>
          <a:p>
            <a:r>
              <a:rPr lang="nl-NL" sz="2500" dirty="0" smtClean="0"/>
              <a:t>Er ontstaat een vraagoverschot, voor de gestelde maximumprijs is er meer vraag naar een product dan aanbod van het product.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4170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Grafisch en rekenkundig het overschot berekenen.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389" y="1708485"/>
            <a:ext cx="8744613" cy="4332878"/>
          </a:xfrm>
        </p:spPr>
        <p:txBody>
          <a:bodyPr>
            <a:noAutofit/>
          </a:bodyPr>
          <a:lstStyle/>
          <a:p>
            <a:r>
              <a:rPr lang="nl-NL" sz="2500" dirty="0" smtClean="0"/>
              <a:t>In figuur 4.1 zien we dat er een tekort/overschot ontstaat</a:t>
            </a:r>
          </a:p>
          <a:p>
            <a:r>
              <a:rPr lang="nl-NL" sz="2500" dirty="0" smtClean="0"/>
              <a:t>Aanbodtekort/vraagoverschot.</a:t>
            </a:r>
          </a:p>
          <a:p>
            <a:r>
              <a:rPr lang="nl-NL" sz="2500" dirty="0" smtClean="0"/>
              <a:t>Berekenen door de maximumprijs in te vullen in vraag en aanbodfuncties.</a:t>
            </a:r>
          </a:p>
          <a:p>
            <a:r>
              <a:rPr lang="nl-NL" sz="2500" dirty="0" smtClean="0"/>
              <a:t>Het verschil tussen de gevraagde en aangeboden hoeveelheid is het aanbodtekort/vraagoverschot).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1762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Kennismaking / wie ben ik.</a:t>
            </a:r>
          </a:p>
          <a:p>
            <a:r>
              <a:rPr lang="nl-NL" sz="2500" dirty="0" smtClean="0"/>
              <a:t>Benodigdheden/werkwijze.</a:t>
            </a:r>
          </a:p>
          <a:p>
            <a:r>
              <a:rPr lang="nl-NL" sz="2500" dirty="0" smtClean="0"/>
              <a:t>PTA.</a:t>
            </a:r>
          </a:p>
          <a:p>
            <a:r>
              <a:rPr lang="nl-NL" sz="2500" dirty="0" smtClean="0"/>
              <a:t>Terugblik vorige les/jaar.</a:t>
            </a:r>
            <a:endParaRPr lang="nl-NL" sz="2500" dirty="0" smtClean="0"/>
          </a:p>
          <a:p>
            <a:r>
              <a:rPr lang="nl-NL" sz="2500" dirty="0" smtClean="0"/>
              <a:t>Hoofdstuk 4 markt en overheid opgave: 4.1 t/m 4.5</a:t>
            </a:r>
          </a:p>
          <a:p>
            <a:r>
              <a:rPr lang="nl-NL" sz="2500" dirty="0" smtClean="0"/>
              <a:t>De markt levert niet altijd de juiste prijs.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Kennismaking/ wie ben ik.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72389"/>
            <a:ext cx="8596668" cy="4368973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Bas Jacobs (docent economie en M en O).</a:t>
            </a:r>
          </a:p>
          <a:p>
            <a:r>
              <a:rPr lang="nl-NL" sz="2500" dirty="0" smtClean="0"/>
              <a:t>28 jaar.</a:t>
            </a:r>
          </a:p>
          <a:p>
            <a:r>
              <a:rPr lang="nl-NL" sz="2500" dirty="0" smtClean="0"/>
              <a:t>Kom oorspronkelijk uit Leiderdorp (naast Leiden, naast Den Haag).</a:t>
            </a:r>
          </a:p>
          <a:p>
            <a:r>
              <a:rPr lang="nl-NL" sz="2500" dirty="0" smtClean="0"/>
              <a:t>Eerst havo gedaan </a:t>
            </a:r>
            <a:r>
              <a:rPr lang="nl-NL" sz="2500" dirty="0" smtClean="0">
                <a:sym typeface="Wingdings" panose="05000000000000000000" pitchFamily="2" charset="2"/>
              </a:rPr>
              <a:t> vwo gedaan. Economie en bedrijfseconomie gestudeerd, toen </a:t>
            </a:r>
            <a:r>
              <a:rPr lang="nl-NL" sz="2500" dirty="0" err="1" smtClean="0">
                <a:sym typeface="Wingdings" panose="05000000000000000000" pitchFamily="2" charset="2"/>
              </a:rPr>
              <a:t>behaviour</a:t>
            </a:r>
            <a:r>
              <a:rPr lang="nl-NL" sz="2500" dirty="0" smtClean="0">
                <a:sym typeface="Wingdings" panose="05000000000000000000" pitchFamily="2" charset="2"/>
              </a:rPr>
              <a:t> </a:t>
            </a:r>
            <a:r>
              <a:rPr lang="nl-NL" sz="2500" dirty="0" err="1" smtClean="0">
                <a:sym typeface="Wingdings" panose="05000000000000000000" pitchFamily="2" charset="2"/>
              </a:rPr>
              <a:t>economics</a:t>
            </a:r>
            <a:r>
              <a:rPr lang="nl-NL" sz="2500" dirty="0" smtClean="0">
                <a:sym typeface="Wingdings" panose="05000000000000000000" pitchFamily="2" charset="2"/>
              </a:rPr>
              <a:t> </a:t>
            </a:r>
            <a:r>
              <a:rPr lang="nl-NL" sz="2500" dirty="0" err="1" smtClean="0">
                <a:sym typeface="Wingdings" panose="05000000000000000000" pitchFamily="2" charset="2"/>
              </a:rPr>
              <a:t>gemasterd</a:t>
            </a:r>
            <a:r>
              <a:rPr lang="nl-NL" sz="2500" dirty="0" smtClean="0">
                <a:sym typeface="Wingdings" panose="05000000000000000000" pitchFamily="2" charset="2"/>
              </a:rPr>
              <a:t>. Toen mijn lesbevoegdheid economie gehaald in Nijmegen, nu bezig met lesbevoegdheid M en O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Heb berucht slechte spelling.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Vragen?</a:t>
            </a:r>
          </a:p>
          <a:p>
            <a:r>
              <a:rPr lang="nl-NL" sz="2500" dirty="0">
                <a:sym typeface="Wingdings" panose="05000000000000000000" pitchFamily="2" charset="2"/>
              </a:rPr>
              <a:t>Wat vind ik allemaal goed: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8532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Benodigdheden. / werkwijze.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Een schrift.</a:t>
            </a:r>
          </a:p>
          <a:p>
            <a:r>
              <a:rPr lang="nl-NL" sz="2500" dirty="0" smtClean="0"/>
              <a:t>De juiste lesbrief.</a:t>
            </a:r>
          </a:p>
          <a:p>
            <a:r>
              <a:rPr lang="nl-NL" sz="2500" dirty="0" smtClean="0"/>
              <a:t>Structuur tijdens de les: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Herhaling theorie vorige les (nabespreken huiswerk).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Nieuwe theorie.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Zelfstandig lezen/maken opgaves.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opgaves. (stap 2/3/4 herhalen)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les. (opgeven huiswerk)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6665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947" y="204537"/>
            <a:ext cx="8913055" cy="1725863"/>
          </a:xfrm>
        </p:spPr>
        <p:txBody>
          <a:bodyPr/>
          <a:lstStyle/>
          <a:p>
            <a:r>
              <a:rPr lang="nl-NL" dirty="0" smtClean="0"/>
              <a:t>PTA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2133"/>
          <a:stretch/>
        </p:blipFill>
        <p:spPr>
          <a:xfrm>
            <a:off x="0" y="770174"/>
            <a:ext cx="12192000" cy="616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7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" r="67927" b="186"/>
          <a:stretch/>
        </p:blipFill>
        <p:spPr>
          <a:xfrm>
            <a:off x="0" y="0"/>
            <a:ext cx="3910263" cy="4716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49" b="77338"/>
          <a:stretch/>
        </p:blipFill>
        <p:spPr>
          <a:xfrm>
            <a:off x="0" y="0"/>
            <a:ext cx="5931568" cy="10708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151" b="65625"/>
          <a:stretch/>
        </p:blipFill>
        <p:spPr>
          <a:xfrm>
            <a:off x="0" y="0"/>
            <a:ext cx="5955632" cy="16242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1053" b="42963"/>
          <a:stretch/>
        </p:blipFill>
        <p:spPr>
          <a:xfrm>
            <a:off x="0" y="0"/>
            <a:ext cx="5967663" cy="26950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395" r="50361" b="29978"/>
          <a:stretch/>
        </p:blipFill>
        <p:spPr>
          <a:xfrm>
            <a:off x="48126" y="0"/>
            <a:ext cx="6003758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1053" b="16483"/>
          <a:stretch/>
        </p:blipFill>
        <p:spPr>
          <a:xfrm>
            <a:off x="0" y="0"/>
            <a:ext cx="5967663" cy="39463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250" b="-68"/>
          <a:stretch/>
        </p:blipFill>
        <p:spPr>
          <a:xfrm>
            <a:off x="0" y="-1"/>
            <a:ext cx="5943600" cy="472841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l="1" r="28848" b="78357"/>
          <a:stretch/>
        </p:blipFill>
        <p:spPr>
          <a:xfrm>
            <a:off x="0" y="1"/>
            <a:ext cx="8674768" cy="10226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28454" b="64607"/>
          <a:stretch/>
        </p:blipFill>
        <p:spPr>
          <a:xfrm>
            <a:off x="0" y="0"/>
            <a:ext cx="8722895" cy="16723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28651" b="42709"/>
          <a:stretch/>
        </p:blipFill>
        <p:spPr>
          <a:xfrm>
            <a:off x="0" y="0"/>
            <a:ext cx="8698832" cy="270710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28947" b="30996"/>
          <a:stretch/>
        </p:blipFill>
        <p:spPr>
          <a:xfrm>
            <a:off x="0" y="0"/>
            <a:ext cx="8662737" cy="326055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9046" b="18265"/>
          <a:stretch/>
        </p:blipFill>
        <p:spPr>
          <a:xfrm>
            <a:off x="0" y="0"/>
            <a:ext cx="8650705" cy="386213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t="-1" r="28355" b="442"/>
          <a:stretch/>
        </p:blipFill>
        <p:spPr>
          <a:xfrm>
            <a:off x="0" y="0"/>
            <a:ext cx="8734926" cy="470434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12664" b="77593"/>
          <a:stretch/>
        </p:blipFill>
        <p:spPr>
          <a:xfrm>
            <a:off x="0" y="0"/>
            <a:ext cx="10647947" cy="1058779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13158" b="65625"/>
          <a:stretch/>
        </p:blipFill>
        <p:spPr>
          <a:xfrm>
            <a:off x="0" y="0"/>
            <a:ext cx="10587789" cy="162426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12862" b="43219"/>
          <a:stretch/>
        </p:blipFill>
        <p:spPr>
          <a:xfrm>
            <a:off x="0" y="0"/>
            <a:ext cx="10623884" cy="268304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13158" b="30996"/>
          <a:stretch/>
        </p:blipFill>
        <p:spPr>
          <a:xfrm>
            <a:off x="0" y="0"/>
            <a:ext cx="10587789" cy="3260558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r="11875" b="16737"/>
          <a:stretch/>
        </p:blipFill>
        <p:spPr>
          <a:xfrm>
            <a:off x="0" y="0"/>
            <a:ext cx="10744200" cy="3934326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r="12368" b="-323"/>
          <a:stretch/>
        </p:blipFill>
        <p:spPr>
          <a:xfrm>
            <a:off x="0" y="0"/>
            <a:ext cx="10684042" cy="474044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r="-164" b="78102"/>
          <a:stretch/>
        </p:blipFill>
        <p:spPr>
          <a:xfrm>
            <a:off x="-1" y="0"/>
            <a:ext cx="12212053" cy="1034716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/>
          <a:srcRect r="230" b="65116"/>
          <a:stretch/>
        </p:blipFill>
        <p:spPr>
          <a:xfrm>
            <a:off x="0" y="0"/>
            <a:ext cx="12163926" cy="1648326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2"/>
          <a:srcRect l="-1" r="428" b="42455"/>
          <a:stretch/>
        </p:blipFill>
        <p:spPr>
          <a:xfrm>
            <a:off x="0" y="0"/>
            <a:ext cx="12139863" cy="2719137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 rotWithShape="1">
          <a:blip r:embed="rId2"/>
          <a:srcRect l="1" r="32" b="30487"/>
          <a:stretch/>
        </p:blipFill>
        <p:spPr>
          <a:xfrm>
            <a:off x="0" y="0"/>
            <a:ext cx="12187989" cy="3284621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 rotWithShape="1">
          <a:blip r:embed="rId2"/>
          <a:srcRect r="132" b="17755"/>
          <a:stretch/>
        </p:blipFill>
        <p:spPr>
          <a:xfrm>
            <a:off x="0" y="0"/>
            <a:ext cx="12175958" cy="3886200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2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6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paragraaf 4.1</a:t>
            </a:r>
            <a:br>
              <a:rPr lang="nl-NL" dirty="0" smtClean="0"/>
            </a:br>
            <a:r>
              <a:rPr lang="nl-NL" dirty="0" smtClean="0"/>
              <a:t>Maak opgave 4.1 (introductieopgave).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 4 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Eerste </a:t>
            </a:r>
            <a:r>
              <a:rPr lang="nl-NL" sz="2500" dirty="0" smtClean="0"/>
              <a:t>2 </a:t>
            </a:r>
            <a:r>
              <a:rPr lang="nl-NL" sz="2500" dirty="0" smtClean="0"/>
              <a:t>minuten zelfstandig.</a:t>
            </a:r>
          </a:p>
          <a:p>
            <a:r>
              <a:rPr lang="nl-NL" sz="2500" dirty="0" smtClean="0"/>
              <a:t>Daarna mag je overleggen.</a:t>
            </a:r>
          </a:p>
          <a:p>
            <a:r>
              <a:rPr lang="nl-NL" sz="2500" dirty="0" smtClean="0"/>
              <a:t>Kom je er niet uit? Stel vragen of zoek het op in je lesbrief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Introductieopgave.</a:t>
            </a:r>
          </a:p>
          <a:p>
            <a:r>
              <a:rPr lang="nl-NL" sz="2500" dirty="0" smtClean="0"/>
              <a:t>Eerder klaar, verder met 4.2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5525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43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69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Marktfalen gezien vanuit de overheid: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758" y="1467853"/>
            <a:ext cx="8985244" cy="457350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De overheid is niet tevreden met de prijs/het product wat tot stand komt op de markt.</a:t>
            </a:r>
          </a:p>
          <a:p>
            <a:r>
              <a:rPr lang="nl-NL" sz="2500" dirty="0" smtClean="0"/>
              <a:t>de overheid vind het product te duur waardoor niet iedereen van het product gebruik kan maken.</a:t>
            </a:r>
          </a:p>
          <a:p>
            <a:r>
              <a:rPr lang="nl-NL" sz="2500" dirty="0" smtClean="0"/>
              <a:t>Of de overheid vind dat er te weinig concurrentie is waardoor de bedrijven te hoge winsten maken ten koste van de consument die te weinig keus heeft.</a:t>
            </a:r>
          </a:p>
          <a:p>
            <a:r>
              <a:rPr lang="nl-NL" sz="2500" dirty="0" smtClean="0"/>
              <a:t>Oplossing: maximumprijzen.</a:t>
            </a:r>
          </a:p>
          <a:p>
            <a:r>
              <a:rPr lang="nl-NL" sz="2500" dirty="0" smtClean="0"/>
              <a:t>Gevolg van deze maximumprijzen voor de markt.</a:t>
            </a:r>
          </a:p>
          <a:p>
            <a:r>
              <a:rPr lang="nl-NL" sz="2500" dirty="0" smtClean="0"/>
              <a:t>Er ontstaat een vraagoverschot, voor de gestelde maximumprijs is er meer vraag naar een product dan aanbod van het product.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68532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135</TotalTime>
  <Words>588</Words>
  <Application>Microsoft Office PowerPoint</Application>
  <PresentationFormat>Breedbeeld</PresentationFormat>
  <Paragraphs>93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2" baseType="lpstr">
      <vt:lpstr>Arial</vt:lpstr>
      <vt:lpstr>Trebuchet MS</vt:lpstr>
      <vt:lpstr>Wingdings</vt:lpstr>
      <vt:lpstr>Wingdings 3</vt:lpstr>
      <vt:lpstr>Facet</vt:lpstr>
      <vt:lpstr>Welkom Havo 5.</vt:lpstr>
      <vt:lpstr>Agenda:</vt:lpstr>
      <vt:lpstr>Kennismaking/ wie ben ik.</vt:lpstr>
      <vt:lpstr>Benodigdheden. / werkwijze.</vt:lpstr>
      <vt:lpstr>PTA</vt:lpstr>
      <vt:lpstr>PowerPoint-presentatie</vt:lpstr>
      <vt:lpstr>Lees paragraaf 4.1 Maak opgave 4.1 (introductieopgave).</vt:lpstr>
      <vt:lpstr>PowerPoint-presentatie</vt:lpstr>
      <vt:lpstr>Marktfalen gezien vanuit de overheid:</vt:lpstr>
      <vt:lpstr>Lees paragraaf 4.2 en maak opgave 4.2 en 4.3</vt:lpstr>
      <vt:lpstr>PowerPoint-presentatie</vt:lpstr>
      <vt:lpstr>Grafisch en rekenkundig het overschot berekenen.</vt:lpstr>
      <vt:lpstr>Maak opgave 4.4 en 4.5</vt:lpstr>
      <vt:lpstr>PowerPoint-presentatie</vt:lpstr>
      <vt:lpstr>PowerPoint-presentatie</vt:lpstr>
      <vt:lpstr>Terugblik: Marktfalen gezien vanuit de overheid:</vt:lpstr>
      <vt:lpstr>Grafisch en rekenkundig het overschot berekenen.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22</cp:revision>
  <dcterms:created xsi:type="dcterms:W3CDTF">2017-08-27T09:00:36Z</dcterms:created>
  <dcterms:modified xsi:type="dcterms:W3CDTF">2017-09-04T08:00:55Z</dcterms:modified>
</cp:coreProperties>
</file>