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25" r:id="rId4"/>
    <p:sldId id="324" r:id="rId5"/>
    <p:sldId id="327" r:id="rId6"/>
    <p:sldId id="326" r:id="rId7"/>
    <p:sldId id="328" r:id="rId8"/>
    <p:sldId id="329" r:id="rId9"/>
    <p:sldId id="330" r:id="rId10"/>
    <p:sldId id="331" r:id="rId11"/>
    <p:sldId id="332" r:id="rId12"/>
    <p:sldId id="333" r:id="rId13"/>
    <p:sldId id="334" r:id="rId14"/>
    <p:sldId id="335" r:id="rId15"/>
    <p:sldId id="336" r:id="rId16"/>
    <p:sldId id="33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 id="284" r:id="rId44"/>
    <p:sldId id="285" r:id="rId45"/>
    <p:sldId id="286" r:id="rId46"/>
    <p:sldId id="287" r:id="rId47"/>
    <p:sldId id="288" r:id="rId48"/>
    <p:sldId id="289" r:id="rId49"/>
    <p:sldId id="290" r:id="rId50"/>
    <p:sldId id="291" r:id="rId51"/>
    <p:sldId id="292" r:id="rId52"/>
    <p:sldId id="293" r:id="rId53"/>
    <p:sldId id="294" r:id="rId54"/>
    <p:sldId id="295" r:id="rId55"/>
    <p:sldId id="296" r:id="rId56"/>
    <p:sldId id="297" r:id="rId57"/>
    <p:sldId id="298" r:id="rId58"/>
    <p:sldId id="299" r:id="rId59"/>
    <p:sldId id="300" r:id="rId60"/>
    <p:sldId id="301" r:id="rId61"/>
    <p:sldId id="302" r:id="rId62"/>
    <p:sldId id="303" r:id="rId63"/>
    <p:sldId id="304" r:id="rId64"/>
    <p:sldId id="305" r:id="rId65"/>
    <p:sldId id="306" r:id="rId66"/>
    <p:sldId id="307" r:id="rId67"/>
    <p:sldId id="308" r:id="rId68"/>
    <p:sldId id="309" r:id="rId69"/>
    <p:sldId id="310" r:id="rId70"/>
    <p:sldId id="311" r:id="rId71"/>
    <p:sldId id="312" r:id="rId72"/>
    <p:sldId id="313" r:id="rId73"/>
    <p:sldId id="314" r:id="rId74"/>
    <p:sldId id="315" r:id="rId75"/>
    <p:sldId id="316" r:id="rId76"/>
    <p:sldId id="317" r:id="rId77"/>
    <p:sldId id="318" r:id="rId78"/>
    <p:sldId id="319" r:id="rId79"/>
    <p:sldId id="320" r:id="rId80"/>
    <p:sldId id="321" r:id="rId81"/>
    <p:sldId id="322" r:id="rId82"/>
    <p:sldId id="323" r:id="rId8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Maak </a:t>
            </a:r>
            <a:r>
              <a:rPr lang="nl-NL" dirty="0" smtClean="0"/>
              <a:t>oefenopgave 4.</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a:t>
            </a:r>
            <a:r>
              <a:rPr lang="nl-NL" sz="2500" dirty="0" smtClean="0"/>
              <a:t>oefenopgave 5:</a:t>
            </a:r>
          </a:p>
          <a:p>
            <a:r>
              <a:rPr lang="nl-NL" sz="2500" dirty="0" smtClean="0"/>
              <a:t>Probeer te maken wat je weet, dus ook als je niet het volledige antwoord weet, schrijf op wat je wel weet.</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1330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444"/>
          <a:stretch/>
        </p:blipFill>
        <p:spPr>
          <a:xfrm>
            <a:off x="0" y="-1"/>
            <a:ext cx="11851105" cy="1203159"/>
          </a:xfrm>
          <a:prstGeom prst="rect">
            <a:avLst/>
          </a:prstGeom>
        </p:spPr>
      </p:pic>
      <p:pic>
        <p:nvPicPr>
          <p:cNvPr id="5" name="Afbeelding 4"/>
          <p:cNvPicPr>
            <a:picLocks noChangeAspect="1"/>
          </p:cNvPicPr>
          <p:nvPr/>
        </p:nvPicPr>
        <p:blipFill rotWithShape="1">
          <a:blip r:embed="rId2"/>
          <a:srcRect b="68750"/>
          <a:stretch/>
        </p:blipFill>
        <p:spPr>
          <a:xfrm>
            <a:off x="0" y="0"/>
            <a:ext cx="11851105" cy="2141622"/>
          </a:xfrm>
          <a:prstGeom prst="rect">
            <a:avLst/>
          </a:prstGeom>
        </p:spPr>
      </p:pic>
      <p:pic>
        <p:nvPicPr>
          <p:cNvPr id="6" name="Afbeelding 5"/>
          <p:cNvPicPr>
            <a:picLocks noChangeAspect="1"/>
          </p:cNvPicPr>
          <p:nvPr/>
        </p:nvPicPr>
        <p:blipFill rotWithShape="1">
          <a:blip r:embed="rId2"/>
          <a:srcRect b="53476"/>
          <a:stretch/>
        </p:blipFill>
        <p:spPr>
          <a:xfrm>
            <a:off x="0" y="-1"/>
            <a:ext cx="11851105" cy="3188369"/>
          </a:xfrm>
          <a:prstGeom prst="rect">
            <a:avLst/>
          </a:prstGeom>
        </p:spPr>
      </p:pic>
      <p:pic>
        <p:nvPicPr>
          <p:cNvPr id="7" name="Afbeelding 6"/>
          <p:cNvPicPr>
            <a:picLocks noChangeAspect="1"/>
          </p:cNvPicPr>
          <p:nvPr/>
        </p:nvPicPr>
        <p:blipFill rotWithShape="1">
          <a:blip r:embed="rId2"/>
          <a:srcRect b="30828"/>
          <a:stretch/>
        </p:blipFill>
        <p:spPr>
          <a:xfrm>
            <a:off x="0" y="-1"/>
            <a:ext cx="11851105" cy="4740443"/>
          </a:xfrm>
          <a:prstGeom prst="rect">
            <a:avLst/>
          </a:prstGeom>
        </p:spPr>
      </p:pic>
      <p:pic>
        <p:nvPicPr>
          <p:cNvPr id="8" name="Afbeelding 7"/>
          <p:cNvPicPr>
            <a:picLocks noChangeAspect="1"/>
          </p:cNvPicPr>
          <p:nvPr/>
        </p:nvPicPr>
        <p:blipFill rotWithShape="1">
          <a:blip r:embed="rId2"/>
          <a:srcRect b="13096"/>
          <a:stretch/>
        </p:blipFill>
        <p:spPr>
          <a:xfrm>
            <a:off x="0" y="-1"/>
            <a:ext cx="11851105" cy="5955633"/>
          </a:xfrm>
          <a:prstGeom prst="rect">
            <a:avLst/>
          </a:prstGeom>
        </p:spPr>
      </p:pic>
      <p:pic>
        <p:nvPicPr>
          <p:cNvPr id="9" name="Afbeelding 8"/>
          <p:cNvPicPr>
            <a:picLocks noChangeAspect="1"/>
          </p:cNvPicPr>
          <p:nvPr/>
        </p:nvPicPr>
        <p:blipFill rotWithShape="1">
          <a:blip r:embed="rId2"/>
          <a:srcRect b="8532"/>
          <a:stretch/>
        </p:blipFill>
        <p:spPr>
          <a:xfrm>
            <a:off x="0" y="0"/>
            <a:ext cx="11851105" cy="6268454"/>
          </a:xfrm>
          <a:prstGeom prst="rect">
            <a:avLst/>
          </a:prstGeom>
        </p:spPr>
      </p:pic>
      <p:pic>
        <p:nvPicPr>
          <p:cNvPr id="10" name="Afbeelding 9"/>
          <p:cNvPicPr>
            <a:picLocks noChangeAspect="1"/>
          </p:cNvPicPr>
          <p:nvPr/>
        </p:nvPicPr>
        <p:blipFill>
          <a:blip r:embed="rId2"/>
          <a:stretch>
            <a:fillRect/>
          </a:stretch>
        </p:blipFill>
        <p:spPr>
          <a:xfrm>
            <a:off x="0" y="-1"/>
            <a:ext cx="11851105" cy="6853125"/>
          </a:xfrm>
          <a:prstGeom prst="rect">
            <a:avLst/>
          </a:prstGeom>
        </p:spPr>
      </p:pic>
    </p:spTree>
    <p:extLst>
      <p:ext uri="{BB962C8B-B14F-4D97-AF65-F5344CB8AC3E}">
        <p14:creationId xmlns:p14="http://schemas.microsoft.com/office/powerpoint/2010/main" val="339970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003"/>
          <a:stretch/>
        </p:blipFill>
        <p:spPr>
          <a:xfrm>
            <a:off x="0" y="0"/>
            <a:ext cx="12192000" cy="1239253"/>
          </a:xfrm>
          <a:prstGeom prst="rect">
            <a:avLst/>
          </a:prstGeom>
        </p:spPr>
      </p:pic>
      <p:pic>
        <p:nvPicPr>
          <p:cNvPr id="5" name="Afbeelding 4"/>
          <p:cNvPicPr>
            <a:picLocks noChangeAspect="1"/>
          </p:cNvPicPr>
          <p:nvPr/>
        </p:nvPicPr>
        <p:blipFill rotWithShape="1">
          <a:blip r:embed="rId2"/>
          <a:srcRect b="52968"/>
          <a:stretch/>
        </p:blipFill>
        <p:spPr>
          <a:xfrm>
            <a:off x="0" y="0"/>
            <a:ext cx="12192000" cy="3068053"/>
          </a:xfrm>
          <a:prstGeom prst="rect">
            <a:avLst/>
          </a:prstGeom>
        </p:spPr>
      </p:pic>
      <p:pic>
        <p:nvPicPr>
          <p:cNvPr id="6" name="Afbeelding 5"/>
          <p:cNvPicPr>
            <a:picLocks noChangeAspect="1"/>
          </p:cNvPicPr>
          <p:nvPr/>
        </p:nvPicPr>
        <p:blipFill rotWithShape="1">
          <a:blip r:embed="rId2"/>
          <a:srcRect b="43192"/>
          <a:stretch/>
        </p:blipFill>
        <p:spPr>
          <a:xfrm>
            <a:off x="0" y="0"/>
            <a:ext cx="12192000" cy="3705726"/>
          </a:xfrm>
          <a:prstGeom prst="rect">
            <a:avLst/>
          </a:prstGeom>
        </p:spPr>
      </p:pic>
      <p:pic>
        <p:nvPicPr>
          <p:cNvPr id="7" name="Afbeelding 6"/>
          <p:cNvPicPr>
            <a:picLocks noChangeAspect="1"/>
          </p:cNvPicPr>
          <p:nvPr/>
        </p:nvPicPr>
        <p:blipFill>
          <a:blip r:embed="rId2"/>
          <a:stretch>
            <a:fillRect/>
          </a:stretch>
        </p:blipFill>
        <p:spPr>
          <a:xfrm>
            <a:off x="0" y="0"/>
            <a:ext cx="12192000" cy="6523290"/>
          </a:xfrm>
          <a:prstGeom prst="rect">
            <a:avLst/>
          </a:prstGeom>
        </p:spPr>
      </p:pic>
    </p:spTree>
    <p:extLst>
      <p:ext uri="{BB962C8B-B14F-4D97-AF65-F5344CB8AC3E}">
        <p14:creationId xmlns:p14="http://schemas.microsoft.com/office/powerpoint/2010/main" val="1931945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Maak </a:t>
            </a:r>
            <a:r>
              <a:rPr lang="nl-NL" dirty="0" smtClean="0"/>
              <a:t>oefenopgave 5.</a:t>
            </a:r>
            <a:endParaRPr lang="nl-NL" dirty="0"/>
          </a:p>
        </p:txBody>
      </p:sp>
      <p:sp>
        <p:nvSpPr>
          <p:cNvPr id="3" name="Tijdelijke aanduiding voor inhoud 2"/>
          <p:cNvSpPr>
            <a:spLocks noGrp="1"/>
          </p:cNvSpPr>
          <p:nvPr>
            <p:ph idx="1"/>
          </p:nvPr>
        </p:nvSpPr>
        <p:spPr>
          <a:xfrm>
            <a:off x="685800" y="1828801"/>
            <a:ext cx="4776537" cy="4212562"/>
          </a:xfrm>
        </p:spPr>
        <p:txBody>
          <a:bodyPr>
            <a:normAutofit fontScale="92500" lnSpcReduction="10000"/>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a:t>
            </a:r>
            <a:r>
              <a:rPr lang="nl-NL" sz="2500" dirty="0" smtClean="0"/>
              <a:t>oefenopgave 6:</a:t>
            </a:r>
          </a:p>
          <a:p>
            <a:r>
              <a:rPr lang="nl-NL" sz="2500" dirty="0" smtClean="0"/>
              <a:t>Probeer te maken wat je weet, dus ook als je niet het volledige antwoord weet, schrijf op wat je wel weet.</a:t>
            </a:r>
          </a:p>
          <a:p>
            <a:r>
              <a:rPr lang="nl-NL" sz="2500" dirty="0" smtClean="0"/>
              <a:t>Oefenopgave 6 bespreken we morgen aan het begin van de les na.</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7895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69"/>
          <a:stretch/>
        </p:blipFill>
        <p:spPr>
          <a:xfrm>
            <a:off x="-1" y="-1"/>
            <a:ext cx="10202779" cy="1359569"/>
          </a:xfrm>
          <a:prstGeom prst="rect">
            <a:avLst/>
          </a:prstGeom>
        </p:spPr>
      </p:pic>
      <p:pic>
        <p:nvPicPr>
          <p:cNvPr id="5" name="Afbeelding 4"/>
          <p:cNvPicPr>
            <a:picLocks noChangeAspect="1"/>
          </p:cNvPicPr>
          <p:nvPr/>
        </p:nvPicPr>
        <p:blipFill rotWithShape="1">
          <a:blip r:embed="rId2"/>
          <a:srcRect b="58793"/>
          <a:stretch/>
        </p:blipFill>
        <p:spPr>
          <a:xfrm>
            <a:off x="-1" y="0"/>
            <a:ext cx="10202779" cy="2839454"/>
          </a:xfrm>
          <a:prstGeom prst="rect">
            <a:avLst/>
          </a:prstGeom>
        </p:spPr>
      </p:pic>
      <p:pic>
        <p:nvPicPr>
          <p:cNvPr id="6" name="Afbeelding 5"/>
          <p:cNvPicPr>
            <a:picLocks noChangeAspect="1"/>
          </p:cNvPicPr>
          <p:nvPr/>
        </p:nvPicPr>
        <p:blipFill rotWithShape="1">
          <a:blip r:embed="rId2"/>
          <a:srcRect b="34522"/>
          <a:stretch/>
        </p:blipFill>
        <p:spPr>
          <a:xfrm>
            <a:off x="-1" y="-1"/>
            <a:ext cx="10202779" cy="4511843"/>
          </a:xfrm>
          <a:prstGeom prst="rect">
            <a:avLst/>
          </a:prstGeom>
        </p:spPr>
      </p:pic>
      <p:pic>
        <p:nvPicPr>
          <p:cNvPr id="7" name="Afbeelding 6"/>
          <p:cNvPicPr>
            <a:picLocks noChangeAspect="1"/>
          </p:cNvPicPr>
          <p:nvPr/>
        </p:nvPicPr>
        <p:blipFill rotWithShape="1">
          <a:blip r:embed="rId2"/>
          <a:srcRect b="16887"/>
          <a:stretch/>
        </p:blipFill>
        <p:spPr>
          <a:xfrm>
            <a:off x="-1" y="-1"/>
            <a:ext cx="10202779" cy="5727033"/>
          </a:xfrm>
          <a:prstGeom prst="rect">
            <a:avLst/>
          </a:prstGeom>
        </p:spPr>
      </p:pic>
      <p:pic>
        <p:nvPicPr>
          <p:cNvPr id="8" name="Afbeelding 7"/>
          <p:cNvPicPr>
            <a:picLocks noChangeAspect="1"/>
          </p:cNvPicPr>
          <p:nvPr/>
        </p:nvPicPr>
        <p:blipFill>
          <a:blip r:embed="rId2"/>
          <a:stretch>
            <a:fillRect/>
          </a:stretch>
        </p:blipFill>
        <p:spPr>
          <a:xfrm>
            <a:off x="-1" y="-1"/>
            <a:ext cx="10202779" cy="6890683"/>
          </a:xfrm>
          <a:prstGeom prst="rect">
            <a:avLst/>
          </a:prstGeom>
        </p:spPr>
      </p:pic>
    </p:spTree>
    <p:extLst>
      <p:ext uri="{BB962C8B-B14F-4D97-AF65-F5344CB8AC3E}">
        <p14:creationId xmlns:p14="http://schemas.microsoft.com/office/powerpoint/2010/main" val="305380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einde van de les	</a:t>
            </a:r>
            <a:endParaRPr lang="nl-NL" dirty="0"/>
          </a:p>
        </p:txBody>
      </p:sp>
      <p:sp>
        <p:nvSpPr>
          <p:cNvPr id="3" name="Tijdelijke aanduiding voor inhoud 2"/>
          <p:cNvSpPr>
            <a:spLocks noGrp="1"/>
          </p:cNvSpPr>
          <p:nvPr>
            <p:ph idx="1"/>
          </p:nvPr>
        </p:nvSpPr>
        <p:spPr/>
        <p:txBody>
          <a:bodyPr>
            <a:normAutofit/>
          </a:bodyPr>
          <a:lstStyle/>
          <a:p>
            <a:r>
              <a:rPr lang="nl-NL" sz="2500" dirty="0" smtClean="0"/>
              <a:t>Oefenopgave 6 maken, deze bespreek ik morgen aan het begin van de les na, krijg je hem niet af maar wil je wel het volledig mee kunnen bespreken morgen probeer er dan thuis nog even naar te kijken.</a:t>
            </a:r>
            <a:endParaRPr lang="nl-NL" sz="2500" dirty="0"/>
          </a:p>
        </p:txBody>
      </p:sp>
    </p:spTree>
    <p:extLst>
      <p:ext uri="{BB962C8B-B14F-4D97-AF65-F5344CB8AC3E}">
        <p14:creationId xmlns:p14="http://schemas.microsoft.com/office/powerpoint/2010/main" val="38724219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390"/>
          <a:stretch/>
        </p:blipFill>
        <p:spPr>
          <a:xfrm>
            <a:off x="0" y="0"/>
            <a:ext cx="12192000" cy="1708484"/>
          </a:xfrm>
          <a:prstGeom prst="rect">
            <a:avLst/>
          </a:prstGeom>
        </p:spPr>
      </p:pic>
      <p:pic>
        <p:nvPicPr>
          <p:cNvPr id="5" name="Afbeelding 4"/>
          <p:cNvPicPr>
            <a:picLocks noChangeAspect="1"/>
          </p:cNvPicPr>
          <p:nvPr/>
        </p:nvPicPr>
        <p:blipFill rotWithShape="1">
          <a:blip r:embed="rId2"/>
          <a:srcRect b="40783"/>
          <a:stretch/>
        </p:blipFill>
        <p:spPr>
          <a:xfrm>
            <a:off x="0" y="0"/>
            <a:ext cx="12192000" cy="3801979"/>
          </a:xfrm>
          <a:prstGeom prst="rect">
            <a:avLst/>
          </a:prstGeom>
        </p:spPr>
      </p:pic>
      <p:pic>
        <p:nvPicPr>
          <p:cNvPr id="6" name="Afbeelding 5"/>
          <p:cNvPicPr>
            <a:picLocks noChangeAspect="1"/>
          </p:cNvPicPr>
          <p:nvPr/>
        </p:nvPicPr>
        <p:blipFill rotWithShape="1">
          <a:blip r:embed="rId2"/>
          <a:srcRect b="20919"/>
          <a:stretch/>
        </p:blipFill>
        <p:spPr>
          <a:xfrm>
            <a:off x="0" y="0"/>
            <a:ext cx="12192000" cy="5077326"/>
          </a:xfrm>
          <a:prstGeom prst="rect">
            <a:avLst/>
          </a:prstGeom>
        </p:spPr>
      </p:pic>
      <p:pic>
        <p:nvPicPr>
          <p:cNvPr id="7" name="Afbeelding 6"/>
          <p:cNvPicPr>
            <a:picLocks noChangeAspect="1"/>
          </p:cNvPicPr>
          <p:nvPr/>
        </p:nvPicPr>
        <p:blipFill>
          <a:blip r:embed="rId2"/>
          <a:stretch>
            <a:fillRect/>
          </a:stretch>
        </p:blipFill>
        <p:spPr>
          <a:xfrm>
            <a:off x="0" y="0"/>
            <a:ext cx="12192000" cy="6420374"/>
          </a:xfrm>
          <a:prstGeom prst="rect">
            <a:avLst/>
          </a:prstGeom>
        </p:spPr>
      </p:pic>
    </p:spTree>
    <p:extLst>
      <p:ext uri="{BB962C8B-B14F-4D97-AF65-F5344CB8AC3E}">
        <p14:creationId xmlns:p14="http://schemas.microsoft.com/office/powerpoint/2010/main" val="236796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Toegevoegde waarde en primair inkomen:</a:t>
            </a:r>
            <a:endParaRPr lang="nl-NL" dirty="0"/>
          </a:p>
        </p:txBody>
      </p:sp>
      <p:sp>
        <p:nvSpPr>
          <p:cNvPr id="3" name="Tijdelijke aanduiding voor inhoud 2"/>
          <p:cNvSpPr>
            <a:spLocks noGrp="1"/>
          </p:cNvSpPr>
          <p:nvPr>
            <p:ph idx="1"/>
          </p:nvPr>
        </p:nvSpPr>
        <p:spPr/>
        <p:txBody>
          <a:bodyPr>
            <a:normAutofit/>
          </a:bodyPr>
          <a:lstStyle/>
          <a:p>
            <a:r>
              <a:rPr lang="nl-NL" sz="2500" dirty="0" smtClean="0"/>
              <a:t>Een bedrijf koopt voor 50.000 euro goederen in.</a:t>
            </a:r>
          </a:p>
          <a:p>
            <a:r>
              <a:rPr lang="nl-NL" sz="2500" dirty="0" smtClean="0"/>
              <a:t>Bewerkt deze en verkoopt deze voor 125.000 euro.</a:t>
            </a:r>
          </a:p>
          <a:p>
            <a:r>
              <a:rPr lang="nl-NL" sz="2500" dirty="0" smtClean="0"/>
              <a:t>Het verschil tussen de inkoopwaarde van de goederen en de omzet noemen we de </a:t>
            </a:r>
            <a:r>
              <a:rPr lang="nl-NL" sz="2500" b="1" dirty="0" smtClean="0"/>
              <a:t>toegevoegde waarde.</a:t>
            </a:r>
          </a:p>
          <a:p>
            <a:r>
              <a:rPr lang="nl-NL" sz="2500" dirty="0" smtClean="0"/>
              <a:t>in dit voorbeeld is dat 125.000-50.000 = 75.000</a:t>
            </a:r>
          </a:p>
          <a:p>
            <a:endParaRPr lang="nl-NL" sz="2500" dirty="0" smtClean="0"/>
          </a:p>
          <a:p>
            <a:endParaRPr lang="nl-NL" sz="2500" dirty="0"/>
          </a:p>
          <a:p>
            <a:pPr marL="0" indent="0">
              <a:buNone/>
            </a:pPr>
            <a:endParaRPr lang="nl-NL" sz="2500" dirty="0"/>
          </a:p>
        </p:txBody>
      </p:sp>
    </p:spTree>
    <p:extLst>
      <p:ext uri="{BB962C8B-B14F-4D97-AF65-F5344CB8AC3E}">
        <p14:creationId xmlns:p14="http://schemas.microsoft.com/office/powerpoint/2010/main" val="302528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9045402" cy="1930400"/>
          </a:xfrm>
        </p:spPr>
        <p:txBody>
          <a:bodyPr/>
          <a:lstStyle/>
          <a:p>
            <a:r>
              <a:rPr lang="nl-NL" dirty="0" smtClean="0"/>
              <a:t>Toegevoegde waarde en primair inkomen.</a:t>
            </a:r>
            <a:endParaRPr lang="nl-NL" dirty="0"/>
          </a:p>
        </p:txBody>
      </p:sp>
      <p:sp>
        <p:nvSpPr>
          <p:cNvPr id="3" name="Tijdelijke aanduiding voor inhoud 2"/>
          <p:cNvSpPr>
            <a:spLocks noGrp="1"/>
          </p:cNvSpPr>
          <p:nvPr>
            <p:ph idx="1"/>
          </p:nvPr>
        </p:nvSpPr>
        <p:spPr>
          <a:xfrm>
            <a:off x="132346" y="733927"/>
            <a:ext cx="10419349" cy="5307436"/>
          </a:xfrm>
        </p:spPr>
        <p:txBody>
          <a:bodyPr>
            <a:noAutofit/>
          </a:bodyPr>
          <a:lstStyle/>
          <a:p>
            <a:r>
              <a:rPr lang="nl-NL" sz="2500" dirty="0" smtClean="0"/>
              <a:t>Deze 75.000 euro toegevoegde waarde is net volledig voor de ondernemer.</a:t>
            </a:r>
          </a:p>
          <a:p>
            <a:r>
              <a:rPr lang="nl-NL" sz="2500" dirty="0" smtClean="0"/>
              <a:t>Hij betaald zijn medewerkers loon.</a:t>
            </a:r>
          </a:p>
          <a:p>
            <a:r>
              <a:rPr lang="nl-NL" sz="2500" dirty="0" smtClean="0"/>
              <a:t>Hij betaald mogelijk huur aan de eigenaar van het pand.</a:t>
            </a:r>
          </a:p>
          <a:p>
            <a:r>
              <a:rPr lang="nl-NL" sz="2500" dirty="0" smtClean="0"/>
              <a:t>Hij betaald mogelijk pacht aan de eigenaar van de grond.</a:t>
            </a:r>
          </a:p>
          <a:p>
            <a:r>
              <a:rPr lang="nl-NL" sz="2500" dirty="0" smtClean="0"/>
              <a:t>Hij betaald mogelijk rente voor geleend geld om het productieproces mogelijk te maken.</a:t>
            </a:r>
          </a:p>
          <a:p>
            <a:r>
              <a:rPr lang="nl-NL" sz="2500" dirty="0" smtClean="0"/>
              <a:t>De rest wat die overhoud is zijn winst.</a:t>
            </a:r>
          </a:p>
          <a:p>
            <a:r>
              <a:rPr lang="nl-NL" sz="2500" dirty="0" smtClean="0"/>
              <a:t>Deze loon/rente/huur/pacht/winst noemen we </a:t>
            </a:r>
            <a:r>
              <a:rPr lang="nl-NL" sz="2500" b="1" dirty="0" smtClean="0"/>
              <a:t>primaire inkomens.</a:t>
            </a:r>
          </a:p>
          <a:p>
            <a:r>
              <a:rPr lang="nl-NL" sz="2500" dirty="0" smtClean="0"/>
              <a:t>Deze inkomens worden verdiend uit deelname aan het productieproces.</a:t>
            </a:r>
          </a:p>
          <a:p>
            <a:r>
              <a:rPr lang="nl-NL" sz="2500" dirty="0" smtClean="0"/>
              <a:t>Belangrijk: de toegevoegde waarde = productiewaarde = primaire inkomens.</a:t>
            </a:r>
            <a:endParaRPr lang="nl-NL" sz="2500" dirty="0"/>
          </a:p>
        </p:txBody>
      </p:sp>
    </p:spTree>
    <p:extLst>
      <p:ext uri="{BB962C8B-B14F-4D97-AF65-F5344CB8AC3E}">
        <p14:creationId xmlns:p14="http://schemas.microsoft.com/office/powerpoint/2010/main" val="36706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primair naar secundaire</a:t>
            </a:r>
            <a:endParaRPr lang="nl-NL" dirty="0"/>
          </a:p>
        </p:txBody>
      </p:sp>
      <p:sp>
        <p:nvSpPr>
          <p:cNvPr id="3" name="Tijdelijke aanduiding voor inhoud 2"/>
          <p:cNvSpPr>
            <a:spLocks noGrp="1"/>
          </p:cNvSpPr>
          <p:nvPr>
            <p:ph idx="1"/>
          </p:nvPr>
        </p:nvSpPr>
        <p:spPr>
          <a:xfrm>
            <a:off x="677334" y="2160589"/>
            <a:ext cx="9778108" cy="3880773"/>
          </a:xfrm>
        </p:spPr>
        <p:txBody>
          <a:bodyPr>
            <a:noAutofit/>
          </a:bodyPr>
          <a:lstStyle/>
          <a:p>
            <a:r>
              <a:rPr lang="nl-NL" sz="2500" dirty="0"/>
              <a:t>Deze loon/rente/huur/pacht/winst noemen we </a:t>
            </a:r>
            <a:r>
              <a:rPr lang="nl-NL" sz="2500" b="1" dirty="0"/>
              <a:t>primaire inkomens.</a:t>
            </a:r>
          </a:p>
          <a:p>
            <a:r>
              <a:rPr lang="nl-NL" sz="2500" dirty="0" smtClean="0"/>
              <a:t>Over deze inkomens gaan we belasting en sociale premies betalen. (dit halen we van de primaire inkomens af)</a:t>
            </a:r>
          </a:p>
          <a:p>
            <a:r>
              <a:rPr lang="nl-NL" sz="2500" dirty="0" smtClean="0"/>
              <a:t>Vervolgens krijgen we sociale uitkeringen en subsidies/toeslagen terug. (dit telen we er weer bij op).</a:t>
            </a:r>
          </a:p>
          <a:p>
            <a:r>
              <a:rPr lang="nl-NL" sz="2500" dirty="0" smtClean="0"/>
              <a:t>Wat we dan overhouden noemen we ons </a:t>
            </a:r>
            <a:r>
              <a:rPr lang="nl-NL" sz="2500" b="1" dirty="0" smtClean="0"/>
              <a:t>secundaire inkomen </a:t>
            </a:r>
            <a:r>
              <a:rPr lang="nl-NL" sz="2500" dirty="0" smtClean="0"/>
              <a:t>(dus na belasting) en is gelijk aan ons besteedbaar inkomen.</a:t>
            </a:r>
            <a:endParaRPr lang="nl-NL" sz="2500" dirty="0"/>
          </a:p>
        </p:txBody>
      </p:sp>
    </p:spTree>
    <p:extLst>
      <p:ext uri="{BB962C8B-B14F-4D97-AF65-F5344CB8AC3E}">
        <p14:creationId xmlns:p14="http://schemas.microsoft.com/office/powerpoint/2010/main" val="2546520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aankomende 3 lessen tot de </a:t>
            </a:r>
            <a:r>
              <a:rPr lang="nl-NL" dirty="0" err="1" smtClean="0"/>
              <a:t>toetsweek</a:t>
            </a:r>
            <a:r>
              <a:rPr lang="nl-NL" dirty="0"/>
              <a:t>:</a:t>
            </a:r>
          </a:p>
        </p:txBody>
      </p:sp>
      <p:sp>
        <p:nvSpPr>
          <p:cNvPr id="3" name="Tijdelijke aanduiding voor inhoud 2"/>
          <p:cNvSpPr>
            <a:spLocks noGrp="1"/>
          </p:cNvSpPr>
          <p:nvPr>
            <p:ph idx="1"/>
          </p:nvPr>
        </p:nvSpPr>
        <p:spPr/>
        <p:txBody>
          <a:bodyPr>
            <a:normAutofit/>
          </a:bodyPr>
          <a:lstStyle/>
          <a:p>
            <a:r>
              <a:rPr lang="nl-NL" sz="2500" dirty="0" smtClean="0"/>
              <a:t>Les 1 en 2: oefenopgave verdienen en uitgeven.</a:t>
            </a:r>
          </a:p>
          <a:p>
            <a:r>
              <a:rPr lang="nl-NL" sz="2500" dirty="0" smtClean="0"/>
              <a:t>Les 1: H1 en H2.</a:t>
            </a:r>
          </a:p>
          <a:p>
            <a:r>
              <a:rPr lang="nl-NL" sz="2500" dirty="0" smtClean="0"/>
              <a:t>Les 2: H3 en H4</a:t>
            </a:r>
          </a:p>
          <a:p>
            <a:r>
              <a:rPr lang="nl-NL" sz="2500" dirty="0" smtClean="0"/>
              <a:t>Les 3: herhaling alle theorie verdienen en </a:t>
            </a:r>
            <a:r>
              <a:rPr lang="nl-NL" sz="2500" dirty="0" smtClean="0"/>
              <a:t>uitgeven + </a:t>
            </a:r>
            <a:r>
              <a:rPr lang="nl-NL" sz="2500" dirty="0" err="1" smtClean="0"/>
              <a:t>europa</a:t>
            </a:r>
            <a:r>
              <a:rPr lang="nl-NL" sz="2500" dirty="0" smtClean="0"/>
              <a:t> H1/2</a:t>
            </a:r>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bruto binnenlands product.</a:t>
            </a:r>
            <a:endParaRPr lang="nl-NL" dirty="0"/>
          </a:p>
        </p:txBody>
      </p:sp>
      <p:sp>
        <p:nvSpPr>
          <p:cNvPr id="3" name="Tijdelijke aanduiding voor inhoud 2"/>
          <p:cNvSpPr>
            <a:spLocks noGrp="1"/>
          </p:cNvSpPr>
          <p:nvPr>
            <p:ph idx="1"/>
          </p:nvPr>
        </p:nvSpPr>
        <p:spPr/>
        <p:txBody>
          <a:bodyPr>
            <a:noAutofit/>
          </a:bodyPr>
          <a:lstStyle/>
          <a:p>
            <a:r>
              <a:rPr lang="nl-NL" sz="2500" b="1" dirty="0" smtClean="0"/>
              <a:t>Het bruto binnenlands product </a:t>
            </a:r>
            <a:r>
              <a:rPr lang="nl-NL" sz="2500" dirty="0" smtClean="0"/>
              <a:t>= de totale toegevoegde waarde van alle commerciële en niet commerciële bedrijven in een land.</a:t>
            </a:r>
          </a:p>
          <a:p>
            <a:r>
              <a:rPr lang="nl-NL" sz="2500" dirty="0" smtClean="0"/>
              <a:t>We kunnen deze op 2 manieren berekenen.</a:t>
            </a:r>
          </a:p>
          <a:p>
            <a:r>
              <a:rPr lang="nl-NL" sz="2500" dirty="0" smtClean="0"/>
              <a:t>Alle toegevoegde waardes bij elkaar optellen = </a:t>
            </a:r>
            <a:r>
              <a:rPr lang="nl-NL" sz="2500" b="1" dirty="0" smtClean="0"/>
              <a:t>objectieve methode.</a:t>
            </a:r>
          </a:p>
          <a:p>
            <a:r>
              <a:rPr lang="nl-NL" sz="2500" dirty="0" smtClean="0"/>
              <a:t>Het optellen van alle inkomens (loon/rente/huur/pacht/winst) + afschrijvingen = </a:t>
            </a:r>
            <a:r>
              <a:rPr lang="nl-NL" sz="2500" b="1" dirty="0" smtClean="0"/>
              <a:t>subjectieve methode.</a:t>
            </a:r>
          </a:p>
          <a:p>
            <a:endParaRPr lang="nl-NL" sz="2500" dirty="0" smtClean="0"/>
          </a:p>
          <a:p>
            <a:endParaRPr lang="nl-NL" sz="2500" dirty="0" smtClean="0"/>
          </a:p>
        </p:txBody>
      </p:sp>
    </p:spTree>
    <p:extLst>
      <p:ext uri="{BB962C8B-B14F-4D97-AF65-F5344CB8AC3E}">
        <p14:creationId xmlns:p14="http://schemas.microsoft.com/office/powerpoint/2010/main" val="3173057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nominaal naar reëel inkomen.</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Het nominale inkomen = het inkomen gemeten in geld.</a:t>
            </a:r>
          </a:p>
          <a:p>
            <a:r>
              <a:rPr lang="nl-NL" sz="2500" dirty="0" smtClean="0"/>
              <a:t>Het reëel inkomen = het inkomen gemeten in goederen (koopkracht)</a:t>
            </a:r>
          </a:p>
          <a:p>
            <a:r>
              <a:rPr lang="nl-NL" sz="2500" dirty="0" smtClean="0"/>
              <a:t>Om van het nominaal inkomen </a:t>
            </a:r>
            <a:r>
              <a:rPr lang="nl-NL" sz="2500" dirty="0" smtClean="0">
                <a:sym typeface="Wingdings" panose="05000000000000000000" pitchFamily="2" charset="2"/>
              </a:rPr>
              <a:t> reëel inkomen te maken hebben we het prijsindexcijfer nodig.</a:t>
            </a:r>
          </a:p>
          <a:p>
            <a:endParaRPr lang="nl-NL" sz="2500" dirty="0" smtClean="0">
              <a:sym typeface="Wingdings" panose="05000000000000000000" pitchFamily="2" charset="2"/>
            </a:endParaRPr>
          </a:p>
          <a:p>
            <a:r>
              <a:rPr lang="nl-NL" sz="2500" dirty="0" smtClean="0">
                <a:sym typeface="Wingdings" panose="05000000000000000000" pitchFamily="2" charset="2"/>
              </a:rPr>
              <a:t>We gebruiken dit om te kijken of onze koopkracht stijgt/daalt.</a:t>
            </a:r>
          </a:p>
          <a:p>
            <a:endParaRPr lang="nl-NL" sz="2500" dirty="0" smtClean="0"/>
          </a:p>
          <a:p>
            <a:endParaRPr lang="nl-NL" sz="2500" dirty="0"/>
          </a:p>
        </p:txBody>
      </p:sp>
    </p:spTree>
    <p:extLst>
      <p:ext uri="{BB962C8B-B14F-4D97-AF65-F5344CB8AC3E}">
        <p14:creationId xmlns:p14="http://schemas.microsoft.com/office/powerpoint/2010/main" val="254031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6600. dit is een stijging van (6600-6000) / 6000 * 100 = 10%.</a:t>
            </a:r>
            <a:endParaRPr lang="nl-NL" sz="2500" dirty="0"/>
          </a:p>
          <a:p>
            <a:r>
              <a:rPr lang="nl-NL" sz="2500" dirty="0" smtClean="0"/>
              <a:t>Ons inkomen is dus 10% groter dan in 2012, daarbij hoort dus het indexcijfer 110 (procentuele stijging + 100)</a:t>
            </a:r>
          </a:p>
        </p:txBody>
      </p:sp>
    </p:spTree>
    <p:extLst>
      <p:ext uri="{BB962C8B-B14F-4D97-AF65-F5344CB8AC3E}">
        <p14:creationId xmlns:p14="http://schemas.microsoft.com/office/powerpoint/2010/main" val="187572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8% gestegen t.o.v 2012.</a:t>
            </a:r>
          </a:p>
          <a:p>
            <a:r>
              <a:rPr lang="nl-NL" sz="2500" dirty="0" smtClean="0"/>
              <a:t>Daarbij hoort het indexcijfer 108 (procentuele stijging + 100).</a:t>
            </a:r>
          </a:p>
        </p:txBody>
      </p:sp>
    </p:spTree>
    <p:extLst>
      <p:ext uri="{BB962C8B-B14F-4D97-AF65-F5344CB8AC3E}">
        <p14:creationId xmlns:p14="http://schemas.microsoft.com/office/powerpoint/2010/main" val="88716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110 / 108 * 100 = 101,85</a:t>
            </a:r>
          </a:p>
          <a:p>
            <a:r>
              <a:rPr lang="nl-NL" sz="2500" dirty="0" smtClean="0"/>
              <a:t>Het reëel inkomen indexcijfer is 101,85.</a:t>
            </a:r>
          </a:p>
          <a:p>
            <a:r>
              <a:rPr lang="nl-NL" sz="2500" dirty="0" smtClean="0"/>
              <a:t>Dit betekend dat t.o.v het vorige jaar (in dit geval 2012) het reëel inkomen is gestegen met 1,85%. we kunnen dus meer kopen. Onze koopkracht is gestegen met 1,85%</a:t>
            </a:r>
          </a:p>
        </p:txBody>
      </p:sp>
    </p:spTree>
    <p:extLst>
      <p:ext uri="{BB962C8B-B14F-4D97-AF65-F5344CB8AC3E}">
        <p14:creationId xmlns:p14="http://schemas.microsoft.com/office/powerpoint/2010/main" val="99729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9"/>
            <a:ext cx="8684455" cy="4838204"/>
          </a:xfrm>
        </p:spPr>
        <p:txBody>
          <a:bodyPr>
            <a:noAutofit/>
          </a:bodyPr>
          <a:lstStyle/>
          <a:p>
            <a:r>
              <a:rPr lang="nl-NL" sz="2500" dirty="0" smtClean="0"/>
              <a:t>Stel je verdiend 6000 euro in 2012.</a:t>
            </a:r>
          </a:p>
          <a:p>
            <a:r>
              <a:rPr lang="nl-NL" sz="2500" dirty="0" smtClean="0"/>
              <a:t>Sinds 2013 ben je gewisseld van werk, en verdien je nog maar 5400 euro.</a:t>
            </a:r>
          </a:p>
          <a:p>
            <a:r>
              <a:rPr lang="nl-NL" sz="2500" dirty="0" smtClean="0"/>
              <a:t>Sinds 2013 zijn de prijzen zijn gedaald met 12% t.o.v 2012.</a:t>
            </a:r>
          </a:p>
          <a:p>
            <a:r>
              <a:rPr lang="nl-NL" sz="2500" dirty="0" smtClean="0"/>
              <a:t>Kunnen we concluderen dat onze koopkracht (ons reëel inkomen) is gestegen of gedaald?</a:t>
            </a:r>
          </a:p>
          <a:p>
            <a:r>
              <a:rPr lang="nl-NL" sz="2500" dirty="0" smtClean="0"/>
              <a:t>Hiervoor gaan we de volgende formule gebruiken:</a:t>
            </a:r>
          </a:p>
          <a:p>
            <a:r>
              <a:rPr lang="nl-NL" sz="2500" dirty="0" smtClean="0"/>
              <a:t>RIC = NIC / PIC * 100%</a:t>
            </a:r>
          </a:p>
          <a:p>
            <a:r>
              <a:rPr lang="nl-NL" sz="2500" dirty="0" smtClean="0"/>
              <a:t>RIC = </a:t>
            </a:r>
            <a:r>
              <a:rPr lang="nl-NL" sz="2500" dirty="0" err="1" smtClean="0"/>
              <a:t>reeel</a:t>
            </a:r>
            <a:r>
              <a:rPr lang="nl-NL" sz="2500" dirty="0" smtClean="0"/>
              <a:t> inkomen indexcijfer.</a:t>
            </a:r>
          </a:p>
          <a:p>
            <a:r>
              <a:rPr lang="nl-NL" sz="2500" dirty="0" smtClean="0"/>
              <a:t>NIC = indexcijfer nominaal inkomen.</a:t>
            </a:r>
          </a:p>
          <a:p>
            <a:r>
              <a:rPr lang="nl-NL" sz="2500" dirty="0" smtClean="0"/>
              <a:t>PIC = prijsindexcijfer.</a:t>
            </a:r>
          </a:p>
          <a:p>
            <a:endParaRPr lang="nl-NL" sz="2500" dirty="0" smtClean="0"/>
          </a:p>
        </p:txBody>
      </p:sp>
    </p:spTree>
    <p:extLst>
      <p:ext uri="{BB962C8B-B14F-4D97-AF65-F5344CB8AC3E}">
        <p14:creationId xmlns:p14="http://schemas.microsoft.com/office/powerpoint/2010/main" val="368126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5400. dit is een daling van (5400-6000) / 6000 * 100 = -10%.</a:t>
            </a:r>
            <a:endParaRPr lang="nl-NL" sz="2500" dirty="0"/>
          </a:p>
          <a:p>
            <a:r>
              <a:rPr lang="nl-NL" sz="2500" dirty="0" smtClean="0"/>
              <a:t>Ons inkomen is dus 10% kleiner dan in 2012, daarbij hoort dus het indexcijfer 90 (procentuele daling+ 100)</a:t>
            </a:r>
          </a:p>
        </p:txBody>
      </p:sp>
    </p:spTree>
    <p:extLst>
      <p:ext uri="{BB962C8B-B14F-4D97-AF65-F5344CB8AC3E}">
        <p14:creationId xmlns:p14="http://schemas.microsoft.com/office/powerpoint/2010/main" val="2868660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12% gedaald t.o.v 2012.</a:t>
            </a:r>
          </a:p>
          <a:p>
            <a:r>
              <a:rPr lang="nl-NL" sz="2500" dirty="0" smtClean="0"/>
              <a:t>Daarbij hoort het indexcijfer 88 (procentuele daling + 100).</a:t>
            </a:r>
          </a:p>
        </p:txBody>
      </p:sp>
    </p:spTree>
    <p:extLst>
      <p:ext uri="{BB962C8B-B14F-4D97-AF65-F5344CB8AC3E}">
        <p14:creationId xmlns:p14="http://schemas.microsoft.com/office/powerpoint/2010/main" val="2753825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90 / 88 * 100 = 102,27</a:t>
            </a:r>
          </a:p>
          <a:p>
            <a:r>
              <a:rPr lang="nl-NL" sz="2500" dirty="0" smtClean="0"/>
              <a:t>Het reëel inkomen indexcijfer is 102,27.</a:t>
            </a:r>
          </a:p>
          <a:p>
            <a:r>
              <a:rPr lang="nl-NL" sz="2500" dirty="0" smtClean="0"/>
              <a:t>Dit betekend dat t.o.v het vorige jaar (in dit geval 2012) het reëel inkomen is gestegen met 2,27%. we kunnen dus meer kopen. Onze koopkracht is gestegen met 2,27%</a:t>
            </a:r>
          </a:p>
        </p:txBody>
      </p:sp>
    </p:spTree>
    <p:extLst>
      <p:ext uri="{BB962C8B-B14F-4D97-AF65-F5344CB8AC3E}">
        <p14:creationId xmlns:p14="http://schemas.microsoft.com/office/powerpoint/2010/main" val="327071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driehoek.</a:t>
            </a:r>
            <a:endParaRPr lang="nl-NL" dirty="0"/>
          </a:p>
        </p:txBody>
      </p:sp>
      <p:sp>
        <p:nvSpPr>
          <p:cNvPr id="3" name="Tijdelijke aanduiding voor inhoud 2"/>
          <p:cNvSpPr>
            <a:spLocks noGrp="1"/>
          </p:cNvSpPr>
          <p:nvPr>
            <p:ph idx="1"/>
          </p:nvPr>
        </p:nvSpPr>
        <p:spPr/>
        <p:txBody>
          <a:bodyPr>
            <a:normAutofit/>
          </a:bodyPr>
          <a:lstStyle/>
          <a:p>
            <a:r>
              <a:rPr lang="nl-NL" sz="2500" dirty="0" smtClean="0"/>
              <a:t>RIC = NIC / PIC * 100</a:t>
            </a:r>
          </a:p>
          <a:p>
            <a:r>
              <a:rPr lang="nl-NL" sz="2500" dirty="0" smtClean="0"/>
              <a:t>NIC = RIC * PIC / 100</a:t>
            </a:r>
          </a:p>
          <a:p>
            <a:r>
              <a:rPr lang="nl-NL" sz="2500" dirty="0" smtClean="0"/>
              <a:t>PIC = NIC / RIC * 100</a:t>
            </a:r>
          </a:p>
          <a:p>
            <a:endParaRPr lang="nl-NL" sz="2500" dirty="0"/>
          </a:p>
          <a:p>
            <a:r>
              <a:rPr lang="nl-NL" sz="2500" dirty="0" smtClean="0"/>
              <a:t>101,85 = 110 / 108 * 10 (cijfervoorbeeld 1)</a:t>
            </a:r>
          </a:p>
          <a:p>
            <a:r>
              <a:rPr lang="nl-NL" sz="2500" dirty="0" smtClean="0"/>
              <a:t>110 = 101,85 * 108 / 100</a:t>
            </a:r>
          </a:p>
          <a:p>
            <a:r>
              <a:rPr lang="nl-NL" sz="2500" dirty="0" smtClean="0"/>
              <a:t>108 = 110 / 101,85</a:t>
            </a:r>
          </a:p>
          <a:p>
            <a:endParaRPr lang="nl-NL" sz="2500" dirty="0" smtClean="0"/>
          </a:p>
          <a:p>
            <a:endParaRPr lang="nl-NL" sz="2500" dirty="0"/>
          </a:p>
        </p:txBody>
      </p:sp>
    </p:spTree>
    <p:extLst>
      <p:ext uri="{BB962C8B-B14F-4D97-AF65-F5344CB8AC3E}">
        <p14:creationId xmlns:p14="http://schemas.microsoft.com/office/powerpoint/2010/main" val="14464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Maak </a:t>
            </a:r>
            <a:r>
              <a:rPr lang="nl-NL" dirty="0" smtClean="0"/>
              <a:t>oefenopgave 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a:t>
            </a:r>
            <a:r>
              <a:rPr lang="nl-NL" sz="2500" dirty="0" smtClean="0"/>
              <a:t>oefenopgave 2:</a:t>
            </a:r>
          </a:p>
          <a:p>
            <a:r>
              <a:rPr lang="nl-NL" sz="2500" dirty="0" smtClean="0"/>
              <a:t>Probeer te maken wat je weet, dus ook als je niet het volledige antwoord weet, schrijf op wat je wel weet.</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0549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van beide landen vergelijken.</a:t>
            </a:r>
          </a:p>
          <a:p>
            <a:r>
              <a:rPr lang="nl-NL" sz="2500" dirty="0" smtClean="0"/>
              <a:t>Nadeel: het aantal inwoners speelt een grote rol wie een hoger BBP. (het BBP van Brazilië is hoger dan die van Nederland)</a:t>
            </a:r>
          </a:p>
          <a:p>
            <a:r>
              <a:rPr lang="nl-NL" sz="2500" dirty="0" smtClean="0"/>
              <a:t>Oplossing: we berekenen het BBP per hoofd van de bevolking, dan weten we hoeveel een bewoner per land verdiend.</a:t>
            </a:r>
            <a:endParaRPr lang="nl-NL" sz="2500" dirty="0"/>
          </a:p>
        </p:txBody>
      </p:sp>
    </p:spTree>
    <p:extLst>
      <p:ext uri="{BB962C8B-B14F-4D97-AF65-F5344CB8AC3E}">
        <p14:creationId xmlns:p14="http://schemas.microsoft.com/office/powerpoint/2010/main" val="280229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per hoofd van de bevolking van beide landen vergelijken.</a:t>
            </a:r>
          </a:p>
          <a:p>
            <a:r>
              <a:rPr lang="nl-NL" sz="2500" dirty="0" smtClean="0"/>
              <a:t>Nadeel: de prijzen in beide landen verschillen. Het zou dus kunnen dat het BBP per hoofd van de bevolking hoger is in een bepaald land, maar dat de prijzen in dat land ook een stuk hoger zijn.</a:t>
            </a:r>
          </a:p>
          <a:p>
            <a:r>
              <a:rPr lang="nl-NL" sz="2500" dirty="0" smtClean="0"/>
              <a:t>Oplossing: we berekenen het reëel inkomen per hoofd van de bevolking.</a:t>
            </a:r>
          </a:p>
          <a:p>
            <a:endParaRPr lang="nl-NL" sz="2500" dirty="0" smtClean="0"/>
          </a:p>
          <a:p>
            <a:endParaRPr lang="nl-NL" sz="2500" dirty="0"/>
          </a:p>
        </p:txBody>
      </p:sp>
    </p:spTree>
    <p:extLst>
      <p:ext uri="{BB962C8B-B14F-4D97-AF65-F5344CB8AC3E}">
        <p14:creationId xmlns:p14="http://schemas.microsoft.com/office/powerpoint/2010/main" val="381212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Meten van welvaart via BBP.</a:t>
            </a:r>
            <a:endParaRPr lang="nl-NL" dirty="0"/>
          </a:p>
        </p:txBody>
      </p:sp>
      <p:sp>
        <p:nvSpPr>
          <p:cNvPr id="3" name="Tijdelijke aanduiding voor inhoud 2"/>
          <p:cNvSpPr>
            <a:spLocks noGrp="1"/>
          </p:cNvSpPr>
          <p:nvPr>
            <p:ph idx="1"/>
          </p:nvPr>
        </p:nvSpPr>
        <p:spPr>
          <a:xfrm>
            <a:off x="108284" y="1155032"/>
            <a:ext cx="9165718" cy="4886331"/>
          </a:xfrm>
        </p:spPr>
        <p:txBody>
          <a:bodyPr>
            <a:noAutofit/>
          </a:bodyPr>
          <a:lstStyle/>
          <a:p>
            <a:r>
              <a:rPr lang="nl-NL" sz="2500" dirty="0" smtClean="0"/>
              <a:t>Welvaart bereken via BBP (of reëel bbp) heeft een aantal nadelen.</a:t>
            </a:r>
          </a:p>
          <a:p>
            <a:r>
              <a:rPr lang="nl-NL" sz="2500" dirty="0" smtClean="0"/>
              <a:t>Ten eerste zegt het gemiddelde BBP niet alles over de welvaart in een land.</a:t>
            </a:r>
          </a:p>
          <a:p>
            <a:r>
              <a:rPr lang="nl-NL" sz="2500" dirty="0" smtClean="0"/>
              <a:t>Als 1% van de bevolking 95% van het inkomen verdiend, dan is de armste 95% misschien wel heel arm.</a:t>
            </a:r>
          </a:p>
          <a:p>
            <a:r>
              <a:rPr lang="nl-NL" sz="2500" dirty="0" smtClean="0"/>
              <a:t>Ten tweede worden zaken die wel welvaart verhogen maar niet het BBP niet meegerekend: vrijwilligers werk/zwart werk.</a:t>
            </a:r>
          </a:p>
          <a:p>
            <a:r>
              <a:rPr lang="nl-NL" sz="2500" dirty="0" smtClean="0"/>
              <a:t>Ten derde worden de externe effecten niet meegerekend in het BBP maar verlagen de welvaart wel.</a:t>
            </a:r>
          </a:p>
          <a:p>
            <a:r>
              <a:rPr lang="nl-NL" sz="2500" dirty="0" smtClean="0"/>
              <a:t>Tot slot wordt er alleen op korte termijn gemeten, en niet de lange termijn. (uitputten van natuurlijke hulpbronnen).</a:t>
            </a:r>
          </a:p>
          <a:p>
            <a:endParaRPr lang="nl-NL" sz="2500" dirty="0"/>
          </a:p>
        </p:txBody>
      </p:sp>
    </p:spTree>
    <p:extLst>
      <p:ext uri="{BB962C8B-B14F-4D97-AF65-F5344CB8AC3E}">
        <p14:creationId xmlns:p14="http://schemas.microsoft.com/office/powerpoint/2010/main" val="90859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3428" y="645695"/>
            <a:ext cx="8596668" cy="1320800"/>
          </a:xfrm>
        </p:spPr>
        <p:txBody>
          <a:bodyPr/>
          <a:lstStyle/>
          <a:p>
            <a:r>
              <a:rPr lang="nl-NL" dirty="0" smtClean="0"/>
              <a:t>HDI en groen BBP.</a:t>
            </a:r>
            <a:endParaRPr lang="nl-NL" dirty="0"/>
          </a:p>
        </p:txBody>
      </p:sp>
      <p:sp>
        <p:nvSpPr>
          <p:cNvPr id="3" name="Tijdelijke aanduiding voor inhoud 2"/>
          <p:cNvSpPr>
            <a:spLocks noGrp="1"/>
          </p:cNvSpPr>
          <p:nvPr>
            <p:ph idx="1"/>
          </p:nvPr>
        </p:nvSpPr>
        <p:spPr>
          <a:xfrm>
            <a:off x="397042" y="1371600"/>
            <a:ext cx="8913054" cy="4693825"/>
          </a:xfrm>
        </p:spPr>
        <p:txBody>
          <a:bodyPr>
            <a:noAutofit/>
          </a:bodyPr>
          <a:lstStyle/>
          <a:p>
            <a:r>
              <a:rPr lang="nl-NL" sz="2500" dirty="0" smtClean="0"/>
              <a:t>Zoals eerder benoemd is het BBP een beperkte maatstaaf voor het meten van de welvaart.</a:t>
            </a:r>
          </a:p>
          <a:p>
            <a:endParaRPr lang="nl-NL" sz="2500" dirty="0"/>
          </a:p>
          <a:p>
            <a:r>
              <a:rPr lang="nl-NL" sz="2500" dirty="0" smtClean="0"/>
              <a:t>Als we kijken verder dan alleen maar de economie</a:t>
            </a:r>
          </a:p>
          <a:p>
            <a:r>
              <a:rPr lang="nl-NL" sz="2500" dirty="0" smtClean="0"/>
              <a:t>Maar ook naar de natuur. Noemen we dit het groene bbp</a:t>
            </a:r>
          </a:p>
          <a:p>
            <a:endParaRPr lang="nl-NL" sz="2500" dirty="0" smtClean="0"/>
          </a:p>
          <a:p>
            <a:r>
              <a:rPr lang="nl-NL" sz="2500" dirty="0" smtClean="0"/>
              <a:t>Wanneer we via de Human Development Index kijken we naar:</a:t>
            </a:r>
          </a:p>
          <a:p>
            <a:r>
              <a:rPr lang="nl-NL" sz="2500" dirty="0" smtClean="0"/>
              <a:t>Het BBP</a:t>
            </a:r>
          </a:p>
          <a:p>
            <a:r>
              <a:rPr lang="nl-NL" sz="2500" dirty="0" smtClean="0"/>
              <a:t>De volksgezondheid.</a:t>
            </a:r>
          </a:p>
          <a:p>
            <a:r>
              <a:rPr lang="nl-NL" sz="2500" dirty="0" smtClean="0"/>
              <a:t>Niveau van scholing.</a:t>
            </a:r>
            <a:endParaRPr lang="nl-NL" sz="2500" dirty="0"/>
          </a:p>
        </p:txBody>
      </p:sp>
    </p:spTree>
    <p:extLst>
      <p:ext uri="{BB962C8B-B14F-4D97-AF65-F5344CB8AC3E}">
        <p14:creationId xmlns:p14="http://schemas.microsoft.com/office/powerpoint/2010/main" val="92793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categoriale inkomensverdeling.</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verdeling van het inkomen over de verschillende productiefactoren (loon/huur/pacht/rente/winst) noemen we de categoriale inkomensverdeling.</a:t>
            </a:r>
          </a:p>
          <a:p>
            <a:r>
              <a:rPr lang="nl-NL" sz="2500" dirty="0" smtClean="0"/>
              <a:t>Dit kunnen we meten op micro (bedrijfsniveau) maar ook op macro (landelijkniveau).</a:t>
            </a:r>
          </a:p>
          <a:p>
            <a:endParaRPr lang="nl-NL" sz="2500" dirty="0"/>
          </a:p>
        </p:txBody>
      </p:sp>
    </p:spTree>
    <p:extLst>
      <p:ext uri="{BB962C8B-B14F-4D97-AF65-F5344CB8AC3E}">
        <p14:creationId xmlns:p14="http://schemas.microsoft.com/office/powerpoint/2010/main" val="371702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4695" y="120316"/>
            <a:ext cx="9009307" cy="1810084"/>
          </a:xfrm>
        </p:spPr>
        <p:txBody>
          <a:bodyPr/>
          <a:lstStyle/>
          <a:p>
            <a:r>
              <a:rPr lang="nl-NL" dirty="0" smtClean="0"/>
              <a:t>Verschillende quotes.</a:t>
            </a:r>
            <a:endParaRPr lang="nl-NL" dirty="0"/>
          </a:p>
        </p:txBody>
      </p:sp>
      <p:sp>
        <p:nvSpPr>
          <p:cNvPr id="3" name="Tijdelijke aanduiding voor inhoud 2"/>
          <p:cNvSpPr>
            <a:spLocks noGrp="1"/>
          </p:cNvSpPr>
          <p:nvPr>
            <p:ph idx="1"/>
          </p:nvPr>
        </p:nvSpPr>
        <p:spPr>
          <a:xfrm>
            <a:off x="0" y="673768"/>
            <a:ext cx="10311063" cy="5367595"/>
          </a:xfrm>
        </p:spPr>
        <p:txBody>
          <a:bodyPr>
            <a:noAutofit/>
          </a:bodyPr>
          <a:lstStyle/>
          <a:p>
            <a:r>
              <a:rPr lang="nl-NL" sz="2500" dirty="0" smtClean="0"/>
              <a:t>LQ (loonquote) = loon / binnenlands inkomen * 100%</a:t>
            </a:r>
          </a:p>
          <a:p>
            <a:r>
              <a:rPr lang="nl-NL" sz="2500" dirty="0" smtClean="0"/>
              <a:t>Geeft weer hoeveel procent van het totale inkomen aan lonen wordt verdiend.</a:t>
            </a:r>
          </a:p>
          <a:p>
            <a:r>
              <a:rPr lang="nl-NL" sz="2500" dirty="0" smtClean="0"/>
              <a:t>AIQ (arbeidsinkomensquote) = loon + toegerekend loon zelfstandigen / binnenlands inkomen * 100%</a:t>
            </a:r>
          </a:p>
          <a:p>
            <a:r>
              <a:rPr lang="nl-NL" sz="2500" dirty="0" smtClean="0"/>
              <a:t>Als je zelfstandige ben verdien je ook inkomen, dat is voor een gedeelte winst, maar eigenlijk ook voor een gedeelte loon (arbeidsinkomen) in de AIQ tellen we dat loon voor zelfstandige erbij op.</a:t>
            </a:r>
          </a:p>
          <a:p>
            <a:r>
              <a:rPr lang="nl-NL" sz="2500" dirty="0" smtClean="0"/>
              <a:t>Tot slot hebben we de OIQ (overige inkomens quote)</a:t>
            </a:r>
          </a:p>
          <a:p>
            <a:r>
              <a:rPr lang="nl-NL" sz="2500" dirty="0" smtClean="0"/>
              <a:t>Die bereken we door 100% - AIQ te nemen (tenslotte 100% is al het inkomen, als AIQ het arbeidsinkomen is, dan is het verschil ertussen de overige inkomens)</a:t>
            </a:r>
          </a:p>
          <a:p>
            <a:r>
              <a:rPr lang="nl-NL" sz="2500" dirty="0" smtClean="0"/>
              <a:t>Of huur + rente + pacht + winst / binnenlands inkomen * 100%</a:t>
            </a:r>
            <a:endParaRPr lang="nl-NL" sz="2500" dirty="0"/>
          </a:p>
        </p:txBody>
      </p:sp>
    </p:spTree>
    <p:extLst>
      <p:ext uri="{BB962C8B-B14F-4D97-AF65-F5344CB8AC3E}">
        <p14:creationId xmlns:p14="http://schemas.microsoft.com/office/powerpoint/2010/main" val="3071204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11542"/>
            <a:ext cx="9781674" cy="6765244"/>
          </a:xfrm>
          <a:prstGeom prst="rect">
            <a:avLst/>
          </a:prstGeom>
        </p:spPr>
      </p:pic>
    </p:spTree>
    <p:extLst>
      <p:ext uri="{BB962C8B-B14F-4D97-AF65-F5344CB8AC3E}">
        <p14:creationId xmlns:p14="http://schemas.microsoft.com/office/powerpoint/2010/main" val="30537421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Figuur 2.1</a:t>
            </a:r>
            <a:endParaRPr lang="nl-NL" dirty="0"/>
          </a:p>
        </p:txBody>
      </p:sp>
      <p:sp>
        <p:nvSpPr>
          <p:cNvPr id="3" name="Tijdelijke aanduiding voor inhoud 2"/>
          <p:cNvSpPr>
            <a:spLocks noGrp="1"/>
          </p:cNvSpPr>
          <p:nvPr>
            <p:ph idx="1"/>
          </p:nvPr>
        </p:nvSpPr>
        <p:spPr>
          <a:xfrm>
            <a:off x="677334" y="1419727"/>
            <a:ext cx="8596668" cy="5293894"/>
          </a:xfrm>
        </p:spPr>
        <p:txBody>
          <a:bodyPr>
            <a:normAutofit/>
          </a:bodyPr>
          <a:lstStyle/>
          <a:p>
            <a:r>
              <a:rPr lang="nl-NL" sz="2500" dirty="0" smtClean="0"/>
              <a:t>We hebben gezien dat de gezinnen al hun geld besteden in consumptie aan bedrijven.</a:t>
            </a:r>
          </a:p>
          <a:p>
            <a:r>
              <a:rPr lang="nl-NL" sz="2500" dirty="0" smtClean="0"/>
              <a:t>We hebben gezien dat bedrijven al hun geld gebruiken om producten te maken, en hiervoor productiefactoren gebruiken waarvoor ze moeten betalen wat ze betalen aan gezinnen (huur/rente/pacht/winst/loon).</a:t>
            </a:r>
          </a:p>
          <a:p>
            <a:r>
              <a:rPr lang="nl-NL" sz="2500" dirty="0" smtClean="0"/>
              <a:t>Maar gezinnen kunnen ook sparen bij banken.</a:t>
            </a:r>
          </a:p>
          <a:p>
            <a:r>
              <a:rPr lang="nl-NL" sz="2500" dirty="0" smtClean="0"/>
              <a:t>En banken kunnen het gespaarde geld uitlenen aan bedrijven zodat ze kunnen investeren.</a:t>
            </a:r>
          </a:p>
          <a:p>
            <a:endParaRPr lang="nl-NL" sz="2500" dirty="0"/>
          </a:p>
        </p:txBody>
      </p:sp>
    </p:spTree>
    <p:extLst>
      <p:ext uri="{BB962C8B-B14F-4D97-AF65-F5344CB8AC3E}">
        <p14:creationId xmlns:p14="http://schemas.microsoft.com/office/powerpoint/2010/main" val="59931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investeren</a:t>
            </a:r>
            <a:endParaRPr lang="nl-NL" dirty="0"/>
          </a:p>
        </p:txBody>
      </p:sp>
      <p:sp>
        <p:nvSpPr>
          <p:cNvPr id="3" name="Tijdelijke aanduiding voor inhoud 2"/>
          <p:cNvSpPr>
            <a:spLocks noGrp="1"/>
          </p:cNvSpPr>
          <p:nvPr>
            <p:ph idx="1"/>
          </p:nvPr>
        </p:nvSpPr>
        <p:spPr>
          <a:xfrm>
            <a:off x="180474" y="637674"/>
            <a:ext cx="9093528" cy="5403689"/>
          </a:xfrm>
        </p:spPr>
        <p:txBody>
          <a:bodyPr>
            <a:noAutofit/>
          </a:bodyPr>
          <a:lstStyle/>
          <a:p>
            <a:r>
              <a:rPr lang="nl-NL" sz="2500" dirty="0" smtClean="0"/>
              <a:t>Er zij 3 types investeringen.</a:t>
            </a:r>
          </a:p>
          <a:p>
            <a:r>
              <a:rPr lang="nl-NL" sz="2500" dirty="0" smtClean="0"/>
              <a:t>1.</a:t>
            </a:r>
            <a:r>
              <a:rPr lang="nl-NL" sz="2500" b="1" dirty="0" smtClean="0"/>
              <a:t> vervangingsinvesteringen</a:t>
            </a:r>
            <a:r>
              <a:rPr lang="nl-NL" sz="2500" dirty="0" smtClean="0"/>
              <a:t>: ze vervangen hun machines omdat die na bepaalde tijd kapot gaan. </a:t>
            </a:r>
            <a:endParaRPr lang="nl-NL" sz="2500" dirty="0"/>
          </a:p>
          <a:p>
            <a:r>
              <a:rPr lang="nl-NL" sz="2500" dirty="0" smtClean="0"/>
              <a:t>Ze zetten per jaar wat geld apart zodat ze na verloop van tijd een machine die kapot gaat kunnen vervangen.</a:t>
            </a:r>
          </a:p>
          <a:p>
            <a:r>
              <a:rPr lang="nl-NL" sz="2500" dirty="0" smtClean="0"/>
              <a:t>Stel een machine van 10.000 gaat 5 jaar mee, dan zetten ze dus elk jaar 10.000 / 5 = 2.000 apart. De machine wordt dus elk jaar eigenlijk 2.000 euro minder waard, dit noemen wij</a:t>
            </a:r>
            <a:r>
              <a:rPr lang="nl-NL" sz="2500" b="1" dirty="0" smtClean="0"/>
              <a:t> afschrijvingen.</a:t>
            </a:r>
          </a:p>
          <a:p>
            <a:r>
              <a:rPr lang="nl-NL" sz="2500" b="1" dirty="0" smtClean="0"/>
              <a:t>2. </a:t>
            </a:r>
            <a:r>
              <a:rPr lang="nl-NL" sz="2500" b="1" dirty="0" err="1" smtClean="0"/>
              <a:t>uitbreidingsinvestereingen</a:t>
            </a:r>
            <a:r>
              <a:rPr lang="nl-NL" sz="2500" b="1" dirty="0" smtClean="0"/>
              <a:t>: </a:t>
            </a:r>
            <a:r>
              <a:rPr lang="nl-NL" sz="2500" dirty="0" smtClean="0"/>
              <a:t>ze willen hun productie uitbreiden en moeten hiervoor nieuwe machine kopen.</a:t>
            </a:r>
          </a:p>
          <a:p>
            <a:r>
              <a:rPr lang="nl-NL" sz="2500" b="1" dirty="0" smtClean="0"/>
              <a:t>3. investeringen in voorraad: </a:t>
            </a:r>
            <a:r>
              <a:rPr lang="nl-NL" sz="2500" dirty="0" smtClean="0"/>
              <a:t>dit zijn alle producten die het bedrijf wilt verkopen, maar bijvoorbeeld door tegenvallende consumptie niet kunnen kopen.</a:t>
            </a:r>
          </a:p>
          <a:p>
            <a:endParaRPr lang="nl-NL" sz="2500" b="1" dirty="0" smtClean="0"/>
          </a:p>
          <a:p>
            <a:endParaRPr lang="nl-NL" sz="2500" dirty="0" smtClean="0"/>
          </a:p>
        </p:txBody>
      </p:sp>
    </p:spTree>
    <p:extLst>
      <p:ext uri="{BB962C8B-B14F-4D97-AF65-F5344CB8AC3E}">
        <p14:creationId xmlns:p14="http://schemas.microsoft.com/office/powerpoint/2010/main" val="251609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7086600" cy="6831018"/>
          </a:xfrm>
          <a:prstGeom prst="rect">
            <a:avLst/>
          </a:prstGeom>
        </p:spPr>
      </p:pic>
    </p:spTree>
    <p:extLst>
      <p:ext uri="{BB962C8B-B14F-4D97-AF65-F5344CB8AC3E}">
        <p14:creationId xmlns:p14="http://schemas.microsoft.com/office/powerpoint/2010/main" val="1422981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7" name="Afbeelding 6"/>
          <p:cNvPicPr>
            <a:picLocks noChangeAspect="1"/>
          </p:cNvPicPr>
          <p:nvPr/>
        </p:nvPicPr>
        <p:blipFill rotWithShape="1">
          <a:blip r:embed="rId2"/>
          <a:srcRect b="78519"/>
          <a:stretch/>
        </p:blipFill>
        <p:spPr>
          <a:xfrm>
            <a:off x="0" y="0"/>
            <a:ext cx="10527632" cy="1467854"/>
          </a:xfrm>
          <a:prstGeom prst="rect">
            <a:avLst/>
          </a:prstGeom>
        </p:spPr>
      </p:pic>
      <p:pic>
        <p:nvPicPr>
          <p:cNvPr id="8" name="Afbeelding 7"/>
          <p:cNvPicPr>
            <a:picLocks noChangeAspect="1"/>
          </p:cNvPicPr>
          <p:nvPr/>
        </p:nvPicPr>
        <p:blipFill rotWithShape="1">
          <a:blip r:embed="rId2"/>
          <a:srcRect b="69540"/>
          <a:stretch/>
        </p:blipFill>
        <p:spPr>
          <a:xfrm>
            <a:off x="0" y="0"/>
            <a:ext cx="10527632" cy="2081464"/>
          </a:xfrm>
          <a:prstGeom prst="rect">
            <a:avLst/>
          </a:prstGeom>
        </p:spPr>
      </p:pic>
      <p:pic>
        <p:nvPicPr>
          <p:cNvPr id="9" name="Afbeelding 8"/>
          <p:cNvPicPr>
            <a:picLocks noChangeAspect="1"/>
          </p:cNvPicPr>
          <p:nvPr/>
        </p:nvPicPr>
        <p:blipFill rotWithShape="1">
          <a:blip r:embed="rId2"/>
          <a:srcRect b="64082"/>
          <a:stretch/>
        </p:blipFill>
        <p:spPr>
          <a:xfrm>
            <a:off x="0" y="-1"/>
            <a:ext cx="10527632" cy="2454443"/>
          </a:xfrm>
          <a:prstGeom prst="rect">
            <a:avLst/>
          </a:prstGeom>
        </p:spPr>
      </p:pic>
      <p:pic>
        <p:nvPicPr>
          <p:cNvPr id="10" name="Afbeelding 9"/>
          <p:cNvPicPr>
            <a:picLocks noChangeAspect="1"/>
          </p:cNvPicPr>
          <p:nvPr/>
        </p:nvPicPr>
        <p:blipFill rotWithShape="1">
          <a:blip r:embed="rId2"/>
          <a:srcRect b="57919"/>
          <a:stretch/>
        </p:blipFill>
        <p:spPr>
          <a:xfrm>
            <a:off x="0" y="0"/>
            <a:ext cx="10527632" cy="2875548"/>
          </a:xfrm>
          <a:prstGeom prst="rect">
            <a:avLst/>
          </a:prstGeom>
        </p:spPr>
      </p:pic>
      <p:pic>
        <p:nvPicPr>
          <p:cNvPr id="11" name="Afbeelding 10"/>
          <p:cNvPicPr>
            <a:picLocks noChangeAspect="1"/>
          </p:cNvPicPr>
          <p:nvPr/>
        </p:nvPicPr>
        <p:blipFill rotWithShape="1">
          <a:blip r:embed="rId2"/>
          <a:srcRect b="40136"/>
          <a:stretch/>
        </p:blipFill>
        <p:spPr>
          <a:xfrm>
            <a:off x="0" y="0"/>
            <a:ext cx="10527632" cy="4090738"/>
          </a:xfrm>
          <a:prstGeom prst="rect">
            <a:avLst/>
          </a:prstGeom>
        </p:spPr>
      </p:pic>
      <p:pic>
        <p:nvPicPr>
          <p:cNvPr id="12" name="Afbeelding 11"/>
          <p:cNvPicPr>
            <a:picLocks noChangeAspect="1"/>
          </p:cNvPicPr>
          <p:nvPr/>
        </p:nvPicPr>
        <p:blipFill rotWithShape="1">
          <a:blip r:embed="rId2"/>
          <a:srcRect b="34677"/>
          <a:stretch/>
        </p:blipFill>
        <p:spPr>
          <a:xfrm>
            <a:off x="0" y="-1"/>
            <a:ext cx="10527632" cy="4463717"/>
          </a:xfrm>
          <a:prstGeom prst="rect">
            <a:avLst/>
          </a:prstGeom>
        </p:spPr>
      </p:pic>
      <p:pic>
        <p:nvPicPr>
          <p:cNvPr id="13" name="Afbeelding 12"/>
          <p:cNvPicPr>
            <a:picLocks noChangeAspect="1"/>
          </p:cNvPicPr>
          <p:nvPr/>
        </p:nvPicPr>
        <p:blipFill rotWithShape="1">
          <a:blip r:embed="rId2"/>
          <a:srcRect b="29572"/>
          <a:stretch/>
        </p:blipFill>
        <p:spPr>
          <a:xfrm>
            <a:off x="0" y="-1"/>
            <a:ext cx="10527632" cy="4812633"/>
          </a:xfrm>
          <a:prstGeom prst="rect">
            <a:avLst/>
          </a:prstGeom>
        </p:spPr>
      </p:pic>
      <p:pic>
        <p:nvPicPr>
          <p:cNvPr id="14" name="Afbeelding 13"/>
          <p:cNvPicPr>
            <a:picLocks noChangeAspect="1"/>
          </p:cNvPicPr>
          <p:nvPr/>
        </p:nvPicPr>
        <p:blipFill rotWithShape="1">
          <a:blip r:embed="rId2"/>
          <a:srcRect b="19359"/>
          <a:stretch/>
        </p:blipFill>
        <p:spPr>
          <a:xfrm>
            <a:off x="0" y="0"/>
            <a:ext cx="10527632" cy="5510464"/>
          </a:xfrm>
          <a:prstGeom prst="rect">
            <a:avLst/>
          </a:prstGeom>
        </p:spPr>
      </p:pic>
      <p:pic>
        <p:nvPicPr>
          <p:cNvPr id="15" name="Afbeelding 14"/>
          <p:cNvPicPr>
            <a:picLocks noChangeAspect="1"/>
          </p:cNvPicPr>
          <p:nvPr/>
        </p:nvPicPr>
        <p:blipFill>
          <a:blip r:embed="rId2"/>
          <a:stretch>
            <a:fillRect/>
          </a:stretch>
        </p:blipFill>
        <p:spPr>
          <a:xfrm>
            <a:off x="0" y="-1"/>
            <a:ext cx="10527632" cy="6833351"/>
          </a:xfrm>
          <a:prstGeom prst="rect">
            <a:avLst/>
          </a:prstGeom>
        </p:spPr>
      </p:pic>
    </p:spTree>
    <p:extLst>
      <p:ext uri="{BB962C8B-B14F-4D97-AF65-F5344CB8AC3E}">
        <p14:creationId xmlns:p14="http://schemas.microsoft.com/office/powerpoint/2010/main" val="419561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0058400" cy="6893024"/>
          </a:xfrm>
          <a:prstGeom prst="rect">
            <a:avLst/>
          </a:prstGeom>
        </p:spPr>
      </p:pic>
    </p:spTree>
    <p:extLst>
      <p:ext uri="{BB962C8B-B14F-4D97-AF65-F5344CB8AC3E}">
        <p14:creationId xmlns:p14="http://schemas.microsoft.com/office/powerpoint/2010/main" val="24246390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verder met de economische kringloop.</a:t>
            </a:r>
            <a:endParaRPr lang="nl-NL" dirty="0"/>
          </a:p>
        </p:txBody>
      </p:sp>
      <p:sp>
        <p:nvSpPr>
          <p:cNvPr id="3" name="Tijdelijke aanduiding voor inhoud 2"/>
          <p:cNvSpPr>
            <a:spLocks noGrp="1"/>
          </p:cNvSpPr>
          <p:nvPr>
            <p:ph idx="1"/>
          </p:nvPr>
        </p:nvSpPr>
        <p:spPr/>
        <p:txBody>
          <a:bodyPr>
            <a:normAutofit/>
          </a:bodyPr>
          <a:lstStyle/>
          <a:p>
            <a:r>
              <a:rPr lang="nl-NL" sz="2500" dirty="0" smtClean="0"/>
              <a:t>Tot nu toe gezien: 3 spelers spelen een rol: gezinnen, bedrijven en banken.</a:t>
            </a:r>
          </a:p>
          <a:p>
            <a:r>
              <a:rPr lang="nl-NL" sz="2500" dirty="0" smtClean="0"/>
              <a:t>Gezinnen: spaarde of consumeerde.</a:t>
            </a:r>
          </a:p>
          <a:p>
            <a:r>
              <a:rPr lang="nl-NL" sz="2500" dirty="0" smtClean="0"/>
              <a:t>Banken: investeerde.</a:t>
            </a:r>
          </a:p>
          <a:p>
            <a:r>
              <a:rPr lang="nl-NL" sz="2500" dirty="0" smtClean="0"/>
              <a:t>Bedrijven: investeerde of produceerde waarvoor ze productiefactoren nodig hadden.</a:t>
            </a:r>
          </a:p>
          <a:p>
            <a:r>
              <a:rPr lang="nl-NL" sz="2500" dirty="0" smtClean="0"/>
              <a:t>Vandaag gaan we toevoegen: de overheid en het buitenland.</a:t>
            </a:r>
          </a:p>
          <a:p>
            <a:endParaRPr lang="nl-NL" sz="2500" dirty="0"/>
          </a:p>
        </p:txBody>
      </p:sp>
    </p:spTree>
    <p:extLst>
      <p:ext uri="{BB962C8B-B14F-4D97-AF65-F5344CB8AC3E}">
        <p14:creationId xmlns:p14="http://schemas.microsoft.com/office/powerpoint/2010/main" val="2893847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 y="0"/>
            <a:ext cx="9745579" cy="6838791"/>
          </a:xfrm>
          <a:prstGeom prst="rect">
            <a:avLst/>
          </a:prstGeom>
        </p:spPr>
      </p:pic>
    </p:spTree>
    <p:extLst>
      <p:ext uri="{BB962C8B-B14F-4D97-AF65-F5344CB8AC3E}">
        <p14:creationId xmlns:p14="http://schemas.microsoft.com/office/powerpoint/2010/main" val="32837028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formules moeten we hieruit kennen:</a:t>
            </a:r>
            <a:endParaRPr lang="nl-NL" dirty="0"/>
          </a:p>
        </p:txBody>
      </p:sp>
      <p:sp>
        <p:nvSpPr>
          <p:cNvPr id="3" name="Tijdelijke aanduiding voor inhoud 2"/>
          <p:cNvSpPr>
            <a:spLocks noGrp="1"/>
          </p:cNvSpPr>
          <p:nvPr>
            <p:ph idx="1"/>
          </p:nvPr>
        </p:nvSpPr>
        <p:spPr/>
        <p:txBody>
          <a:bodyPr>
            <a:normAutofit/>
          </a:bodyPr>
          <a:lstStyle/>
          <a:p>
            <a:r>
              <a:rPr lang="nl-NL" sz="2500" dirty="0" smtClean="0"/>
              <a:t>Y = C + I + O + E – M</a:t>
            </a:r>
          </a:p>
          <a:p>
            <a:r>
              <a:rPr lang="nl-NL" sz="2500" dirty="0" smtClean="0"/>
              <a:t>450 = 250 + 80 + 110 + 160 - 150 </a:t>
            </a:r>
          </a:p>
          <a:p>
            <a:r>
              <a:rPr lang="nl-NL" sz="2500" dirty="0" smtClean="0"/>
              <a:t>Y = C + B + S</a:t>
            </a:r>
          </a:p>
          <a:p>
            <a:r>
              <a:rPr lang="nl-NL" sz="2500" dirty="0" smtClean="0"/>
              <a:t>450 = 250 + 100 + 100.</a:t>
            </a:r>
          </a:p>
          <a:p>
            <a:r>
              <a:rPr lang="nl-NL" sz="2500" dirty="0" smtClean="0"/>
              <a:t>S = I + (O – B) + ( E – M)</a:t>
            </a:r>
          </a:p>
          <a:p>
            <a:r>
              <a:rPr lang="nl-NL" sz="2500" dirty="0" smtClean="0"/>
              <a:t>100 = 80 + (110-100 = 10) + (160-150 = 10).</a:t>
            </a:r>
          </a:p>
          <a:p>
            <a:endParaRPr lang="nl-NL" sz="2500" dirty="0"/>
          </a:p>
          <a:p>
            <a:endParaRPr lang="nl-NL" sz="2500" dirty="0" smtClean="0"/>
          </a:p>
          <a:p>
            <a:endParaRPr lang="nl-NL" sz="2500" dirty="0"/>
          </a:p>
        </p:txBody>
      </p:sp>
    </p:spTree>
    <p:extLst>
      <p:ext uri="{BB962C8B-B14F-4D97-AF65-F5344CB8AC3E}">
        <p14:creationId xmlns:p14="http://schemas.microsoft.com/office/powerpoint/2010/main" val="70083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kringloop boekhoudkundig.</a:t>
            </a:r>
            <a:endParaRPr lang="nl-NL" dirty="0"/>
          </a:p>
        </p:txBody>
      </p:sp>
      <p:sp>
        <p:nvSpPr>
          <p:cNvPr id="3" name="Tijdelijke aanduiding voor inhoud 2"/>
          <p:cNvSpPr>
            <a:spLocks noGrp="1"/>
          </p:cNvSpPr>
          <p:nvPr>
            <p:ph idx="1"/>
          </p:nvPr>
        </p:nvSpPr>
        <p:spPr/>
        <p:txBody>
          <a:bodyPr>
            <a:normAutofit/>
          </a:bodyPr>
          <a:lstStyle/>
          <a:p>
            <a:r>
              <a:rPr lang="nl-NL" sz="2500" dirty="0" smtClean="0"/>
              <a:t>We kunnen de kringloop ook boekhoudkundig vastleggen.</a:t>
            </a:r>
          </a:p>
          <a:p>
            <a:r>
              <a:rPr lang="nl-NL" sz="2500" dirty="0" smtClean="0"/>
              <a:t>Zichtbaar wordt dat er altijd net zoveel ontvangsten als uitgaven moeten zijn.</a:t>
            </a:r>
          </a:p>
          <a:p>
            <a:endParaRPr lang="nl-NL" sz="2500" dirty="0"/>
          </a:p>
        </p:txBody>
      </p:sp>
    </p:spTree>
    <p:extLst>
      <p:ext uri="{BB962C8B-B14F-4D97-AF65-F5344CB8AC3E}">
        <p14:creationId xmlns:p14="http://schemas.microsoft.com/office/powerpoint/2010/main" val="146598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110"/>
          <a:stretch/>
        </p:blipFill>
        <p:spPr>
          <a:xfrm>
            <a:off x="-1" y="40482"/>
            <a:ext cx="7014411" cy="1956760"/>
          </a:xfrm>
          <a:prstGeom prst="rect">
            <a:avLst/>
          </a:prstGeom>
        </p:spPr>
      </p:pic>
      <p:pic>
        <p:nvPicPr>
          <p:cNvPr id="6" name="Afbeelding 5"/>
          <p:cNvPicPr>
            <a:picLocks noChangeAspect="1"/>
          </p:cNvPicPr>
          <p:nvPr/>
        </p:nvPicPr>
        <p:blipFill rotWithShape="1">
          <a:blip r:embed="rId2"/>
          <a:srcRect b="45175"/>
          <a:stretch/>
        </p:blipFill>
        <p:spPr>
          <a:xfrm>
            <a:off x="-1" y="40482"/>
            <a:ext cx="7014411" cy="3713371"/>
          </a:xfrm>
          <a:prstGeom prst="rect">
            <a:avLst/>
          </a:prstGeom>
        </p:spPr>
      </p:pic>
      <p:pic>
        <p:nvPicPr>
          <p:cNvPr id="7" name="Afbeelding 6"/>
          <p:cNvPicPr>
            <a:picLocks noChangeAspect="1"/>
          </p:cNvPicPr>
          <p:nvPr/>
        </p:nvPicPr>
        <p:blipFill rotWithShape="1">
          <a:blip r:embed="rId2"/>
          <a:srcRect b="22970"/>
          <a:stretch/>
        </p:blipFill>
        <p:spPr>
          <a:xfrm>
            <a:off x="-1" y="40482"/>
            <a:ext cx="7014411" cy="5217318"/>
          </a:xfrm>
          <a:prstGeom prst="rect">
            <a:avLst/>
          </a:prstGeom>
        </p:spPr>
      </p:pic>
      <p:pic>
        <p:nvPicPr>
          <p:cNvPr id="8" name="Afbeelding 7"/>
          <p:cNvPicPr>
            <a:picLocks noChangeAspect="1"/>
          </p:cNvPicPr>
          <p:nvPr/>
        </p:nvPicPr>
        <p:blipFill>
          <a:blip r:embed="rId2"/>
          <a:stretch>
            <a:fillRect/>
          </a:stretch>
        </p:blipFill>
        <p:spPr>
          <a:xfrm>
            <a:off x="-1" y="40482"/>
            <a:ext cx="7014411" cy="6773090"/>
          </a:xfrm>
          <a:prstGeom prst="rect">
            <a:avLst/>
          </a:prstGeom>
        </p:spPr>
      </p:pic>
    </p:spTree>
    <p:extLst>
      <p:ext uri="{BB962C8B-B14F-4D97-AF65-F5344CB8AC3E}">
        <p14:creationId xmlns:p14="http://schemas.microsoft.com/office/powerpoint/2010/main" val="251367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hoofdstuk 3: structuur.</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Het bruto binnenlands product wordt bepaald door twee factoren:</a:t>
            </a:r>
          </a:p>
          <a:p>
            <a:r>
              <a:rPr lang="nl-NL" sz="2500" dirty="0" smtClean="0"/>
              <a:t>Wat kunnen we allemaal maken (de productiecapaciteit)</a:t>
            </a:r>
          </a:p>
          <a:p>
            <a:r>
              <a:rPr lang="nl-NL" sz="2500" dirty="0" smtClean="0"/>
              <a:t>Hoeveel moeten we maken (de bestedingen)</a:t>
            </a:r>
          </a:p>
          <a:p>
            <a:r>
              <a:rPr lang="nl-NL" sz="2500" dirty="0" smtClean="0"/>
              <a:t>Hoofdstuk 3 gaat over de structuur, de aanbodzijde, de productiecapaciteit.</a:t>
            </a:r>
          </a:p>
          <a:p>
            <a:r>
              <a:rPr lang="nl-NL" sz="2500" dirty="0" smtClean="0"/>
              <a:t>Productiecapaciteit = hoeveel je maximaal kan produceren.</a:t>
            </a:r>
            <a:endParaRPr lang="nl-NL" sz="2500" dirty="0"/>
          </a:p>
        </p:txBody>
      </p:sp>
    </p:spTree>
    <p:extLst>
      <p:ext uri="{BB962C8B-B14F-4D97-AF65-F5344CB8AC3E}">
        <p14:creationId xmlns:p14="http://schemas.microsoft.com/office/powerpoint/2010/main" val="346174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bepaald de productiecapaciteit</a:t>
            </a:r>
            <a:endParaRPr lang="nl-NL" dirty="0"/>
          </a:p>
        </p:txBody>
      </p:sp>
      <p:sp>
        <p:nvSpPr>
          <p:cNvPr id="3" name="Tijdelijke aanduiding voor inhoud 2"/>
          <p:cNvSpPr>
            <a:spLocks noGrp="1"/>
          </p:cNvSpPr>
          <p:nvPr>
            <p:ph idx="1"/>
          </p:nvPr>
        </p:nvSpPr>
        <p:spPr>
          <a:xfrm>
            <a:off x="228600" y="1515979"/>
            <a:ext cx="9045402" cy="5245768"/>
          </a:xfrm>
        </p:spPr>
        <p:txBody>
          <a:bodyPr>
            <a:noAutofit/>
          </a:bodyPr>
          <a:lstStyle/>
          <a:p>
            <a:r>
              <a:rPr lang="nl-NL" sz="2200" dirty="0" smtClean="0"/>
              <a:t>Stel we zijn een land die 1 type product maakt.</a:t>
            </a:r>
          </a:p>
          <a:p>
            <a:r>
              <a:rPr lang="nl-NL" sz="2200" dirty="0" smtClean="0"/>
              <a:t>Voor het produceren van 100 producten hebben we nodig:</a:t>
            </a:r>
          </a:p>
          <a:p>
            <a:r>
              <a:rPr lang="nl-NL" sz="2200" dirty="0" smtClean="0"/>
              <a:t>1 arbeider, 1 machine, 1 meter grond en 1 ondernemer</a:t>
            </a:r>
          </a:p>
          <a:p>
            <a:r>
              <a:rPr lang="nl-NL" sz="2200" dirty="0" smtClean="0"/>
              <a:t>Stel we hebben:</a:t>
            </a:r>
          </a:p>
          <a:p>
            <a:r>
              <a:rPr lang="nl-NL" sz="2200" dirty="0" smtClean="0"/>
              <a:t>1 arbeider</a:t>
            </a:r>
            <a:r>
              <a:rPr lang="nl-NL" sz="2200" dirty="0"/>
              <a:t>, </a:t>
            </a:r>
            <a:r>
              <a:rPr lang="nl-NL" sz="2200" dirty="0" smtClean="0"/>
              <a:t>10 </a:t>
            </a:r>
            <a:r>
              <a:rPr lang="nl-NL" sz="2200" dirty="0"/>
              <a:t>machine, </a:t>
            </a:r>
            <a:r>
              <a:rPr lang="nl-NL" sz="2200" dirty="0" smtClean="0"/>
              <a:t>10 meter </a:t>
            </a:r>
            <a:r>
              <a:rPr lang="nl-NL" sz="2200" dirty="0"/>
              <a:t>grond en </a:t>
            </a:r>
            <a:r>
              <a:rPr lang="nl-NL" sz="2200" dirty="0" smtClean="0"/>
              <a:t>10 ondernemer </a:t>
            </a:r>
            <a:r>
              <a:rPr lang="nl-NL" sz="2200" dirty="0" smtClean="0">
                <a:sym typeface="Wingdings" panose="05000000000000000000" pitchFamily="2" charset="2"/>
              </a:rPr>
              <a:t> 100.</a:t>
            </a:r>
          </a:p>
          <a:p>
            <a:r>
              <a:rPr lang="nl-NL" sz="2200" dirty="0" smtClean="0"/>
              <a:t>10 </a:t>
            </a:r>
            <a:r>
              <a:rPr lang="nl-NL" sz="2200" dirty="0"/>
              <a:t>arbeider, </a:t>
            </a:r>
            <a:r>
              <a:rPr lang="nl-NL" sz="2200" dirty="0" smtClean="0"/>
              <a:t>1 </a:t>
            </a:r>
            <a:r>
              <a:rPr lang="nl-NL" sz="2200" dirty="0"/>
              <a:t>machine, 10 meter grond en 10 ondernemer </a:t>
            </a:r>
            <a:r>
              <a:rPr lang="nl-NL" sz="2200" dirty="0">
                <a:sym typeface="Wingdings" panose="05000000000000000000" pitchFamily="2" charset="2"/>
              </a:rPr>
              <a:t> 100.</a:t>
            </a:r>
          </a:p>
          <a:p>
            <a:r>
              <a:rPr lang="nl-NL" sz="2200" dirty="0"/>
              <a:t>1 arbeider, 10 machine, 10 meter grond en 10 ondernemer </a:t>
            </a:r>
            <a:r>
              <a:rPr lang="nl-NL" sz="2200" dirty="0">
                <a:sym typeface="Wingdings" panose="05000000000000000000" pitchFamily="2" charset="2"/>
              </a:rPr>
              <a:t> 100.</a:t>
            </a:r>
          </a:p>
          <a:p>
            <a:r>
              <a:rPr lang="nl-NL" sz="2200" dirty="0" smtClean="0"/>
              <a:t>10 </a:t>
            </a:r>
            <a:r>
              <a:rPr lang="nl-NL" sz="2200" dirty="0"/>
              <a:t>arbeider, 10 machine, </a:t>
            </a:r>
            <a:r>
              <a:rPr lang="nl-NL" sz="2200" dirty="0" smtClean="0"/>
              <a:t>1 </a:t>
            </a:r>
            <a:r>
              <a:rPr lang="nl-NL" sz="2200" dirty="0"/>
              <a:t>meter grond en 10 ondernemer </a:t>
            </a:r>
            <a:r>
              <a:rPr lang="nl-NL" sz="2200" dirty="0">
                <a:sym typeface="Wingdings" panose="05000000000000000000" pitchFamily="2" charset="2"/>
              </a:rPr>
              <a:t> 100.</a:t>
            </a:r>
          </a:p>
          <a:p>
            <a:r>
              <a:rPr lang="nl-NL" sz="2200" dirty="0" smtClean="0"/>
              <a:t>10 </a:t>
            </a:r>
            <a:r>
              <a:rPr lang="nl-NL" sz="2200" dirty="0"/>
              <a:t>arbeider, 10 machine, 10 meter grond en </a:t>
            </a:r>
            <a:r>
              <a:rPr lang="nl-NL" sz="2200" dirty="0" smtClean="0"/>
              <a:t>1 </a:t>
            </a:r>
            <a:r>
              <a:rPr lang="nl-NL" sz="2200" dirty="0"/>
              <a:t>ondernemer </a:t>
            </a:r>
            <a:r>
              <a:rPr lang="nl-NL" sz="2200" dirty="0">
                <a:sym typeface="Wingdings" panose="05000000000000000000" pitchFamily="2" charset="2"/>
              </a:rPr>
              <a:t> 100</a:t>
            </a:r>
            <a:r>
              <a:rPr lang="nl-NL" sz="2200" dirty="0" smtClean="0">
                <a:sym typeface="Wingdings" panose="05000000000000000000" pitchFamily="2" charset="2"/>
              </a:rPr>
              <a:t>.</a:t>
            </a:r>
          </a:p>
          <a:p>
            <a:r>
              <a:rPr lang="nl-NL" sz="2200" dirty="0" smtClean="0">
                <a:sym typeface="Wingdings" panose="05000000000000000000" pitchFamily="2" charset="2"/>
              </a:rPr>
              <a:t>De productiefactoren arbeid, kapitaal, natuur, ondernemerschap bepalen de productiecapaciteit, en dan vooral de productiefactor waar je het minst van hebt</a:t>
            </a:r>
            <a:endParaRPr lang="nl-NL" sz="2200" dirty="0">
              <a:sym typeface="Wingdings" panose="05000000000000000000" pitchFamily="2" charset="2"/>
            </a:endParaRPr>
          </a:p>
          <a:p>
            <a:endParaRPr lang="nl-NL" sz="2200" dirty="0"/>
          </a:p>
          <a:p>
            <a:endParaRPr lang="nl-NL" sz="2200" dirty="0"/>
          </a:p>
        </p:txBody>
      </p:sp>
    </p:spTree>
    <p:extLst>
      <p:ext uri="{BB962C8B-B14F-4D97-AF65-F5344CB8AC3E}">
        <p14:creationId xmlns:p14="http://schemas.microsoft.com/office/powerpoint/2010/main" val="31114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arbeid</a:t>
            </a:r>
            <a:endParaRPr lang="nl-NL" dirty="0"/>
          </a:p>
        </p:txBody>
      </p:sp>
      <p:sp>
        <p:nvSpPr>
          <p:cNvPr id="3" name="Tijdelijke aanduiding voor inhoud 2"/>
          <p:cNvSpPr>
            <a:spLocks noGrp="1"/>
          </p:cNvSpPr>
          <p:nvPr>
            <p:ph idx="1"/>
          </p:nvPr>
        </p:nvSpPr>
        <p:spPr>
          <a:xfrm>
            <a:off x="529389" y="1347537"/>
            <a:ext cx="8744613" cy="4693825"/>
          </a:xfrm>
        </p:spPr>
        <p:txBody>
          <a:bodyPr>
            <a:normAutofit lnSpcReduction="10000"/>
          </a:bodyPr>
          <a:lstStyle/>
          <a:p>
            <a:r>
              <a:rPr lang="nl-NL" sz="2500" dirty="0" smtClean="0"/>
              <a:t>We gaan eerst kijken naar de productiefactor arbeid.</a:t>
            </a:r>
          </a:p>
          <a:p>
            <a:r>
              <a:rPr lang="nl-NL" sz="2500" dirty="0" smtClean="0"/>
              <a:t>We kijken zowel naar de hoeveelheid arbeid (kwantiteit)</a:t>
            </a:r>
          </a:p>
          <a:p>
            <a:r>
              <a:rPr lang="nl-NL" sz="2500" dirty="0" smtClean="0"/>
              <a:t>Als hoe snel arbeiders werken (de kwaliteit)</a:t>
            </a:r>
          </a:p>
          <a:p>
            <a:r>
              <a:rPr lang="nl-NL" sz="2500" dirty="0" smtClean="0"/>
              <a:t>Hoe snel arbeiders werken meten we in </a:t>
            </a:r>
            <a:r>
              <a:rPr lang="nl-NL" sz="2500" b="1" dirty="0" smtClean="0"/>
              <a:t>arbeidsproductiviteit.</a:t>
            </a:r>
          </a:p>
          <a:p>
            <a:r>
              <a:rPr lang="nl-NL" sz="2500" b="1" dirty="0" smtClean="0"/>
              <a:t>Arbeidsproductiviteit = aantal gemaakte producten per tijdseenheid / aantal medewerkers in die tijdseenheid.</a:t>
            </a:r>
          </a:p>
          <a:p>
            <a:r>
              <a:rPr lang="nl-NL" sz="2500" dirty="0" smtClean="0"/>
              <a:t>Stel we maken 100 producten per maand, we hebben 10 werknemers die maand in dienst. Dat is dus 100 / 10 = 10 producten per werknemer.</a:t>
            </a:r>
            <a:endParaRPr lang="nl-NL" sz="2500" dirty="0"/>
          </a:p>
        </p:txBody>
      </p:sp>
    </p:spTree>
    <p:extLst>
      <p:ext uri="{BB962C8B-B14F-4D97-AF65-F5344CB8AC3E}">
        <p14:creationId xmlns:p14="http://schemas.microsoft.com/office/powerpoint/2010/main" val="330318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Zegt arbeidsproductiviteit alles?</a:t>
            </a:r>
            <a:endParaRPr lang="nl-NL" dirty="0"/>
          </a:p>
        </p:txBody>
      </p:sp>
      <p:sp>
        <p:nvSpPr>
          <p:cNvPr id="3" name="Tijdelijke aanduiding voor inhoud 2"/>
          <p:cNvSpPr>
            <a:spLocks noGrp="1"/>
          </p:cNvSpPr>
          <p:nvPr>
            <p:ph idx="1"/>
          </p:nvPr>
        </p:nvSpPr>
        <p:spPr>
          <a:xfrm>
            <a:off x="372979" y="1179095"/>
            <a:ext cx="8901023" cy="4862267"/>
          </a:xfrm>
        </p:spPr>
        <p:txBody>
          <a:bodyPr>
            <a:noAutofit/>
          </a:bodyPr>
          <a:lstStyle/>
          <a:p>
            <a:r>
              <a:rPr lang="nl-NL" sz="2500" dirty="0" smtClean="0"/>
              <a:t>In land A is de arbeidsproductiviteit voor het maken van fietsen 10 per maand.</a:t>
            </a:r>
          </a:p>
          <a:p>
            <a:r>
              <a:rPr lang="nl-NL" sz="2500" dirty="0" smtClean="0"/>
              <a:t>In land B is de arbeidsproductiviteit voor het maken van fietsen 5 per maand.</a:t>
            </a:r>
          </a:p>
          <a:p>
            <a:r>
              <a:rPr lang="nl-NL" sz="2500" dirty="0" smtClean="0"/>
              <a:t>Kunnen we beter fietsen kunnen gaan maken in land A dan B?</a:t>
            </a:r>
            <a:endParaRPr lang="nl-NL" sz="2500" dirty="0"/>
          </a:p>
          <a:p>
            <a:r>
              <a:rPr lang="nl-NL" sz="2500" dirty="0" smtClean="0"/>
              <a:t>Nee! Want we weten niet hoe hoog de loonkosten zijn?</a:t>
            </a:r>
          </a:p>
          <a:p>
            <a:r>
              <a:rPr lang="nl-NL" sz="2500" dirty="0" smtClean="0"/>
              <a:t>Hiervoor gebruiken </a:t>
            </a:r>
            <a:r>
              <a:rPr lang="nl-NL" sz="2500" b="1" dirty="0" smtClean="0"/>
              <a:t>loonkosten per product = loonkosten per werknemer / arbeidsproductiviteit.</a:t>
            </a:r>
          </a:p>
          <a:p>
            <a:r>
              <a:rPr lang="nl-NL" sz="2500" dirty="0" smtClean="0"/>
              <a:t>Stel: een werknemer kost 10 euro per uur, hij maakt in een uur 5 producten, dan zijn de loonkosten per product 10 / 5 = 2 euro per product.</a:t>
            </a:r>
          </a:p>
          <a:p>
            <a:endParaRPr lang="nl-NL" sz="2500" dirty="0"/>
          </a:p>
        </p:txBody>
      </p:sp>
    </p:spTree>
    <p:extLst>
      <p:ext uri="{BB962C8B-B14F-4D97-AF65-F5344CB8AC3E}">
        <p14:creationId xmlns:p14="http://schemas.microsoft.com/office/powerpoint/2010/main" val="245067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Maak </a:t>
            </a:r>
            <a:r>
              <a:rPr lang="nl-NL" dirty="0" smtClean="0"/>
              <a:t>oefenopgave 2.</a:t>
            </a:r>
            <a:endParaRPr lang="nl-NL" dirty="0"/>
          </a:p>
        </p:txBody>
      </p:sp>
      <p:sp>
        <p:nvSpPr>
          <p:cNvPr id="3" name="Tijdelijke aanduiding voor inhoud 2"/>
          <p:cNvSpPr>
            <a:spLocks noGrp="1"/>
          </p:cNvSpPr>
          <p:nvPr>
            <p:ph idx="1"/>
          </p:nvPr>
        </p:nvSpPr>
        <p:spPr>
          <a:xfrm>
            <a:off x="685800" y="1828801"/>
            <a:ext cx="4776537" cy="4212562"/>
          </a:xfrm>
        </p:spPr>
        <p:txBody>
          <a:bodyPr>
            <a:normAutofit lnSpcReduction="10000"/>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a:t>
            </a:r>
            <a:r>
              <a:rPr lang="nl-NL" sz="2500" dirty="0" smtClean="0"/>
              <a:t>oefenopgave 3:</a:t>
            </a:r>
          </a:p>
          <a:p>
            <a:r>
              <a:rPr lang="nl-NL" sz="2500" dirty="0" smtClean="0"/>
              <a:t>Probeer te maken wat je weet, dus ook als je niet het volledige antwoord weet, schrijf op wat je wel weet.</a:t>
            </a:r>
          </a:p>
          <a:p>
            <a:r>
              <a:rPr lang="nl-NL" sz="2500" dirty="0" smtClean="0"/>
              <a:t>( 3 bespreken we morgen na begin van de les).</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18473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Loonkosten per werknemer</a:t>
            </a:r>
            <a:endParaRPr lang="nl-NL" dirty="0"/>
          </a:p>
        </p:txBody>
      </p:sp>
      <p:sp>
        <p:nvSpPr>
          <p:cNvPr id="3" name="Tijdelijke aanduiding voor inhoud 2"/>
          <p:cNvSpPr>
            <a:spLocks noGrp="1"/>
          </p:cNvSpPr>
          <p:nvPr>
            <p:ph idx="1"/>
          </p:nvPr>
        </p:nvSpPr>
        <p:spPr/>
        <p:txBody>
          <a:bodyPr>
            <a:normAutofit/>
          </a:bodyPr>
          <a:lstStyle/>
          <a:p>
            <a:r>
              <a:rPr lang="nl-NL" sz="2500" dirty="0" smtClean="0"/>
              <a:t>Vaak zijn we niet alleen benieuwd naar de loonkosten per werknemer, maar vooral hoe deze loonkosten zich ontwikkelen.</a:t>
            </a:r>
          </a:p>
          <a:p>
            <a:r>
              <a:rPr lang="nl-NL" sz="2500" dirty="0" smtClean="0"/>
              <a:t>Hiervoor gebruiken we:</a:t>
            </a:r>
          </a:p>
          <a:p>
            <a:r>
              <a:rPr lang="nl-NL" sz="2500" dirty="0" smtClean="0"/>
              <a:t>Indexcijfer loonkosten per product = indexcijfer loonkosten per werknemer / indexcijfer arbeidsproductiviteit * 100 (bladzijde 36)</a:t>
            </a:r>
          </a:p>
          <a:p>
            <a:endParaRPr lang="nl-NL" sz="2500" dirty="0"/>
          </a:p>
        </p:txBody>
      </p:sp>
    </p:spTree>
    <p:extLst>
      <p:ext uri="{BB962C8B-B14F-4D97-AF65-F5344CB8AC3E}">
        <p14:creationId xmlns:p14="http://schemas.microsoft.com/office/powerpoint/2010/main" val="395468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kwaliteit ook kwantiteit.</a:t>
            </a:r>
            <a:endParaRPr lang="nl-NL" dirty="0"/>
          </a:p>
        </p:txBody>
      </p:sp>
      <p:sp>
        <p:nvSpPr>
          <p:cNvPr id="3" name="Tijdelijke aanduiding voor inhoud 2"/>
          <p:cNvSpPr>
            <a:spLocks noGrp="1"/>
          </p:cNvSpPr>
          <p:nvPr>
            <p:ph idx="1"/>
          </p:nvPr>
        </p:nvSpPr>
        <p:spPr/>
        <p:txBody>
          <a:bodyPr>
            <a:normAutofit/>
          </a:bodyPr>
          <a:lstStyle/>
          <a:p>
            <a:r>
              <a:rPr lang="nl-NL" sz="2500" dirty="0" smtClean="0"/>
              <a:t> naast de kwaliteit van het arbeid gaat het ook om de beschikbare hoeveelheid arbeid.</a:t>
            </a:r>
          </a:p>
          <a:p>
            <a:r>
              <a:rPr lang="nl-NL" sz="2500" dirty="0" smtClean="0"/>
              <a:t>Denk aan:</a:t>
            </a:r>
          </a:p>
          <a:p>
            <a:r>
              <a:rPr lang="nl-NL" sz="2500" dirty="0" smtClean="0"/>
              <a:t>De omvang van de bevolking.</a:t>
            </a:r>
          </a:p>
          <a:p>
            <a:r>
              <a:rPr lang="nl-NL" sz="2500" dirty="0" smtClean="0"/>
              <a:t>De samenstelling van de bevolking (vergrijzing)</a:t>
            </a:r>
          </a:p>
          <a:p>
            <a:r>
              <a:rPr lang="nl-NL" sz="2500" dirty="0" smtClean="0"/>
              <a:t>De participatiegraad (hoeveel mensen stellen zich beschikbaar)</a:t>
            </a:r>
          </a:p>
          <a:p>
            <a:r>
              <a:rPr lang="nl-NL" sz="2500" dirty="0" smtClean="0"/>
              <a:t>De wetgeving (leerplicht en pensioensleeftijd)</a:t>
            </a:r>
            <a:endParaRPr lang="nl-NL" sz="2500" dirty="0"/>
          </a:p>
        </p:txBody>
      </p:sp>
    </p:spTree>
    <p:extLst>
      <p:ext uri="{BB962C8B-B14F-4D97-AF65-F5344CB8AC3E}">
        <p14:creationId xmlns:p14="http://schemas.microsoft.com/office/powerpoint/2010/main" val="1249843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Kapitaal.</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Gaat hier om vaste kapitaalgoederen: machines/fabrieken.</a:t>
            </a:r>
          </a:p>
          <a:p>
            <a:r>
              <a:rPr lang="nl-NL" sz="2500" dirty="0" smtClean="0"/>
              <a:t>Wanneer neemt de productiecapaciteit toe?</a:t>
            </a:r>
          </a:p>
          <a:p>
            <a:r>
              <a:rPr lang="nl-NL" sz="2500" dirty="0" smtClean="0"/>
              <a:t>Wanneer er meer/betere kapitaalgoederen beschikbaar zijn. </a:t>
            </a:r>
          </a:p>
          <a:p>
            <a:r>
              <a:rPr lang="nl-NL" sz="2500" dirty="0" smtClean="0"/>
              <a:t>Daar is wel geld voor nodig!</a:t>
            </a:r>
          </a:p>
          <a:p>
            <a:r>
              <a:rPr lang="nl-NL" sz="2500" dirty="0" smtClean="0"/>
              <a:t>Gezinnen moet dus een gedeelte sparen, zodat banken geld bezitten wat ze kunnen uitlenen/investeren in bedrijven.</a:t>
            </a:r>
          </a:p>
          <a:p>
            <a:r>
              <a:rPr lang="nl-NL" sz="2500" dirty="0" smtClean="0"/>
              <a:t>Ook investeren bedrijven een gedeelte van hun winst.</a:t>
            </a:r>
          </a:p>
          <a:p>
            <a:r>
              <a:rPr lang="nl-NL" sz="2500" dirty="0" smtClean="0"/>
              <a:t>Hiervoor is het dus belangrijk dat bedrijven winst maken </a:t>
            </a:r>
            <a:r>
              <a:rPr lang="nl-NL" sz="2500" dirty="0" smtClean="0">
                <a:sym typeface="Wingdings" panose="05000000000000000000" pitchFamily="2" charset="2"/>
              </a:rPr>
              <a:t> niet te hoge kosten  niet te hoge loonstijging.</a:t>
            </a:r>
            <a:endParaRPr lang="nl-NL" sz="2500" dirty="0" smtClean="0"/>
          </a:p>
        </p:txBody>
      </p:sp>
    </p:spTree>
    <p:extLst>
      <p:ext uri="{BB962C8B-B14F-4D97-AF65-F5344CB8AC3E}">
        <p14:creationId xmlns:p14="http://schemas.microsoft.com/office/powerpoint/2010/main" val="378294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dirty="0" smtClean="0"/>
              <a:t>Vernieuwing van het productieproces kan zowel de arbeidsproductiviteit verhogen (mensen gaan sneller werken) als de productiecapaciteit verhogen (de maximale hoeveelheid die we kunnen produceren)</a:t>
            </a:r>
          </a:p>
          <a:p>
            <a:r>
              <a:rPr lang="nl-NL" sz="2500" dirty="0" smtClean="0"/>
              <a:t>Veel gezien in de landbouw.</a:t>
            </a:r>
          </a:p>
          <a:p>
            <a:r>
              <a:rPr lang="nl-NL" sz="2500" dirty="0" smtClean="0"/>
              <a:t>Voordeel als de arbeidsproductiviteit wordt verhoogd </a:t>
            </a:r>
            <a:r>
              <a:rPr lang="nl-NL" sz="2500" dirty="0" smtClean="0">
                <a:sym typeface="Wingdings" panose="05000000000000000000" pitchFamily="2" charset="2"/>
              </a:rPr>
              <a:t> dalen de loonkosten per product  dalen de prijzen.</a:t>
            </a:r>
          </a:p>
          <a:p>
            <a:endParaRPr lang="nl-NL" sz="2500" dirty="0" smtClean="0"/>
          </a:p>
          <a:p>
            <a:endParaRPr lang="nl-NL" sz="2500" dirty="0"/>
          </a:p>
        </p:txBody>
      </p:sp>
    </p:spTree>
    <p:extLst>
      <p:ext uri="{BB962C8B-B14F-4D97-AF65-F5344CB8AC3E}">
        <p14:creationId xmlns:p14="http://schemas.microsoft.com/office/powerpoint/2010/main" val="369702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Natuur en ondernemerschap.</a:t>
            </a:r>
            <a:endParaRPr lang="nl-NL" dirty="0"/>
          </a:p>
        </p:txBody>
      </p:sp>
      <p:sp>
        <p:nvSpPr>
          <p:cNvPr id="3" name="Tijdelijke aanduiding voor inhoud 2"/>
          <p:cNvSpPr>
            <a:spLocks noGrp="1"/>
          </p:cNvSpPr>
          <p:nvPr>
            <p:ph idx="1"/>
          </p:nvPr>
        </p:nvSpPr>
        <p:spPr>
          <a:xfrm>
            <a:off x="677334" y="1203159"/>
            <a:ext cx="8596668" cy="4838204"/>
          </a:xfrm>
        </p:spPr>
        <p:txBody>
          <a:bodyPr>
            <a:noAutofit/>
          </a:bodyPr>
          <a:lstStyle/>
          <a:p>
            <a:r>
              <a:rPr lang="nl-NL" sz="2500" dirty="0" smtClean="0"/>
              <a:t>Naast arbeid en kapitaal hebben we de productiefactoren natuur en ondernemerschap.</a:t>
            </a:r>
          </a:p>
          <a:p>
            <a:endParaRPr lang="nl-NL" sz="2500" dirty="0" smtClean="0"/>
          </a:p>
          <a:p>
            <a:r>
              <a:rPr lang="nl-NL" sz="2500" dirty="0" smtClean="0"/>
              <a:t>Natuur als productiefactor is lastig te beïnvloeden.</a:t>
            </a:r>
          </a:p>
          <a:p>
            <a:r>
              <a:rPr lang="nl-NL" sz="2500" dirty="0" smtClean="0"/>
              <a:t>Gaat om hoeveel grondstoffen je hebt</a:t>
            </a:r>
          </a:p>
          <a:p>
            <a:r>
              <a:rPr lang="nl-NL" sz="2500" dirty="0" smtClean="0"/>
              <a:t>Gaat om hoeveel ruimte je hebt.</a:t>
            </a:r>
          </a:p>
          <a:p>
            <a:endParaRPr lang="nl-NL" sz="2500" dirty="0"/>
          </a:p>
          <a:p>
            <a:r>
              <a:rPr lang="nl-NL" sz="2500" dirty="0" smtClean="0"/>
              <a:t>Ondernemerschap gaat om kennis, inzichten en activiteiten van mensen.</a:t>
            </a:r>
          </a:p>
          <a:p>
            <a:r>
              <a:rPr lang="nl-NL" sz="2500" dirty="0" smtClean="0"/>
              <a:t>Je kan ondernemerschap stimuleren door bijvoorbeeld, de belasting op winst aan te passen, scholing te faciliteren.</a:t>
            </a:r>
          </a:p>
          <a:p>
            <a:endParaRPr lang="nl-NL" sz="2500" dirty="0" smtClean="0"/>
          </a:p>
          <a:p>
            <a:endParaRPr lang="nl-NL" sz="2500" dirty="0"/>
          </a:p>
        </p:txBody>
      </p:sp>
    </p:spTree>
    <p:extLst>
      <p:ext uri="{BB962C8B-B14F-4D97-AF65-F5344CB8AC3E}">
        <p14:creationId xmlns:p14="http://schemas.microsoft.com/office/powerpoint/2010/main" val="286574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Les vandaag: convergentie en divergentie.</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We willen soms kijken hoe de inkomensverschillen tussen landen variëren.</a:t>
            </a:r>
          </a:p>
          <a:p>
            <a:r>
              <a:rPr lang="nl-NL" sz="2500" dirty="0" smtClean="0"/>
              <a:t>Groeien deze naar elkaar toe, worden de verschillen dus kleiner noemen we dit convergentie.</a:t>
            </a:r>
          </a:p>
          <a:p>
            <a:r>
              <a:rPr lang="nl-NL" sz="2500" dirty="0" smtClean="0"/>
              <a:t>Wordt de verschillen groter, noemen we dit divergentie.</a:t>
            </a:r>
          </a:p>
          <a:p>
            <a:endParaRPr lang="nl-NL" sz="2500" dirty="0"/>
          </a:p>
        </p:txBody>
      </p:sp>
    </p:spTree>
    <p:extLst>
      <p:ext uri="{BB962C8B-B14F-4D97-AF65-F5344CB8AC3E}">
        <p14:creationId xmlns:p14="http://schemas.microsoft.com/office/powerpoint/2010/main" val="158044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a:t>De geaggregeerde vraag en het geaggregeerde </a:t>
            </a:r>
            <a:r>
              <a:rPr lang="nl-NL" sz="2500" dirty="0" smtClean="0"/>
              <a:t>aanbod betekend de totale vraag en aanbod in een hele economie.</a:t>
            </a:r>
          </a:p>
          <a:p>
            <a:r>
              <a:rPr lang="nl-NL" sz="2500" dirty="0" smtClean="0"/>
              <a:t>Dus 1 persoon = individuele vraag en aanbodlijnen.</a:t>
            </a:r>
          </a:p>
          <a:p>
            <a:r>
              <a:rPr lang="nl-NL" sz="2500" dirty="0" smtClean="0"/>
              <a:t>Van 1 groep mensen = collectieve vraag en aanbodlijnen.</a:t>
            </a:r>
          </a:p>
          <a:p>
            <a:r>
              <a:rPr lang="nl-NL" sz="2500" dirty="0" smtClean="0"/>
              <a:t>Van een volledige economie = </a:t>
            </a:r>
            <a:r>
              <a:rPr lang="nl-NL" sz="2500" dirty="0"/>
              <a:t>De geaggregeerde vraag en het geaggregeerde </a:t>
            </a:r>
            <a:r>
              <a:rPr lang="nl-NL" sz="2500" dirty="0" smtClean="0"/>
              <a:t>aanbodlijnen.</a:t>
            </a:r>
            <a:r>
              <a:rPr lang="nl-NL" sz="2500" dirty="0"/>
              <a:t/>
            </a:r>
            <a:br>
              <a:rPr lang="nl-NL" sz="2500" dirty="0"/>
            </a:br>
            <a:r>
              <a:rPr lang="nl-NL" sz="2500" dirty="0"/>
              <a:t/>
            </a:r>
            <a:br>
              <a:rPr lang="nl-NL" sz="2500" dirty="0"/>
            </a:br>
            <a:endParaRPr lang="nl-NL" sz="2500" dirty="0"/>
          </a:p>
        </p:txBody>
      </p:sp>
    </p:spTree>
    <p:extLst>
      <p:ext uri="{BB962C8B-B14F-4D97-AF65-F5344CB8AC3E}">
        <p14:creationId xmlns:p14="http://schemas.microsoft.com/office/powerpoint/2010/main" val="271809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De geaggregeerde vraag en het geaggregeerde aanbod betekend de totale vraag en aanbod in een hele economie.</a:t>
            </a:r>
          </a:p>
          <a:p>
            <a:r>
              <a:rPr lang="nl-NL" sz="2500" dirty="0" smtClean="0"/>
              <a:t>Op de verticale as staat het prijspeil, hoe hoger het snijpunt van vraag en aanbod hoe hoger het prijspeil in een land. Stijging van het prijspeil heet </a:t>
            </a:r>
            <a:r>
              <a:rPr lang="nl-NL" sz="2500" b="1" dirty="0" smtClean="0"/>
              <a:t>inflatie</a:t>
            </a:r>
            <a:r>
              <a:rPr lang="nl-NL" sz="2500" dirty="0" smtClean="0"/>
              <a:t>, daling van het prijspeil heet </a:t>
            </a:r>
            <a:r>
              <a:rPr lang="nl-NL" sz="2500" b="1" dirty="0" smtClean="0"/>
              <a:t>deflatie.</a:t>
            </a:r>
          </a:p>
          <a:p>
            <a:r>
              <a:rPr lang="nl-NL" sz="2500" dirty="0" smtClean="0"/>
              <a:t>Op de horizontale as staat het reëel bbp. </a:t>
            </a:r>
          </a:p>
          <a:p>
            <a:r>
              <a:rPr lang="nl-NL" sz="2500" dirty="0" smtClean="0"/>
              <a:t>Hoe meer naar rechts het snijpunt van vraag en aanbod, hoe hoger het reëel bbp.</a:t>
            </a:r>
          </a:p>
          <a:p>
            <a:pPr marL="0" indent="0">
              <a:buNone/>
            </a:pPr>
            <a:r>
              <a:rPr lang="nl-NL" sz="2500" dirty="0" smtClean="0"/>
              <a:t/>
            </a:r>
            <a:br>
              <a:rPr lang="nl-NL" sz="2500" dirty="0" smtClean="0"/>
            </a:br>
            <a:r>
              <a:rPr lang="nl-NL" sz="2500" dirty="0" smtClean="0"/>
              <a:t/>
            </a:r>
            <a:br>
              <a:rPr lang="nl-NL" sz="2500" dirty="0" smtClean="0"/>
            </a:br>
            <a:endParaRPr lang="nl-NL" sz="2500" dirty="0"/>
          </a:p>
        </p:txBody>
      </p:sp>
    </p:spTree>
    <p:extLst>
      <p:ext uri="{BB962C8B-B14F-4D97-AF65-F5344CB8AC3E}">
        <p14:creationId xmlns:p14="http://schemas.microsoft.com/office/powerpoint/2010/main" val="309962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a:t>De geaggregeerde vraag en het geaggregeerde </a:t>
            </a:r>
            <a:r>
              <a:rPr lang="nl-NL" sz="2500" dirty="0" smtClean="0"/>
              <a:t>aanbod betekend de totale vraag en aanbod in een hele economie.</a:t>
            </a:r>
          </a:p>
          <a:p>
            <a:r>
              <a:rPr lang="nl-NL" sz="2500" dirty="0" smtClean="0"/>
              <a:t>Dus 1 persoon = individuele vraag en aanbodlijnen.</a:t>
            </a:r>
          </a:p>
          <a:p>
            <a:r>
              <a:rPr lang="nl-NL" sz="2500" dirty="0" smtClean="0"/>
              <a:t>Van 1 groep mensen = collectieve vraag en aanbodlijnen.</a:t>
            </a:r>
          </a:p>
          <a:p>
            <a:r>
              <a:rPr lang="nl-NL" sz="2500" dirty="0" smtClean="0"/>
              <a:t>Van een volledige economie = </a:t>
            </a:r>
            <a:r>
              <a:rPr lang="nl-NL" sz="2500" dirty="0"/>
              <a:t>De geaggregeerde vraag en het geaggregeerde </a:t>
            </a:r>
            <a:r>
              <a:rPr lang="nl-NL" sz="2500" dirty="0" smtClean="0"/>
              <a:t>aanbodlijnen.</a:t>
            </a:r>
            <a:r>
              <a:rPr lang="nl-NL" sz="2500" dirty="0"/>
              <a:t/>
            </a:r>
            <a:br>
              <a:rPr lang="nl-NL" sz="2500" dirty="0"/>
            </a:br>
            <a:r>
              <a:rPr lang="nl-NL" sz="2500" dirty="0"/>
              <a:t/>
            </a:r>
            <a:br>
              <a:rPr lang="nl-NL" sz="2500" dirty="0"/>
            </a:br>
            <a:endParaRPr lang="nl-NL" sz="2500" dirty="0"/>
          </a:p>
        </p:txBody>
      </p:sp>
    </p:spTree>
    <p:extLst>
      <p:ext uri="{BB962C8B-B14F-4D97-AF65-F5344CB8AC3E}">
        <p14:creationId xmlns:p14="http://schemas.microsoft.com/office/powerpoint/2010/main" val="366844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De geaggregeerde vraag en het geaggregeerde aanbod betekend de totale vraag en aanbod in een hele economie.</a:t>
            </a:r>
          </a:p>
          <a:p>
            <a:r>
              <a:rPr lang="nl-NL" sz="2500" dirty="0" smtClean="0"/>
              <a:t>Op de verticale as staat het prijspeil, hoe hoger het snijpunt van vraag en aanbod hoe hoger het prijspeil in een land. Stijging van het prijspeil heet </a:t>
            </a:r>
            <a:r>
              <a:rPr lang="nl-NL" sz="2500" b="1" dirty="0" smtClean="0"/>
              <a:t>inflatie</a:t>
            </a:r>
            <a:r>
              <a:rPr lang="nl-NL" sz="2500" dirty="0" smtClean="0"/>
              <a:t>, daling van het prijspeil heet </a:t>
            </a:r>
            <a:r>
              <a:rPr lang="nl-NL" sz="2500" b="1" dirty="0" smtClean="0"/>
              <a:t>deflatie.</a:t>
            </a:r>
          </a:p>
          <a:p>
            <a:r>
              <a:rPr lang="nl-NL" sz="2500" dirty="0" smtClean="0"/>
              <a:t>Op de horizontale as staat het reëel bbp. </a:t>
            </a:r>
          </a:p>
          <a:p>
            <a:r>
              <a:rPr lang="nl-NL" sz="2500" dirty="0" smtClean="0"/>
              <a:t>Hoe meer naar rechts het snijpunt van vraag en aanbod, hoe hoger het reëel bbp.</a:t>
            </a:r>
          </a:p>
          <a:p>
            <a:pPr marL="0" indent="0">
              <a:buNone/>
            </a:pPr>
            <a:r>
              <a:rPr lang="nl-NL" sz="2500" dirty="0" smtClean="0"/>
              <a:t/>
            </a:r>
            <a:br>
              <a:rPr lang="nl-NL" sz="2500" dirty="0" smtClean="0"/>
            </a:br>
            <a:r>
              <a:rPr lang="nl-NL" sz="2500" dirty="0" smtClean="0"/>
              <a:t/>
            </a:r>
            <a:br>
              <a:rPr lang="nl-NL" sz="2500" dirty="0" smtClean="0"/>
            </a:br>
            <a:endParaRPr lang="nl-NL" sz="2500" dirty="0"/>
          </a:p>
        </p:txBody>
      </p:sp>
    </p:spTree>
    <p:extLst>
      <p:ext uri="{BB962C8B-B14F-4D97-AF65-F5344CB8AC3E}">
        <p14:creationId xmlns:p14="http://schemas.microsoft.com/office/powerpoint/2010/main" val="380814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315"/>
          <a:stretch/>
        </p:blipFill>
        <p:spPr>
          <a:xfrm>
            <a:off x="0" y="0"/>
            <a:ext cx="12192000" cy="1756611"/>
          </a:xfrm>
          <a:prstGeom prst="rect">
            <a:avLst/>
          </a:prstGeom>
        </p:spPr>
      </p:pic>
      <p:pic>
        <p:nvPicPr>
          <p:cNvPr id="5" name="Afbeelding 4"/>
          <p:cNvPicPr>
            <a:picLocks noChangeAspect="1"/>
          </p:cNvPicPr>
          <p:nvPr/>
        </p:nvPicPr>
        <p:blipFill rotWithShape="1">
          <a:blip r:embed="rId2"/>
          <a:srcRect b="47915"/>
          <a:stretch/>
        </p:blipFill>
        <p:spPr>
          <a:xfrm>
            <a:off x="0" y="0"/>
            <a:ext cx="12192000" cy="2887579"/>
          </a:xfrm>
          <a:prstGeom prst="rect">
            <a:avLst/>
          </a:prstGeom>
        </p:spPr>
      </p:pic>
      <p:pic>
        <p:nvPicPr>
          <p:cNvPr id="6" name="Afbeelding 5"/>
          <p:cNvPicPr>
            <a:picLocks noChangeAspect="1"/>
          </p:cNvPicPr>
          <p:nvPr/>
        </p:nvPicPr>
        <p:blipFill rotWithShape="1">
          <a:blip r:embed="rId2"/>
          <a:srcRect b="17966"/>
          <a:stretch/>
        </p:blipFill>
        <p:spPr>
          <a:xfrm>
            <a:off x="0" y="0"/>
            <a:ext cx="12192000" cy="4547937"/>
          </a:xfrm>
          <a:prstGeom prst="rect">
            <a:avLst/>
          </a:prstGeom>
        </p:spPr>
      </p:pic>
      <p:pic>
        <p:nvPicPr>
          <p:cNvPr id="7" name="Afbeelding 6"/>
          <p:cNvPicPr>
            <a:picLocks noChangeAspect="1"/>
          </p:cNvPicPr>
          <p:nvPr/>
        </p:nvPicPr>
        <p:blipFill>
          <a:blip r:embed="rId2"/>
          <a:stretch>
            <a:fillRect/>
          </a:stretch>
        </p:blipFill>
        <p:spPr>
          <a:xfrm>
            <a:off x="0" y="0"/>
            <a:ext cx="12192000" cy="5543954"/>
          </a:xfrm>
          <a:prstGeom prst="rect">
            <a:avLst/>
          </a:prstGeom>
        </p:spPr>
      </p:pic>
    </p:spTree>
    <p:extLst>
      <p:ext uri="{BB962C8B-B14F-4D97-AF65-F5344CB8AC3E}">
        <p14:creationId xmlns:p14="http://schemas.microsoft.com/office/powerpoint/2010/main" val="21463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aanbodscurve op korte termijn.</a:t>
            </a:r>
            <a:br>
              <a:rPr lang="nl-NL" dirty="0" smtClean="0"/>
            </a:br>
            <a:endParaRPr lang="nl-NL" dirty="0"/>
          </a:p>
        </p:txBody>
      </p:sp>
      <p:sp>
        <p:nvSpPr>
          <p:cNvPr id="3" name="Tijdelijke aanduiding voor inhoud 2"/>
          <p:cNvSpPr>
            <a:spLocks noGrp="1"/>
          </p:cNvSpPr>
          <p:nvPr>
            <p:ph idx="1"/>
          </p:nvPr>
        </p:nvSpPr>
        <p:spPr>
          <a:xfrm>
            <a:off x="677334" y="1930401"/>
            <a:ext cx="8596668" cy="4110962"/>
          </a:xfrm>
        </p:spPr>
        <p:txBody>
          <a:bodyPr>
            <a:noAutofit/>
          </a:bodyPr>
          <a:lstStyle/>
          <a:p>
            <a:r>
              <a:rPr lang="nl-NL" sz="2500" dirty="0" smtClean="0"/>
              <a:t>Op korte termijn loopt de aanbodscurve horizontaal.</a:t>
            </a:r>
          </a:p>
          <a:p>
            <a:r>
              <a:rPr lang="nl-NL" sz="2500" dirty="0" smtClean="0"/>
              <a:t>Voor een vaste prijs gaat de aanbieder producten aanbieden.</a:t>
            </a:r>
          </a:p>
          <a:p>
            <a:r>
              <a:rPr lang="nl-NL" sz="2500" dirty="0" smtClean="0"/>
              <a:t>Neemt de vraag toe gaat de aanbieder meer produceren.</a:t>
            </a:r>
          </a:p>
          <a:p>
            <a:r>
              <a:rPr lang="nl-NL" sz="2500" dirty="0" smtClean="0"/>
              <a:t>Neemt de vraag af gaat de aanbieder minder produceren.</a:t>
            </a:r>
          </a:p>
          <a:p>
            <a:r>
              <a:rPr lang="nl-NL" sz="2500" dirty="0" smtClean="0"/>
              <a:t>Bij meer productie </a:t>
            </a:r>
            <a:r>
              <a:rPr lang="nl-NL" sz="2500" dirty="0" smtClean="0">
                <a:sym typeface="Wingdings" panose="05000000000000000000" pitchFamily="2" charset="2"/>
              </a:rPr>
              <a:t> meer werknemers  minder werkloosheid</a:t>
            </a:r>
          </a:p>
          <a:p>
            <a:r>
              <a:rPr lang="nl-NL" sz="2500" dirty="0" smtClean="0">
                <a:sym typeface="Wingdings" panose="05000000000000000000" pitchFamily="2" charset="2"/>
              </a:rPr>
              <a:t>Bij minder productie  minder werknemers  meer werkloosheid.</a:t>
            </a:r>
            <a:endParaRPr lang="nl-NL" sz="2500" dirty="0"/>
          </a:p>
        </p:txBody>
      </p:sp>
    </p:spTree>
    <p:extLst>
      <p:ext uri="{BB962C8B-B14F-4D97-AF65-F5344CB8AC3E}">
        <p14:creationId xmlns:p14="http://schemas.microsoft.com/office/powerpoint/2010/main" val="13360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die vaste prijs?</a:t>
            </a:r>
            <a:endParaRPr lang="nl-NL" dirty="0"/>
          </a:p>
        </p:txBody>
      </p:sp>
      <p:sp>
        <p:nvSpPr>
          <p:cNvPr id="3" name="Tijdelijke aanduiding voor inhoud 2"/>
          <p:cNvSpPr>
            <a:spLocks noGrp="1"/>
          </p:cNvSpPr>
          <p:nvPr>
            <p:ph idx="1"/>
          </p:nvPr>
        </p:nvSpPr>
        <p:spPr/>
        <p:txBody>
          <a:bodyPr>
            <a:normAutofit/>
          </a:bodyPr>
          <a:lstStyle/>
          <a:p>
            <a:r>
              <a:rPr lang="nl-NL" sz="2500" dirty="0" smtClean="0"/>
              <a:t>Op korte termijn ging er bij minder vraag ging de producent minder produceren waardoor er werkloosheid ontstaat, zou het niet praktischer zijn als hij de prijs van zijn producten verlaagde?</a:t>
            </a:r>
          </a:p>
          <a:p>
            <a:r>
              <a:rPr lang="nl-NL" sz="2500" dirty="0" smtClean="0"/>
              <a:t>Dat kan niet!</a:t>
            </a:r>
          </a:p>
          <a:p>
            <a:r>
              <a:rPr lang="nl-NL" sz="2500" dirty="0" smtClean="0"/>
              <a:t>Er is op korte termijn sprake van </a:t>
            </a:r>
            <a:r>
              <a:rPr lang="nl-NL" sz="2500" b="1" dirty="0" smtClean="0"/>
              <a:t>prijsrigiditeit.</a:t>
            </a:r>
          </a:p>
          <a:p>
            <a:endParaRPr lang="nl-NL" sz="2500" dirty="0"/>
          </a:p>
        </p:txBody>
      </p:sp>
    </p:spTree>
    <p:extLst>
      <p:ext uri="{BB962C8B-B14F-4D97-AF65-F5344CB8AC3E}">
        <p14:creationId xmlns:p14="http://schemas.microsoft.com/office/powerpoint/2010/main" val="256695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prijsrigiditeit?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De producent kan op korte termijn zijn prijzen niet verlagen omdat hij zijn loonkosten niet kan verlagen.</a:t>
            </a:r>
          </a:p>
          <a:p>
            <a:r>
              <a:rPr lang="nl-NL" sz="2500" dirty="0" smtClean="0"/>
              <a:t>Op korte termijn staan de lonen vast (loonafspraken/cao)</a:t>
            </a:r>
          </a:p>
          <a:p>
            <a:r>
              <a:rPr lang="nl-NL" sz="2500" dirty="0" smtClean="0"/>
              <a:t>Doordat de lonen vastliggen kunnen de prijzen niet worden verlaagd (prijsrigiditeit)</a:t>
            </a:r>
          </a:p>
          <a:p>
            <a:r>
              <a:rPr lang="nl-NL" sz="2500" dirty="0" smtClean="0"/>
              <a:t>Dus bij vraagdaling </a:t>
            </a:r>
            <a:r>
              <a:rPr lang="nl-NL" sz="2500" dirty="0" smtClean="0">
                <a:sym typeface="Wingdings" panose="05000000000000000000" pitchFamily="2" charset="2"/>
              </a:rPr>
              <a:t> </a:t>
            </a:r>
            <a:r>
              <a:rPr lang="nl-NL" sz="2500" dirty="0" smtClean="0"/>
              <a:t>Loonstarheid </a:t>
            </a:r>
            <a:r>
              <a:rPr lang="nl-NL" sz="2500" dirty="0" smtClean="0">
                <a:sym typeface="Wingdings" panose="05000000000000000000" pitchFamily="2" charset="2"/>
              </a:rPr>
              <a:t> prijsstarheid  werkloosheid </a:t>
            </a:r>
          </a:p>
          <a:p>
            <a:r>
              <a:rPr lang="nl-NL" sz="2500" dirty="0" smtClean="0">
                <a:sym typeface="Wingdings" panose="05000000000000000000" pitchFamily="2" charset="2"/>
              </a:rPr>
              <a:t>Korte termijn = prijspeil staat vast reëel bbp kan veranderen.</a:t>
            </a:r>
            <a:endParaRPr lang="nl-NL" sz="2500" dirty="0"/>
          </a:p>
        </p:txBody>
      </p:sp>
    </p:spTree>
    <p:extLst>
      <p:ext uri="{BB962C8B-B14F-4D97-AF65-F5344CB8AC3E}">
        <p14:creationId xmlns:p14="http://schemas.microsoft.com/office/powerpoint/2010/main" val="216078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geaggregeerde aanbodcurve op lange termijn.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sz="2500" dirty="0" smtClean="0"/>
              <a:t>Op korte termijn was er sprake van prijsrigiditeit want de producent kon zijn loonkosten niet verlagen. Op lange termijn kan dit wel.</a:t>
            </a:r>
          </a:p>
          <a:p>
            <a:r>
              <a:rPr lang="nl-NL" sz="2500" dirty="0" smtClean="0"/>
              <a:t>De prijs die de producent dus vraagt voor zijn product staat niet vast, wat hij maximaal kan produceren wel dat werd bepaald door de productiefactoren.</a:t>
            </a:r>
          </a:p>
          <a:p>
            <a:r>
              <a:rPr lang="nl-NL" sz="2500" dirty="0" smtClean="0"/>
              <a:t>Op lange termijn gaan we zoveel mogelijk produceren (maximale productiecapaciteit) en laten we de prijs bepalen door de vraag.</a:t>
            </a:r>
          </a:p>
          <a:p>
            <a:r>
              <a:rPr lang="nl-NL" sz="2500" dirty="0" smtClean="0"/>
              <a:t>De aanbodscurve wordt een verticale lijn.</a:t>
            </a:r>
          </a:p>
          <a:p>
            <a:r>
              <a:rPr lang="nl-NL" sz="2500" dirty="0" smtClean="0"/>
              <a:t>Dit betekend = reëel BBP staat vast. Prijspeil kan veranderen.</a:t>
            </a:r>
            <a:endParaRPr lang="nl-NL" sz="2500" dirty="0"/>
          </a:p>
        </p:txBody>
      </p:sp>
    </p:spTree>
    <p:extLst>
      <p:ext uri="{BB962C8B-B14F-4D97-AF65-F5344CB8AC3E}">
        <p14:creationId xmlns:p14="http://schemas.microsoft.com/office/powerpoint/2010/main" val="357198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a:t>
            </a:r>
            <a:endParaRPr lang="nl-NL" dirty="0"/>
          </a:p>
        </p:txBody>
      </p:sp>
      <p:sp>
        <p:nvSpPr>
          <p:cNvPr id="3" name="Tijdelijke aanduiding voor inhoud 2"/>
          <p:cNvSpPr>
            <a:spLocks noGrp="1"/>
          </p:cNvSpPr>
          <p:nvPr>
            <p:ph idx="1"/>
          </p:nvPr>
        </p:nvSpPr>
        <p:spPr/>
        <p:txBody>
          <a:bodyPr>
            <a:noAutofit/>
          </a:bodyPr>
          <a:lstStyle/>
          <a:p>
            <a:r>
              <a:rPr lang="nl-NL" sz="2500" dirty="0" smtClean="0"/>
              <a:t>In laag conjunctuur was de economische groei laag </a:t>
            </a:r>
            <a:r>
              <a:rPr lang="nl-NL" sz="2500" dirty="0" smtClean="0">
                <a:sym typeface="Wingdings" panose="05000000000000000000" pitchFamily="2" charset="2"/>
              </a:rPr>
              <a:t> minder vraag leidde tot werkloosheid  minder inkomsten gezinnen  minder consumptie  minder vraag weer meer werkloosheid ect.</a:t>
            </a:r>
          </a:p>
          <a:p>
            <a:r>
              <a:rPr lang="nl-NL" sz="2500" dirty="0"/>
              <a:t>In </a:t>
            </a:r>
            <a:r>
              <a:rPr lang="nl-NL" sz="2500" dirty="0" smtClean="0"/>
              <a:t>hoog </a:t>
            </a:r>
            <a:r>
              <a:rPr lang="nl-NL" sz="2500" dirty="0"/>
              <a:t>conjunctuur was de economische groei </a:t>
            </a:r>
            <a:r>
              <a:rPr lang="nl-NL" sz="2500" dirty="0" smtClean="0"/>
              <a:t>hoog </a:t>
            </a:r>
            <a:r>
              <a:rPr lang="nl-NL" sz="2500" dirty="0">
                <a:sym typeface="Wingdings" panose="05000000000000000000" pitchFamily="2" charset="2"/>
              </a:rPr>
              <a:t> </a:t>
            </a:r>
            <a:r>
              <a:rPr lang="nl-NL" sz="2500" dirty="0" smtClean="0">
                <a:sym typeface="Wingdings" panose="05000000000000000000" pitchFamily="2" charset="2"/>
              </a:rPr>
              <a:t>meer </a:t>
            </a:r>
            <a:r>
              <a:rPr lang="nl-NL" sz="2500" dirty="0">
                <a:sym typeface="Wingdings" panose="05000000000000000000" pitchFamily="2" charset="2"/>
              </a:rPr>
              <a:t>vraag leidde tot </a:t>
            </a:r>
            <a:r>
              <a:rPr lang="nl-NL" sz="2500" dirty="0" smtClean="0">
                <a:sym typeface="Wingdings" panose="05000000000000000000" pitchFamily="2" charset="2"/>
              </a:rPr>
              <a:t>minder werkloosheid </a:t>
            </a:r>
            <a:r>
              <a:rPr lang="nl-NL" sz="2500" dirty="0">
                <a:sym typeface="Wingdings" panose="05000000000000000000" pitchFamily="2" charset="2"/>
              </a:rPr>
              <a:t> </a:t>
            </a:r>
            <a:r>
              <a:rPr lang="nl-NL" sz="2500" dirty="0" smtClean="0">
                <a:sym typeface="Wingdings" panose="05000000000000000000" pitchFamily="2" charset="2"/>
              </a:rPr>
              <a:t>meer </a:t>
            </a:r>
            <a:r>
              <a:rPr lang="nl-NL" sz="2500" dirty="0">
                <a:sym typeface="Wingdings" panose="05000000000000000000" pitchFamily="2" charset="2"/>
              </a:rPr>
              <a:t>inkomsten gezinnen  </a:t>
            </a:r>
            <a:r>
              <a:rPr lang="nl-NL" sz="2500" dirty="0" smtClean="0">
                <a:sym typeface="Wingdings" panose="05000000000000000000" pitchFamily="2" charset="2"/>
              </a:rPr>
              <a:t>meer </a:t>
            </a:r>
            <a:r>
              <a:rPr lang="nl-NL" sz="2500" dirty="0">
                <a:sym typeface="Wingdings" panose="05000000000000000000" pitchFamily="2" charset="2"/>
              </a:rPr>
              <a:t>consumptie  </a:t>
            </a:r>
            <a:r>
              <a:rPr lang="nl-NL" sz="2500" dirty="0" smtClean="0">
                <a:sym typeface="Wingdings" panose="05000000000000000000" pitchFamily="2" charset="2"/>
              </a:rPr>
              <a:t>meer vraag </a:t>
            </a:r>
            <a:r>
              <a:rPr lang="nl-NL" sz="2500" dirty="0">
                <a:sym typeface="Wingdings" panose="05000000000000000000" pitchFamily="2" charset="2"/>
              </a:rPr>
              <a:t>weer </a:t>
            </a:r>
            <a:r>
              <a:rPr lang="nl-NL" sz="2500" dirty="0" smtClean="0">
                <a:sym typeface="Wingdings" panose="05000000000000000000" pitchFamily="2" charset="2"/>
              </a:rPr>
              <a:t>minder </a:t>
            </a:r>
            <a:r>
              <a:rPr lang="nl-NL" sz="2500" dirty="0">
                <a:sym typeface="Wingdings" panose="05000000000000000000" pitchFamily="2" charset="2"/>
              </a:rPr>
              <a:t>werkloosheid ect</a:t>
            </a:r>
            <a:r>
              <a:rPr lang="nl-NL" sz="2500" dirty="0" smtClean="0">
                <a:sym typeface="Wingdings" panose="05000000000000000000" pitchFamily="2" charset="2"/>
              </a:rPr>
              <a:t>.</a:t>
            </a:r>
          </a:p>
          <a:p>
            <a:r>
              <a:rPr lang="nl-NL" sz="2500" dirty="0" smtClean="0">
                <a:sym typeface="Wingdings" panose="05000000000000000000" pitchFamily="2" charset="2"/>
              </a:rPr>
              <a:t>Maar ook in hoog conjunctuur  hogere vraag  hogere prijzen  verslechterde concurrentiepositie </a:t>
            </a:r>
            <a:r>
              <a:rPr lang="nl-NL" sz="2500" dirty="0" err="1" smtClean="0">
                <a:sym typeface="Wingdings" panose="05000000000000000000" pitchFamily="2" charset="2"/>
              </a:rPr>
              <a:t>t.o.v</a:t>
            </a:r>
            <a:r>
              <a:rPr lang="nl-NL" sz="2500" dirty="0" smtClean="0">
                <a:sym typeface="Wingdings" panose="05000000000000000000" pitchFamily="2" charset="2"/>
              </a:rPr>
              <a:t> buitenland.</a:t>
            </a:r>
            <a:endParaRPr lang="nl-NL" sz="2500" dirty="0">
              <a:sym typeface="Wingdings" panose="05000000000000000000" pitchFamily="2" charset="2"/>
            </a:endParaRPr>
          </a:p>
          <a:p>
            <a:endParaRPr lang="nl-NL" sz="2500" dirty="0"/>
          </a:p>
          <a:p>
            <a:endParaRPr lang="nl-NL" sz="2500" dirty="0"/>
          </a:p>
        </p:txBody>
      </p:sp>
    </p:spTree>
    <p:extLst>
      <p:ext uri="{BB962C8B-B14F-4D97-AF65-F5344CB8AC3E}">
        <p14:creationId xmlns:p14="http://schemas.microsoft.com/office/powerpoint/2010/main" val="273904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Overheid grijpt in.</a:t>
            </a:r>
            <a:endParaRPr lang="nl-NL" dirty="0"/>
          </a:p>
        </p:txBody>
      </p:sp>
      <p:sp>
        <p:nvSpPr>
          <p:cNvPr id="3" name="Tijdelijke aanduiding voor inhoud 2"/>
          <p:cNvSpPr>
            <a:spLocks noGrp="1"/>
          </p:cNvSpPr>
          <p:nvPr>
            <p:ph idx="1"/>
          </p:nvPr>
        </p:nvSpPr>
        <p:spPr/>
        <p:txBody>
          <a:bodyPr>
            <a:normAutofit/>
          </a:bodyPr>
          <a:lstStyle/>
          <a:p>
            <a:r>
              <a:rPr lang="nl-NL" sz="2500" dirty="0" smtClean="0"/>
              <a:t>Zowel hoog als laagconjunctuur is niet optimaal.</a:t>
            </a:r>
          </a:p>
          <a:p>
            <a:r>
              <a:rPr lang="nl-NL" sz="2500" dirty="0" smtClean="0"/>
              <a:t>De overheid grijpt in door bij laag conjunctuur de conjunctuur te verbeteren.</a:t>
            </a:r>
          </a:p>
          <a:p>
            <a:r>
              <a:rPr lang="nl-NL" sz="2500" dirty="0" smtClean="0"/>
              <a:t>De overheid grijpt in door bij hoog conjunctuur de economie af te remmen. </a:t>
            </a:r>
          </a:p>
          <a:p>
            <a:r>
              <a:rPr lang="nl-NL" sz="2500" dirty="0" smtClean="0"/>
              <a:t>Een beleid voeren wat tegen de conjunctuur ingaat noemen we een </a:t>
            </a:r>
            <a:r>
              <a:rPr lang="nl-NL" sz="2500" b="1" dirty="0" err="1" smtClean="0"/>
              <a:t>anti-cyclische</a:t>
            </a:r>
            <a:r>
              <a:rPr lang="nl-NL" sz="2500" b="1" dirty="0" smtClean="0"/>
              <a:t> conjunctuurbeleid.</a:t>
            </a:r>
            <a:endParaRPr lang="nl-NL" sz="2500" b="1" dirty="0"/>
          </a:p>
        </p:txBody>
      </p:sp>
    </p:spTree>
    <p:extLst>
      <p:ext uri="{BB962C8B-B14F-4D97-AF65-F5344CB8AC3E}">
        <p14:creationId xmlns:p14="http://schemas.microsoft.com/office/powerpoint/2010/main" val="119830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relatie tussen hoeveelheid geld, productie en prijspeil.</a:t>
            </a:r>
            <a:endParaRPr lang="nl-NL" dirty="0"/>
          </a:p>
        </p:txBody>
      </p:sp>
      <p:sp>
        <p:nvSpPr>
          <p:cNvPr id="3" name="Tijdelijke aanduiding voor inhoud 2"/>
          <p:cNvSpPr>
            <a:spLocks noGrp="1"/>
          </p:cNvSpPr>
          <p:nvPr>
            <p:ph idx="1"/>
          </p:nvPr>
        </p:nvSpPr>
        <p:spPr/>
        <p:txBody>
          <a:bodyPr>
            <a:normAutofit/>
          </a:bodyPr>
          <a:lstStyle/>
          <a:p>
            <a:r>
              <a:rPr lang="nl-NL" sz="2500" dirty="0" smtClean="0"/>
              <a:t>Ivern Fischer, Amerikaans econoom beschreef de relatie tussen de geld hoeveelheid, productie, prijspeil als volgt:</a:t>
            </a:r>
          </a:p>
          <a:p>
            <a:r>
              <a:rPr lang="nl-NL" sz="2500" dirty="0" smtClean="0"/>
              <a:t>M * V = P * Y.</a:t>
            </a:r>
          </a:p>
          <a:p>
            <a:r>
              <a:rPr lang="nl-NL" sz="2500" dirty="0" smtClean="0"/>
              <a:t>Waarbij M = maatschappelijke geld hoeveelheid</a:t>
            </a:r>
          </a:p>
          <a:p>
            <a:r>
              <a:rPr lang="nl-NL" sz="2500" dirty="0" smtClean="0"/>
              <a:t>V = omloopsnelheid</a:t>
            </a:r>
          </a:p>
          <a:p>
            <a:r>
              <a:rPr lang="nl-NL" sz="2500" dirty="0" smtClean="0"/>
              <a:t>P = prijspeil</a:t>
            </a:r>
          </a:p>
          <a:p>
            <a:r>
              <a:rPr lang="nl-NL" sz="2500" dirty="0" smtClean="0"/>
              <a:t>Y = Reëel BBP.</a:t>
            </a:r>
          </a:p>
          <a:p>
            <a:endParaRPr lang="nl-NL" sz="2500" dirty="0"/>
          </a:p>
        </p:txBody>
      </p:sp>
    </p:spTree>
    <p:extLst>
      <p:ext uri="{BB962C8B-B14F-4D97-AF65-F5344CB8AC3E}">
        <p14:creationId xmlns:p14="http://schemas.microsoft.com/office/powerpoint/2010/main" val="131702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p:txBody>
          <a:bodyPr>
            <a:normAutofit/>
          </a:bodyPr>
          <a:lstStyle/>
          <a:p>
            <a:r>
              <a:rPr lang="nl-NL" sz="2500" dirty="0" smtClean="0"/>
              <a:t>M * V = P * Y.</a:t>
            </a:r>
          </a:p>
          <a:p>
            <a:r>
              <a:rPr lang="nl-NL" sz="2500" dirty="0" smtClean="0"/>
              <a:t>M = maatschappelijke geld hoeveelheid = 100</a:t>
            </a:r>
          </a:p>
          <a:p>
            <a:r>
              <a:rPr lang="nl-NL" sz="2500" dirty="0" smtClean="0"/>
              <a:t>V = omloopsnelheid	= 50</a:t>
            </a:r>
          </a:p>
          <a:p>
            <a:r>
              <a:rPr lang="nl-NL" sz="2500" dirty="0" smtClean="0"/>
              <a:t>P = prijspeil = 25</a:t>
            </a:r>
          </a:p>
          <a:p>
            <a:r>
              <a:rPr lang="nl-NL" sz="2500" dirty="0" smtClean="0"/>
              <a:t>Y = Reëel BBP. = 200 </a:t>
            </a:r>
          </a:p>
          <a:p>
            <a:r>
              <a:rPr lang="nl-NL" sz="2500" dirty="0" smtClean="0"/>
              <a:t>Want 100 * 50 = 25 * 200.</a:t>
            </a:r>
          </a:p>
          <a:p>
            <a:r>
              <a:rPr lang="nl-NL" sz="2500" dirty="0" smtClean="0"/>
              <a:t>We kunnen de formule ook toepassen met 1 onbekende.</a:t>
            </a:r>
          </a:p>
          <a:p>
            <a:endParaRPr lang="nl-NL" sz="2500" dirty="0" smtClean="0"/>
          </a:p>
          <a:p>
            <a:endParaRPr lang="nl-NL" sz="2500" dirty="0"/>
          </a:p>
        </p:txBody>
      </p:sp>
    </p:spTree>
    <p:extLst>
      <p:ext uri="{BB962C8B-B14F-4D97-AF65-F5344CB8AC3E}">
        <p14:creationId xmlns:p14="http://schemas.microsoft.com/office/powerpoint/2010/main" val="148530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a:xfrm>
            <a:off x="296214" y="1455312"/>
            <a:ext cx="9465972" cy="5293217"/>
          </a:xfrm>
        </p:spPr>
        <p:txBody>
          <a:bodyPr>
            <a:normAutofit/>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 </a:t>
            </a:r>
          </a:p>
          <a:p>
            <a:r>
              <a:rPr lang="nl-NL" sz="2500" dirty="0" smtClean="0"/>
              <a:t>We kunnen de formule ook toepassen met 1 onbekende.</a:t>
            </a:r>
          </a:p>
          <a:p>
            <a:r>
              <a:rPr lang="nl-NL" sz="2500" dirty="0" smtClean="0"/>
              <a:t>125 * 40 = 25 * Y</a:t>
            </a:r>
          </a:p>
          <a:p>
            <a:r>
              <a:rPr lang="nl-NL" sz="2500" dirty="0" smtClean="0"/>
              <a:t>5000 = 25 * Y</a:t>
            </a:r>
          </a:p>
          <a:p>
            <a:r>
              <a:rPr lang="nl-NL" sz="2500" dirty="0" smtClean="0"/>
              <a:t>5000/25 = Y</a:t>
            </a:r>
          </a:p>
          <a:p>
            <a:r>
              <a:rPr lang="nl-NL" sz="2500" dirty="0" smtClean="0"/>
              <a:t>Y = 200</a:t>
            </a:r>
          </a:p>
          <a:p>
            <a:endParaRPr lang="nl-NL" sz="2500" dirty="0"/>
          </a:p>
        </p:txBody>
      </p:sp>
    </p:spTree>
    <p:extLst>
      <p:ext uri="{BB962C8B-B14F-4D97-AF65-F5344CB8AC3E}">
        <p14:creationId xmlns:p14="http://schemas.microsoft.com/office/powerpoint/2010/main" val="130600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korte termijn was er sprake van loonrigiditeit en daarom ook prijsrigiditeit.</a:t>
            </a:r>
          </a:p>
          <a:p>
            <a:r>
              <a:rPr lang="nl-NL" sz="2500" dirty="0"/>
              <a:t>M * V = P * Y.</a:t>
            </a:r>
          </a:p>
          <a:p>
            <a:r>
              <a:rPr lang="nl-NL" sz="2500" dirty="0" smtClean="0"/>
              <a:t>Daarin is op korte termijn de P (prijs) constant.</a:t>
            </a:r>
          </a:p>
          <a:p>
            <a:r>
              <a:rPr lang="nl-NL" sz="2500" dirty="0" smtClean="0"/>
              <a:t>Vaak wordt op korte termijn ook de V (omloopsnelheid) als constant verondersteld.</a:t>
            </a:r>
          </a:p>
          <a:p>
            <a:r>
              <a:rPr lang="nl-NL" sz="2500" dirty="0" err="1" smtClean="0"/>
              <a:t>Cq</a:t>
            </a:r>
            <a:r>
              <a:rPr lang="nl-NL" sz="2500" dirty="0" smtClean="0"/>
              <a:t>: als M (maatschappelijke geldhoeveelheid) veranderd dan zal dat tot gevolg hebben dat Y (Reëel BBP veranderd)</a:t>
            </a:r>
            <a:endParaRPr lang="nl-NL" sz="2500" dirty="0"/>
          </a:p>
        </p:txBody>
      </p:sp>
    </p:spTree>
    <p:extLst>
      <p:ext uri="{BB962C8B-B14F-4D97-AF65-F5344CB8AC3E}">
        <p14:creationId xmlns:p14="http://schemas.microsoft.com/office/powerpoint/2010/main" val="110687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einde van de les	</a:t>
            </a:r>
            <a:endParaRPr lang="nl-NL" dirty="0"/>
          </a:p>
        </p:txBody>
      </p:sp>
      <p:sp>
        <p:nvSpPr>
          <p:cNvPr id="3" name="Tijdelijke aanduiding voor inhoud 2"/>
          <p:cNvSpPr>
            <a:spLocks noGrp="1"/>
          </p:cNvSpPr>
          <p:nvPr>
            <p:ph idx="1"/>
          </p:nvPr>
        </p:nvSpPr>
        <p:spPr/>
        <p:txBody>
          <a:bodyPr>
            <a:normAutofit/>
          </a:bodyPr>
          <a:lstStyle/>
          <a:p>
            <a:r>
              <a:rPr lang="nl-NL" sz="2500" dirty="0" smtClean="0"/>
              <a:t>Oefenopgave 3 maken, deze bespreek ik morgen aan het begin van de les na, krijg je hem niet af maar wil je wel het volledig mee kunnen bespreken morgen probeer er dan thuis nog even naar te kijken.</a:t>
            </a:r>
            <a:endParaRPr lang="nl-NL" sz="2500" dirty="0"/>
          </a:p>
        </p:txBody>
      </p:sp>
    </p:spTree>
    <p:extLst>
      <p:ext uri="{BB962C8B-B14F-4D97-AF65-F5344CB8AC3E}">
        <p14:creationId xmlns:p14="http://schemas.microsoft.com/office/powerpoint/2010/main" val="328185842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456" y="115910"/>
            <a:ext cx="9003546" cy="1814490"/>
          </a:xfrm>
        </p:spPr>
        <p:txBody>
          <a:bodyPr/>
          <a:lstStyle/>
          <a:p>
            <a:r>
              <a:rPr lang="nl-NL" dirty="0" smtClean="0"/>
              <a:t>Fischer vergelijking of korte termijn</a:t>
            </a:r>
            <a:endParaRPr lang="nl-NL" dirty="0"/>
          </a:p>
        </p:txBody>
      </p:sp>
      <p:sp>
        <p:nvSpPr>
          <p:cNvPr id="3" name="Tijdelijke aanduiding voor inhoud 2"/>
          <p:cNvSpPr>
            <a:spLocks noGrp="1"/>
          </p:cNvSpPr>
          <p:nvPr>
            <p:ph idx="1"/>
          </p:nvPr>
        </p:nvSpPr>
        <p:spPr>
          <a:xfrm>
            <a:off x="270456" y="721218"/>
            <a:ext cx="9491730" cy="6027312"/>
          </a:xfrm>
        </p:spPr>
        <p:txBody>
          <a:bodyPr>
            <a:normAutofit lnSpcReduction="10000"/>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200</a:t>
            </a:r>
          </a:p>
          <a:p>
            <a:r>
              <a:rPr lang="nl-NL" sz="2500" dirty="0" smtClean="0"/>
              <a:t>Nu neemt de maatschappelijke geldhoeveelheid tot 250.</a:t>
            </a:r>
          </a:p>
          <a:p>
            <a:r>
              <a:rPr lang="nl-NL" sz="2500" dirty="0" smtClean="0"/>
              <a:t>250 * 40 = Prijs * reëel BBP.</a:t>
            </a:r>
          </a:p>
          <a:p>
            <a:r>
              <a:rPr lang="nl-NL" sz="2500" dirty="0" smtClean="0"/>
              <a:t>Prijs staat korte termijn vast op 25 dus</a:t>
            </a:r>
          </a:p>
          <a:p>
            <a:r>
              <a:rPr lang="nl-NL" sz="2500" dirty="0" smtClean="0"/>
              <a:t>250 * 40 = 25 * reëel BBP</a:t>
            </a:r>
          </a:p>
          <a:p>
            <a:r>
              <a:rPr lang="nl-NL" sz="2500" dirty="0" smtClean="0"/>
              <a:t>10.000 = 25 * Reëel BBP</a:t>
            </a:r>
          </a:p>
          <a:p>
            <a:r>
              <a:rPr lang="nl-NL" sz="2500" dirty="0" smtClean="0"/>
              <a:t>10.000 / 25 = Reëel BBP</a:t>
            </a:r>
          </a:p>
          <a:p>
            <a:r>
              <a:rPr lang="nl-NL" sz="2500" dirty="0" smtClean="0"/>
              <a:t>Reëel BBP = 400</a:t>
            </a:r>
          </a:p>
          <a:p>
            <a:endParaRPr lang="nl-NL" sz="2500" dirty="0"/>
          </a:p>
        </p:txBody>
      </p:sp>
    </p:spTree>
    <p:extLst>
      <p:ext uri="{BB962C8B-B14F-4D97-AF65-F5344CB8AC3E}">
        <p14:creationId xmlns:p14="http://schemas.microsoft.com/office/powerpoint/2010/main" val="286133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lange termijn gingen we maximaal produceren. In dat geval was het Reëel BBP constant.</a:t>
            </a:r>
          </a:p>
          <a:p>
            <a:r>
              <a:rPr lang="nl-NL" sz="2500" dirty="0"/>
              <a:t>M * V = P * Y.</a:t>
            </a:r>
          </a:p>
          <a:p>
            <a:r>
              <a:rPr lang="nl-NL" sz="2500" dirty="0" smtClean="0"/>
              <a:t>Daarin is op lange termijn de Y reëel BBP constant.</a:t>
            </a:r>
          </a:p>
          <a:p>
            <a:r>
              <a:rPr lang="nl-NL" sz="2500" dirty="0" smtClean="0"/>
              <a:t>Vaak wordt op lange termijn ook de V (omloopsnelheid) als constant verondersteld.</a:t>
            </a:r>
          </a:p>
          <a:p>
            <a:r>
              <a:rPr lang="nl-NL" sz="2500" dirty="0" err="1" smtClean="0"/>
              <a:t>Cq</a:t>
            </a:r>
            <a:r>
              <a:rPr lang="nl-NL" sz="2500" dirty="0" smtClean="0"/>
              <a:t>: als M (maatschappelijke geldhoeveelheid) veranderd dan zal dat tot gevolg hebben dat P (prijs veranderd)</a:t>
            </a:r>
            <a:endParaRPr lang="nl-NL" sz="2500" dirty="0"/>
          </a:p>
        </p:txBody>
      </p:sp>
    </p:spTree>
    <p:extLst>
      <p:ext uri="{BB962C8B-B14F-4D97-AF65-F5344CB8AC3E}">
        <p14:creationId xmlns:p14="http://schemas.microsoft.com/office/powerpoint/2010/main" val="171129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456" y="115910"/>
            <a:ext cx="9003546" cy="1814490"/>
          </a:xfrm>
        </p:spPr>
        <p:txBody>
          <a:bodyPr/>
          <a:lstStyle/>
          <a:p>
            <a:r>
              <a:rPr lang="nl-NL" dirty="0" smtClean="0"/>
              <a:t>Fischer vergelijking of lange termijn</a:t>
            </a:r>
            <a:endParaRPr lang="nl-NL" dirty="0"/>
          </a:p>
        </p:txBody>
      </p:sp>
      <p:sp>
        <p:nvSpPr>
          <p:cNvPr id="3" name="Tijdelijke aanduiding voor inhoud 2"/>
          <p:cNvSpPr>
            <a:spLocks noGrp="1"/>
          </p:cNvSpPr>
          <p:nvPr>
            <p:ph idx="1"/>
          </p:nvPr>
        </p:nvSpPr>
        <p:spPr>
          <a:xfrm>
            <a:off x="270456" y="721218"/>
            <a:ext cx="9491730" cy="6027312"/>
          </a:xfrm>
        </p:spPr>
        <p:txBody>
          <a:bodyPr>
            <a:normAutofit lnSpcReduction="10000"/>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200</a:t>
            </a:r>
          </a:p>
          <a:p>
            <a:r>
              <a:rPr lang="nl-NL" sz="2500" dirty="0" smtClean="0"/>
              <a:t>Nu neemt de maatschappelijke geldhoeveelheid tot 250.</a:t>
            </a:r>
          </a:p>
          <a:p>
            <a:r>
              <a:rPr lang="nl-NL" sz="2500" dirty="0" smtClean="0"/>
              <a:t>250 * 40 = Prijs * reëel BBP.</a:t>
            </a:r>
          </a:p>
          <a:p>
            <a:r>
              <a:rPr lang="nl-NL" sz="2500" dirty="0" err="1" smtClean="0"/>
              <a:t>Reeel</a:t>
            </a:r>
            <a:r>
              <a:rPr lang="nl-NL" sz="2500" dirty="0" smtClean="0"/>
              <a:t> BBP staat op lange termijn vast = 200</a:t>
            </a:r>
          </a:p>
          <a:p>
            <a:r>
              <a:rPr lang="nl-NL" sz="2500" dirty="0" smtClean="0"/>
              <a:t>250 * 40 = prijs * 200</a:t>
            </a:r>
          </a:p>
          <a:p>
            <a:r>
              <a:rPr lang="nl-NL" sz="2500" dirty="0" smtClean="0"/>
              <a:t>10.000 = prijs * 200</a:t>
            </a:r>
          </a:p>
          <a:p>
            <a:r>
              <a:rPr lang="nl-NL" sz="2500" dirty="0" smtClean="0"/>
              <a:t>10.000 / 200 = Prijs</a:t>
            </a:r>
          </a:p>
          <a:p>
            <a:r>
              <a:rPr lang="nl-NL" sz="2500" dirty="0" smtClean="0"/>
              <a:t>prijs= 50</a:t>
            </a:r>
            <a:endParaRPr lang="nl-NL" sz="2500" dirty="0"/>
          </a:p>
        </p:txBody>
      </p:sp>
    </p:spTree>
    <p:extLst>
      <p:ext uri="{BB962C8B-B14F-4D97-AF65-F5344CB8AC3E}">
        <p14:creationId xmlns:p14="http://schemas.microsoft.com/office/powerpoint/2010/main" val="85953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Op korte termijn het veranderen van de geldhoeveelheid beïnvloed het reëel BBP.</a:t>
            </a:r>
          </a:p>
          <a:p>
            <a:r>
              <a:rPr lang="nl-NL" sz="2500" dirty="0" err="1" smtClean="0"/>
              <a:t>Cq</a:t>
            </a:r>
            <a:r>
              <a:rPr lang="nl-NL" sz="2500" dirty="0" smtClean="0"/>
              <a:t> wanneer de geldhoeveelheid toeneemt stijgt het BBP wanneer de geldhoeveelheid afneemt daalt het BBP.</a:t>
            </a:r>
          </a:p>
          <a:p>
            <a:r>
              <a:rPr lang="nl-NL" sz="2500" dirty="0" smtClean="0"/>
              <a:t>Op lange termijn het veranderen van de geldhoeveelheid beïnvloed het prijspeil.</a:t>
            </a:r>
          </a:p>
          <a:p>
            <a:r>
              <a:rPr lang="nl-NL" sz="2500" dirty="0" err="1"/>
              <a:t>Cq</a:t>
            </a:r>
            <a:r>
              <a:rPr lang="nl-NL" sz="2500" dirty="0"/>
              <a:t> wanneer de geldhoeveelheid toeneemt stijgt het </a:t>
            </a:r>
            <a:r>
              <a:rPr lang="nl-NL" sz="2500" dirty="0" smtClean="0"/>
              <a:t>prijspeil </a:t>
            </a:r>
            <a:r>
              <a:rPr lang="nl-NL" sz="2500" dirty="0"/>
              <a:t>wanneer de geldhoeveelheid afneemt daalt het </a:t>
            </a:r>
            <a:r>
              <a:rPr lang="nl-NL" sz="2500" dirty="0" smtClean="0"/>
              <a:t>prijspeil.</a:t>
            </a:r>
          </a:p>
          <a:p>
            <a:r>
              <a:rPr lang="nl-NL" sz="2500" dirty="0" smtClean="0"/>
              <a:t>Het aanpassen van de geldhoeveelheid noemen we </a:t>
            </a:r>
            <a:r>
              <a:rPr lang="nl-NL" sz="2500" b="1" dirty="0" smtClean="0"/>
              <a:t>monetair beleid.</a:t>
            </a:r>
            <a:endParaRPr lang="nl-NL" sz="2500" b="1" dirty="0"/>
          </a:p>
          <a:p>
            <a:endParaRPr lang="nl-NL" sz="2500" dirty="0" smtClean="0"/>
          </a:p>
          <a:p>
            <a:endParaRPr lang="nl-NL" sz="2500" dirty="0"/>
          </a:p>
        </p:txBody>
      </p:sp>
    </p:spTree>
    <p:extLst>
      <p:ext uri="{BB962C8B-B14F-4D97-AF65-F5344CB8AC3E}">
        <p14:creationId xmlns:p14="http://schemas.microsoft.com/office/powerpoint/2010/main" val="1542396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werkt het monetair beleid.</a:t>
            </a:r>
            <a:endParaRPr lang="nl-NL" dirty="0"/>
          </a:p>
        </p:txBody>
      </p:sp>
      <p:sp>
        <p:nvSpPr>
          <p:cNvPr id="3" name="Tijdelijke aanduiding voor inhoud 2"/>
          <p:cNvSpPr>
            <a:spLocks noGrp="1"/>
          </p:cNvSpPr>
          <p:nvPr>
            <p:ph idx="1"/>
          </p:nvPr>
        </p:nvSpPr>
        <p:spPr>
          <a:xfrm>
            <a:off x="347730" y="1300767"/>
            <a:ext cx="8926272" cy="5318974"/>
          </a:xfrm>
        </p:spPr>
        <p:txBody>
          <a:bodyPr>
            <a:normAutofit/>
          </a:bodyPr>
          <a:lstStyle/>
          <a:p>
            <a:r>
              <a:rPr lang="nl-NL" sz="2500" dirty="0" smtClean="0"/>
              <a:t>Klanten lenen bij banken </a:t>
            </a:r>
            <a:r>
              <a:rPr lang="nl-NL" sz="2500" dirty="0" smtClean="0">
                <a:sym typeface="Wingdings" panose="05000000000000000000" pitchFamily="2" charset="2"/>
              </a:rPr>
              <a:t> banken lenen bij de Europese centrale bank.</a:t>
            </a:r>
          </a:p>
          <a:p>
            <a:r>
              <a:rPr lang="nl-NL" sz="2500" dirty="0" smtClean="0"/>
              <a:t>De Europese centrale bank bepaald de rentestand die ze vragen aan banken, banken berekenen deze rentestand door aan hun klanten.</a:t>
            </a:r>
          </a:p>
          <a:p>
            <a:r>
              <a:rPr lang="nl-NL" sz="2500" dirty="0" smtClean="0"/>
              <a:t>stel er is laag conjunctuur in Europa.</a:t>
            </a:r>
          </a:p>
          <a:p>
            <a:r>
              <a:rPr lang="nl-NL" sz="2500" dirty="0" smtClean="0"/>
              <a:t>De ECB kan dan de rente stand verlagen </a:t>
            </a:r>
            <a:r>
              <a:rPr lang="nl-NL" sz="2500" dirty="0" smtClean="0">
                <a:sym typeface="Wingdings" panose="05000000000000000000" pitchFamily="2" charset="2"/>
              </a:rPr>
              <a:t> </a:t>
            </a:r>
            <a:r>
              <a:rPr lang="nl-NL" sz="2500" dirty="0" smtClean="0"/>
              <a:t>de banken zullen hun rente verlagen aan klanten </a:t>
            </a:r>
            <a:r>
              <a:rPr lang="nl-NL" sz="2500" dirty="0" smtClean="0">
                <a:sym typeface="Wingdings" panose="05000000000000000000" pitchFamily="2" charset="2"/>
              </a:rPr>
              <a:t> klanten gaan meer lenen en minder sparen maatschappelijke geldhoeveelheid stijgt  het Reëel BBP zal op korte termijn stijgen.</a:t>
            </a:r>
            <a:endParaRPr lang="nl-NL" sz="2500" dirty="0" smtClean="0"/>
          </a:p>
        </p:txBody>
      </p:sp>
    </p:spTree>
    <p:extLst>
      <p:ext uri="{BB962C8B-B14F-4D97-AF65-F5344CB8AC3E}">
        <p14:creationId xmlns:p14="http://schemas.microsoft.com/office/powerpoint/2010/main" val="2117786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werkt het monetair beleid.</a:t>
            </a:r>
            <a:endParaRPr lang="nl-NL" dirty="0"/>
          </a:p>
        </p:txBody>
      </p:sp>
      <p:sp>
        <p:nvSpPr>
          <p:cNvPr id="3" name="Tijdelijke aanduiding voor inhoud 2"/>
          <p:cNvSpPr>
            <a:spLocks noGrp="1"/>
          </p:cNvSpPr>
          <p:nvPr>
            <p:ph idx="1"/>
          </p:nvPr>
        </p:nvSpPr>
        <p:spPr>
          <a:xfrm>
            <a:off x="347730" y="1300767"/>
            <a:ext cx="8926272" cy="5318974"/>
          </a:xfrm>
        </p:spPr>
        <p:txBody>
          <a:bodyPr>
            <a:normAutofit/>
          </a:bodyPr>
          <a:lstStyle/>
          <a:p>
            <a:r>
              <a:rPr lang="nl-NL" sz="2500" dirty="0" smtClean="0"/>
              <a:t>Klanten lenen bij banken </a:t>
            </a:r>
            <a:r>
              <a:rPr lang="nl-NL" sz="2500" dirty="0" smtClean="0">
                <a:sym typeface="Wingdings" panose="05000000000000000000" pitchFamily="2" charset="2"/>
              </a:rPr>
              <a:t> banken lenen bij de Europese centrale bank.</a:t>
            </a:r>
          </a:p>
          <a:p>
            <a:r>
              <a:rPr lang="nl-NL" sz="2500" dirty="0" smtClean="0"/>
              <a:t>De Europese centrale bank bepaald de rentestand die ze vragen aan banken, banken berekenen deze rentestand door aan hun klanten.</a:t>
            </a:r>
          </a:p>
          <a:p>
            <a:r>
              <a:rPr lang="nl-NL" sz="2500" dirty="0" smtClean="0"/>
              <a:t>stel er is hoog conjunctuur in Europa.</a:t>
            </a:r>
          </a:p>
          <a:p>
            <a:r>
              <a:rPr lang="nl-NL" sz="2500" dirty="0" smtClean="0"/>
              <a:t>De ECB kan dan de rente stand verhogen </a:t>
            </a:r>
            <a:r>
              <a:rPr lang="nl-NL" sz="2500" dirty="0" smtClean="0">
                <a:sym typeface="Wingdings" panose="05000000000000000000" pitchFamily="2" charset="2"/>
              </a:rPr>
              <a:t> </a:t>
            </a:r>
            <a:r>
              <a:rPr lang="nl-NL" sz="2500" dirty="0" smtClean="0"/>
              <a:t>de banken zullen hun rente verhogen aan klanten </a:t>
            </a:r>
            <a:r>
              <a:rPr lang="nl-NL" sz="2500" dirty="0" smtClean="0">
                <a:sym typeface="Wingdings" panose="05000000000000000000" pitchFamily="2" charset="2"/>
              </a:rPr>
              <a:t> klanten gaan minder lenen en meer sparen  maatschappelijke geldhoeveelheid daalt  het Reëel BBP zal op korte termijn dalen.</a:t>
            </a:r>
            <a:endParaRPr lang="nl-NL" sz="2500" dirty="0" smtClean="0"/>
          </a:p>
        </p:txBody>
      </p:sp>
    </p:spTree>
    <p:extLst>
      <p:ext uri="{BB962C8B-B14F-4D97-AF65-F5344CB8AC3E}">
        <p14:creationId xmlns:p14="http://schemas.microsoft.com/office/powerpoint/2010/main" val="186299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Handel ja of nee?</a:t>
            </a:r>
            <a:endParaRPr lang="nl-NL" dirty="0"/>
          </a:p>
        </p:txBody>
      </p:sp>
      <p:sp>
        <p:nvSpPr>
          <p:cNvPr id="3" name="Tijdelijke aanduiding voor inhoud 2"/>
          <p:cNvSpPr>
            <a:spLocks noGrp="1"/>
          </p:cNvSpPr>
          <p:nvPr>
            <p:ph idx="1"/>
          </p:nvPr>
        </p:nvSpPr>
        <p:spPr>
          <a:xfrm>
            <a:off x="309093" y="1352282"/>
            <a:ext cx="8964909" cy="5505717"/>
          </a:xfrm>
        </p:spPr>
        <p:txBody>
          <a:bodyPr>
            <a:normAutofit fontScale="92500"/>
          </a:bodyPr>
          <a:lstStyle/>
          <a:p>
            <a:r>
              <a:rPr lang="nl-NL" sz="2500" dirty="0" smtClean="0"/>
              <a:t>Er vind om verschillende redenen handel plaats.</a:t>
            </a:r>
          </a:p>
          <a:p>
            <a:r>
              <a:rPr lang="nl-NL" sz="2500" dirty="0" smtClean="0"/>
              <a:t>De eerste rede is dat een land bepaalde producten niet zelf kan produceren.</a:t>
            </a:r>
          </a:p>
          <a:p>
            <a:r>
              <a:rPr lang="nl-NL" sz="2500" dirty="0" smtClean="0"/>
              <a:t>Toch vind er ook veel handel plaatst tussen landen die beide dezelfde producten maken.</a:t>
            </a:r>
          </a:p>
          <a:p>
            <a:r>
              <a:rPr lang="nl-NL" sz="2500" dirty="0" smtClean="0"/>
              <a:t>Dan is niet van belang hoe duur je product is, maar hoe duur je product is </a:t>
            </a:r>
            <a:r>
              <a:rPr lang="nl-NL" sz="2500" dirty="0" err="1" smtClean="0"/>
              <a:t>t.o.v</a:t>
            </a:r>
            <a:r>
              <a:rPr lang="nl-NL" sz="2500" dirty="0" smtClean="0"/>
              <a:t> het buitenland.</a:t>
            </a:r>
          </a:p>
          <a:p>
            <a:r>
              <a:rPr lang="nl-NL" sz="2500" dirty="0" smtClean="0"/>
              <a:t>Stel je verkoopt bier voor 15 euro, dan zal je bier verkopen aan het buitenland zolang hun eigen bier duurder is dan 15 euro (aannemend dat ze beide biertjes even lekker vinden)</a:t>
            </a:r>
          </a:p>
          <a:p>
            <a:r>
              <a:rPr lang="nl-NL" sz="2500" dirty="0" smtClean="0"/>
              <a:t>De positie die je hebt </a:t>
            </a:r>
            <a:r>
              <a:rPr lang="nl-NL" sz="2500" dirty="0" err="1" smtClean="0"/>
              <a:t>t.o.v</a:t>
            </a:r>
            <a:r>
              <a:rPr lang="nl-NL" sz="2500" dirty="0" smtClean="0"/>
              <a:t> buitenland met betrekking tot het verkopen van goederen noemen we je </a:t>
            </a:r>
            <a:r>
              <a:rPr lang="nl-NL" sz="2500" b="1" dirty="0" smtClean="0"/>
              <a:t>internationale concurrentiepositie.</a:t>
            </a:r>
          </a:p>
          <a:p>
            <a:endParaRPr lang="nl-NL" sz="2500" dirty="0" smtClean="0"/>
          </a:p>
          <a:p>
            <a:endParaRPr lang="nl-NL" sz="2500" dirty="0"/>
          </a:p>
        </p:txBody>
      </p:sp>
    </p:spTree>
    <p:extLst>
      <p:ext uri="{BB962C8B-B14F-4D97-AF65-F5344CB8AC3E}">
        <p14:creationId xmlns:p14="http://schemas.microsoft.com/office/powerpoint/2010/main" val="38401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7730" y="-50799"/>
            <a:ext cx="8926272" cy="1930400"/>
          </a:xfrm>
        </p:spPr>
        <p:txBody>
          <a:bodyPr/>
          <a:lstStyle/>
          <a:p>
            <a:r>
              <a:rPr lang="nl-NL" dirty="0" smtClean="0"/>
              <a:t>Specialiseren.</a:t>
            </a:r>
            <a:endParaRPr lang="nl-NL" dirty="0"/>
          </a:p>
        </p:txBody>
      </p:sp>
      <p:sp>
        <p:nvSpPr>
          <p:cNvPr id="3" name="Tijdelijke aanduiding voor inhoud 2"/>
          <p:cNvSpPr>
            <a:spLocks noGrp="1"/>
          </p:cNvSpPr>
          <p:nvPr>
            <p:ph idx="1"/>
          </p:nvPr>
        </p:nvSpPr>
        <p:spPr>
          <a:xfrm>
            <a:off x="347730" y="566670"/>
            <a:ext cx="8926272" cy="5474693"/>
          </a:xfrm>
        </p:spPr>
        <p:txBody>
          <a:bodyPr>
            <a:noAutofit/>
          </a:bodyPr>
          <a:lstStyle/>
          <a:p>
            <a:r>
              <a:rPr lang="nl-NL" sz="2500" dirty="0" smtClean="0"/>
              <a:t>Je ziet vaak wel dat landen zich specialiseren in bepaalde producten.</a:t>
            </a:r>
          </a:p>
          <a:p>
            <a:r>
              <a:rPr lang="nl-NL" sz="2500" dirty="0" err="1" smtClean="0"/>
              <a:t>cq</a:t>
            </a:r>
            <a:r>
              <a:rPr lang="nl-NL" sz="2500" dirty="0" smtClean="0"/>
              <a:t>: dat ze in een bepaald land vooral dat product gaan maken.</a:t>
            </a:r>
          </a:p>
          <a:p>
            <a:r>
              <a:rPr lang="nl-NL" sz="2500" dirty="0" smtClean="0"/>
              <a:t>Dit komt door:</a:t>
            </a:r>
          </a:p>
          <a:p>
            <a:r>
              <a:rPr lang="nl-NL" sz="2500" dirty="0" smtClean="0"/>
              <a:t>Natuurlijke omstandigheden (denk aan het hebben of ontbreken van bepaalde grondstoffen.</a:t>
            </a:r>
          </a:p>
          <a:p>
            <a:r>
              <a:rPr lang="nl-NL" sz="2500" dirty="0" smtClean="0"/>
              <a:t>De loonkosten per product en de kwaliteit van de producten (hoeveel kost het om het product te maken/ hoe goed is de kwaliteit)</a:t>
            </a:r>
          </a:p>
          <a:p>
            <a:r>
              <a:rPr lang="nl-NL" sz="2500" dirty="0" smtClean="0"/>
              <a:t>Infrastructuur (kunnen we de producten goed vervoeren, is handel mogelijk)</a:t>
            </a:r>
          </a:p>
          <a:p>
            <a:r>
              <a:rPr lang="nl-NL" sz="2500" dirty="0" smtClean="0"/>
              <a:t>Stabiliteit (hoe is onze wisselkoers/hoe stabiel is onze regering)</a:t>
            </a:r>
            <a:endParaRPr lang="nl-NL" sz="2500" dirty="0"/>
          </a:p>
        </p:txBody>
      </p:sp>
    </p:spTree>
    <p:extLst>
      <p:ext uri="{BB962C8B-B14F-4D97-AF65-F5344CB8AC3E}">
        <p14:creationId xmlns:p14="http://schemas.microsoft.com/office/powerpoint/2010/main" val="154987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stof: vrijhandel en protectionisme.</a:t>
            </a:r>
            <a:endParaRPr lang="nl-NL" dirty="0"/>
          </a:p>
        </p:txBody>
      </p:sp>
      <p:sp>
        <p:nvSpPr>
          <p:cNvPr id="3" name="Tijdelijke aanduiding voor inhoud 2"/>
          <p:cNvSpPr>
            <a:spLocks noGrp="1"/>
          </p:cNvSpPr>
          <p:nvPr>
            <p:ph idx="1"/>
          </p:nvPr>
        </p:nvSpPr>
        <p:spPr/>
        <p:txBody>
          <a:bodyPr>
            <a:noAutofit/>
          </a:bodyPr>
          <a:lstStyle/>
          <a:p>
            <a:r>
              <a:rPr lang="nl-NL" sz="2500" dirty="0" smtClean="0"/>
              <a:t>Wanneer je door bepaalde regels probeert je binnenlandse productie te beschermen van het buitenland spreken we van </a:t>
            </a:r>
            <a:r>
              <a:rPr lang="nl-NL" sz="2500" b="1" dirty="0" smtClean="0"/>
              <a:t>protectionisme.</a:t>
            </a:r>
          </a:p>
          <a:p>
            <a:r>
              <a:rPr lang="nl-NL" sz="2500" dirty="0" smtClean="0"/>
              <a:t>Redenen:</a:t>
            </a:r>
            <a:endParaRPr lang="nl-NL" sz="2500" dirty="0"/>
          </a:p>
          <a:p>
            <a:r>
              <a:rPr lang="nl-NL" sz="2500" dirty="0" smtClean="0"/>
              <a:t>Infant </a:t>
            </a:r>
            <a:r>
              <a:rPr lang="nl-NL" sz="2500" dirty="0" err="1" smtClean="0"/>
              <a:t>industry</a:t>
            </a:r>
            <a:r>
              <a:rPr lang="nl-NL" sz="2500" dirty="0" smtClean="0"/>
              <a:t>-argument : beschermen van jonge binnenlandse industrie</a:t>
            </a:r>
          </a:p>
          <a:p>
            <a:r>
              <a:rPr lang="nl-NL" sz="2500" dirty="0" smtClean="0"/>
              <a:t>Bescherming van de eigen werkgelegenheid.</a:t>
            </a:r>
          </a:p>
          <a:p>
            <a:r>
              <a:rPr lang="nl-NL" sz="2500" dirty="0" smtClean="0"/>
              <a:t>Anti dumping: om te voorkomen dat het buitenland voor een lagere prijs producten hier dumpt.</a:t>
            </a:r>
            <a:endParaRPr lang="nl-NL" sz="2500" dirty="0"/>
          </a:p>
        </p:txBody>
      </p:sp>
    </p:spTree>
    <p:extLst>
      <p:ext uri="{BB962C8B-B14F-4D97-AF65-F5344CB8AC3E}">
        <p14:creationId xmlns:p14="http://schemas.microsoft.com/office/powerpoint/2010/main" val="386891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beschermen we de binnenlandse productie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2 mogelijkheden:</a:t>
            </a:r>
          </a:p>
          <a:p>
            <a:r>
              <a:rPr lang="nl-NL" sz="2500" dirty="0" smtClean="0"/>
              <a:t>Optie 1: tarifaire maatregelen</a:t>
            </a:r>
          </a:p>
          <a:p>
            <a:r>
              <a:rPr lang="nl-NL" sz="2500" dirty="0" smtClean="0"/>
              <a:t>Invoerrechten/importheffingen</a:t>
            </a:r>
          </a:p>
          <a:p>
            <a:r>
              <a:rPr lang="nl-NL" sz="2500" dirty="0" smtClean="0"/>
              <a:t>Exportsubsidie.</a:t>
            </a:r>
          </a:p>
          <a:p>
            <a:r>
              <a:rPr lang="nl-NL" sz="2500" dirty="0" smtClean="0"/>
              <a:t>Subsidie binnenlandse productie.</a:t>
            </a:r>
          </a:p>
          <a:p>
            <a:r>
              <a:rPr lang="nl-NL" sz="2500" dirty="0" smtClean="0"/>
              <a:t>Optie 2: non-tarifaire maatregelen</a:t>
            </a:r>
          </a:p>
          <a:p>
            <a:r>
              <a:rPr lang="nl-NL" sz="2500" dirty="0" smtClean="0"/>
              <a:t>Invoerquota</a:t>
            </a:r>
          </a:p>
          <a:p>
            <a:r>
              <a:rPr lang="nl-NL" sz="2500" dirty="0" smtClean="0"/>
              <a:t>Zware kwaliteitseisen.</a:t>
            </a:r>
            <a:endParaRPr lang="nl-NL" sz="2500" dirty="0"/>
          </a:p>
        </p:txBody>
      </p:sp>
    </p:spTree>
    <p:extLst>
      <p:ext uri="{BB962C8B-B14F-4D97-AF65-F5344CB8AC3E}">
        <p14:creationId xmlns:p14="http://schemas.microsoft.com/office/powerpoint/2010/main" val="148972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63"/>
          <a:stretch/>
        </p:blipFill>
        <p:spPr>
          <a:xfrm>
            <a:off x="0" y="0"/>
            <a:ext cx="12192000" cy="1203158"/>
          </a:xfrm>
          <a:prstGeom prst="rect">
            <a:avLst/>
          </a:prstGeom>
        </p:spPr>
      </p:pic>
      <p:pic>
        <p:nvPicPr>
          <p:cNvPr id="5" name="Afbeelding 4"/>
          <p:cNvPicPr>
            <a:picLocks noChangeAspect="1"/>
          </p:cNvPicPr>
          <p:nvPr/>
        </p:nvPicPr>
        <p:blipFill rotWithShape="1">
          <a:blip r:embed="rId2"/>
          <a:srcRect b="66250"/>
          <a:stretch/>
        </p:blipFill>
        <p:spPr>
          <a:xfrm>
            <a:off x="0" y="0"/>
            <a:ext cx="12192000" cy="2057400"/>
          </a:xfrm>
          <a:prstGeom prst="rect">
            <a:avLst/>
          </a:prstGeom>
        </p:spPr>
      </p:pic>
      <p:pic>
        <p:nvPicPr>
          <p:cNvPr id="6" name="Afbeelding 5"/>
          <p:cNvPicPr>
            <a:picLocks noChangeAspect="1"/>
          </p:cNvPicPr>
          <p:nvPr/>
        </p:nvPicPr>
        <p:blipFill rotWithShape="1">
          <a:blip r:embed="rId2"/>
          <a:srcRect b="60921"/>
          <a:stretch/>
        </p:blipFill>
        <p:spPr>
          <a:xfrm>
            <a:off x="0" y="0"/>
            <a:ext cx="12192000" cy="2382253"/>
          </a:xfrm>
          <a:prstGeom prst="rect">
            <a:avLst/>
          </a:prstGeom>
        </p:spPr>
      </p:pic>
      <p:pic>
        <p:nvPicPr>
          <p:cNvPr id="7" name="Afbeelding 6"/>
          <p:cNvPicPr>
            <a:picLocks noChangeAspect="1"/>
          </p:cNvPicPr>
          <p:nvPr/>
        </p:nvPicPr>
        <p:blipFill rotWithShape="1">
          <a:blip r:embed="rId2"/>
          <a:srcRect b="55198"/>
          <a:stretch/>
        </p:blipFill>
        <p:spPr>
          <a:xfrm>
            <a:off x="0" y="0"/>
            <a:ext cx="12192000" cy="2731168"/>
          </a:xfrm>
          <a:prstGeom prst="rect">
            <a:avLst/>
          </a:prstGeom>
        </p:spPr>
      </p:pic>
      <p:pic>
        <p:nvPicPr>
          <p:cNvPr id="8" name="Afbeelding 7"/>
          <p:cNvPicPr>
            <a:picLocks noChangeAspect="1"/>
          </p:cNvPicPr>
          <p:nvPr/>
        </p:nvPicPr>
        <p:blipFill rotWithShape="1">
          <a:blip r:embed="rId2"/>
          <a:srcRect b="46908"/>
          <a:stretch/>
        </p:blipFill>
        <p:spPr>
          <a:xfrm>
            <a:off x="0" y="0"/>
            <a:ext cx="12192000" cy="3236495"/>
          </a:xfrm>
          <a:prstGeom prst="rect">
            <a:avLst/>
          </a:prstGeom>
        </p:spPr>
      </p:pic>
      <p:pic>
        <p:nvPicPr>
          <p:cNvPr id="9" name="Afbeelding 8"/>
          <p:cNvPicPr>
            <a:picLocks noChangeAspect="1"/>
          </p:cNvPicPr>
          <p:nvPr/>
        </p:nvPicPr>
        <p:blipFill rotWithShape="1">
          <a:blip r:embed="rId2"/>
          <a:srcRect b="31513"/>
          <a:stretch/>
        </p:blipFill>
        <p:spPr>
          <a:xfrm>
            <a:off x="0" y="0"/>
            <a:ext cx="12192000" cy="4174958"/>
          </a:xfrm>
          <a:prstGeom prst="rect">
            <a:avLst/>
          </a:prstGeom>
        </p:spPr>
      </p:pic>
      <p:pic>
        <p:nvPicPr>
          <p:cNvPr id="10" name="Afbeelding 9"/>
          <p:cNvPicPr>
            <a:picLocks noChangeAspect="1"/>
          </p:cNvPicPr>
          <p:nvPr/>
        </p:nvPicPr>
        <p:blipFill rotWithShape="1">
          <a:blip r:embed="rId2"/>
          <a:srcRect b="25592"/>
          <a:stretch/>
        </p:blipFill>
        <p:spPr>
          <a:xfrm>
            <a:off x="0" y="0"/>
            <a:ext cx="12192000" cy="4535905"/>
          </a:xfrm>
          <a:prstGeom prst="rect">
            <a:avLst/>
          </a:prstGeom>
        </p:spPr>
      </p:pic>
      <p:pic>
        <p:nvPicPr>
          <p:cNvPr id="11" name="Afbeelding 10"/>
          <p:cNvPicPr>
            <a:picLocks noChangeAspect="1"/>
          </p:cNvPicPr>
          <p:nvPr/>
        </p:nvPicPr>
        <p:blipFill rotWithShape="1">
          <a:blip r:embed="rId2"/>
          <a:srcRect b="15132"/>
          <a:stretch/>
        </p:blipFill>
        <p:spPr>
          <a:xfrm>
            <a:off x="0" y="0"/>
            <a:ext cx="12192000" cy="5173579"/>
          </a:xfrm>
          <a:prstGeom prst="rect">
            <a:avLst/>
          </a:prstGeom>
        </p:spPr>
      </p:pic>
      <p:pic>
        <p:nvPicPr>
          <p:cNvPr id="12" name="Afbeelding 11"/>
          <p:cNvPicPr>
            <a:picLocks noChangeAspect="1"/>
          </p:cNvPicPr>
          <p:nvPr/>
        </p:nvPicPr>
        <p:blipFill>
          <a:blip r:embed="rId2"/>
          <a:stretch>
            <a:fillRect/>
          </a:stretch>
        </p:blipFill>
        <p:spPr>
          <a:xfrm>
            <a:off x="0" y="0"/>
            <a:ext cx="12192000" cy="6096000"/>
          </a:xfrm>
          <a:prstGeom prst="rect">
            <a:avLst/>
          </a:prstGeom>
        </p:spPr>
      </p:pic>
    </p:spTree>
    <p:extLst>
      <p:ext uri="{BB962C8B-B14F-4D97-AF65-F5344CB8AC3E}">
        <p14:creationId xmlns:p14="http://schemas.microsoft.com/office/powerpoint/2010/main" val="239012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hoofdstuk 2 </a:t>
            </a:r>
            <a:r>
              <a:rPr lang="nl-NL" dirty="0"/>
              <a:t>E</a:t>
            </a:r>
            <a:r>
              <a:rPr lang="nl-NL" dirty="0" smtClean="0"/>
              <a:t>uropa, wel of niet samenwerken.</a:t>
            </a:r>
            <a:endParaRPr lang="nl-NL" dirty="0"/>
          </a:p>
        </p:txBody>
      </p:sp>
      <p:sp>
        <p:nvSpPr>
          <p:cNvPr id="3" name="Tijdelijke aanduiding voor inhoud 2"/>
          <p:cNvSpPr>
            <a:spLocks noGrp="1"/>
          </p:cNvSpPr>
          <p:nvPr>
            <p:ph idx="1"/>
          </p:nvPr>
        </p:nvSpPr>
        <p:spPr/>
        <p:txBody>
          <a:bodyPr>
            <a:normAutofit/>
          </a:bodyPr>
          <a:lstStyle/>
          <a:p>
            <a:r>
              <a:rPr lang="nl-NL" sz="2500" dirty="0" smtClean="0"/>
              <a:t>Binnen </a:t>
            </a:r>
            <a:r>
              <a:rPr lang="nl-NL" sz="2500" dirty="0" err="1" smtClean="0"/>
              <a:t>europa</a:t>
            </a:r>
            <a:r>
              <a:rPr lang="nl-NL" sz="2500" dirty="0" smtClean="0"/>
              <a:t> wordt er op verschillende vlakken samengewerkt.</a:t>
            </a:r>
          </a:p>
          <a:p>
            <a:r>
              <a:rPr lang="nl-NL" sz="2500" dirty="0" smtClean="0"/>
              <a:t>2 redenen:</a:t>
            </a:r>
          </a:p>
          <a:p>
            <a:r>
              <a:rPr lang="nl-NL" sz="2500" dirty="0" smtClean="0"/>
              <a:t>Samen staan we sterker, 1 Europese munt, 1 Europees beleid.</a:t>
            </a:r>
          </a:p>
          <a:p>
            <a:r>
              <a:rPr lang="nl-NL" sz="2500" dirty="0" smtClean="0"/>
              <a:t>We kunnen alleen samen het probleem oplossen. Milieubeleid.</a:t>
            </a:r>
          </a:p>
          <a:p>
            <a:endParaRPr lang="nl-NL" sz="2500" dirty="0"/>
          </a:p>
        </p:txBody>
      </p:sp>
    </p:spTree>
    <p:extLst>
      <p:ext uri="{BB962C8B-B14F-4D97-AF65-F5344CB8AC3E}">
        <p14:creationId xmlns:p14="http://schemas.microsoft.com/office/powerpoint/2010/main" val="2747310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Milieuprobleem en milieubeleid:</a:t>
            </a:r>
            <a:endParaRPr lang="nl-NL" dirty="0"/>
          </a:p>
        </p:txBody>
      </p:sp>
      <p:sp>
        <p:nvSpPr>
          <p:cNvPr id="3" name="Tijdelijke aanduiding voor inhoud 2"/>
          <p:cNvSpPr>
            <a:spLocks noGrp="1"/>
          </p:cNvSpPr>
          <p:nvPr>
            <p:ph idx="1"/>
          </p:nvPr>
        </p:nvSpPr>
        <p:spPr/>
        <p:txBody>
          <a:bodyPr>
            <a:normAutofit/>
          </a:bodyPr>
          <a:lstStyle/>
          <a:p>
            <a:r>
              <a:rPr lang="nl-NL" sz="2500" dirty="0" smtClean="0"/>
              <a:t>Het milieuprobleem kent geen grenzen: vervuiling stopt niet bij een landsgrens.</a:t>
            </a:r>
          </a:p>
          <a:p>
            <a:r>
              <a:rPr lang="nl-NL" sz="2500" dirty="0" smtClean="0"/>
              <a:t>Toch zou je kunnen zeggen dat als elk land gewoon milieuvriendelijke produceert, het probleem wordt opgelost.</a:t>
            </a:r>
          </a:p>
          <a:p>
            <a:r>
              <a:rPr lang="nl-NL" sz="2500" dirty="0" smtClean="0"/>
              <a:t>Waarom lukt dit niet?</a:t>
            </a:r>
            <a:endParaRPr lang="nl-NL" sz="2500" dirty="0"/>
          </a:p>
        </p:txBody>
      </p:sp>
    </p:spTree>
    <p:extLst>
      <p:ext uri="{BB962C8B-B14F-4D97-AF65-F5344CB8AC3E}">
        <p14:creationId xmlns:p14="http://schemas.microsoft.com/office/powerpoint/2010/main" val="85732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596668" cy="1320800"/>
          </a:xfrm>
        </p:spPr>
        <p:txBody>
          <a:bodyPr/>
          <a:lstStyle/>
          <a:p>
            <a:r>
              <a:rPr lang="nl-NL" dirty="0" smtClean="0"/>
              <a:t>Het gevangen-dilemma</a:t>
            </a:r>
            <a:endParaRPr lang="nl-NL" dirty="0"/>
          </a:p>
        </p:txBody>
      </p:sp>
      <p:sp>
        <p:nvSpPr>
          <p:cNvPr id="3" name="Tijdelijke aanduiding voor inhoud 2"/>
          <p:cNvSpPr>
            <a:spLocks noGrp="1"/>
          </p:cNvSpPr>
          <p:nvPr>
            <p:ph idx="1"/>
          </p:nvPr>
        </p:nvSpPr>
        <p:spPr>
          <a:xfrm>
            <a:off x="254000" y="762000"/>
            <a:ext cx="10540999" cy="6095999"/>
          </a:xfrm>
        </p:spPr>
        <p:txBody>
          <a:bodyPr>
            <a:normAutofit fontScale="92500"/>
          </a:bodyPr>
          <a:lstStyle/>
          <a:p>
            <a:r>
              <a:rPr lang="nl-NL" sz="2500" dirty="0" smtClean="0"/>
              <a:t>Stel, een milieubeleid kost 150 miljoen euro</a:t>
            </a:r>
          </a:p>
          <a:p>
            <a:r>
              <a:rPr lang="nl-NL" sz="2500" dirty="0" smtClean="0"/>
              <a:t>Maar als het milieubeleid succesvol is levert het 200 miljoen euro op.</a:t>
            </a:r>
          </a:p>
          <a:p>
            <a:r>
              <a:rPr lang="nl-NL" sz="2500" dirty="0" smtClean="0"/>
              <a:t>Elk land mag </a:t>
            </a:r>
            <a:r>
              <a:rPr lang="nl-NL" sz="2500" dirty="0" err="1" smtClean="0"/>
              <a:t>afzondelijk</a:t>
            </a:r>
            <a:r>
              <a:rPr lang="nl-NL" sz="2500" dirty="0" smtClean="0"/>
              <a:t> bepalen of ze wel of geen beleid voeren.</a:t>
            </a:r>
          </a:p>
          <a:p>
            <a:r>
              <a:rPr lang="nl-NL" sz="2500" dirty="0" smtClean="0"/>
              <a:t>Stel: alle andere landen voeren een milieubeleid wat gaan wij doen?</a:t>
            </a:r>
          </a:p>
          <a:p>
            <a:r>
              <a:rPr lang="nl-NL" sz="2500" dirty="0" smtClean="0"/>
              <a:t>Geen milieubeleid voeren, tenslotte als alle landen milieubeleid voeren wordt dat milieubeleid succesvol. We verdienen door niks te doen 200 euro terwijl als we wel wat doen we (200-150 = 50) verdienen.</a:t>
            </a:r>
          </a:p>
          <a:p>
            <a:r>
              <a:rPr lang="nl-NL" sz="2500" dirty="0" smtClean="0"/>
              <a:t>Stel, alle andere landen voeren geen milieubeleid, wat gaan wij doen?</a:t>
            </a:r>
          </a:p>
          <a:p>
            <a:r>
              <a:rPr lang="nl-NL" sz="2500" dirty="0" smtClean="0"/>
              <a:t>Geen milieubeleid voeren, tenslotte als alle andere landen milieubeleid voeren wordt het milieubeleid niet succesvol. We verdienen door niks te doen niks, maar door wel wat doen we (0 – 150 = -150) verlies zouden maken.</a:t>
            </a:r>
          </a:p>
          <a:p>
            <a:r>
              <a:rPr lang="nl-NL" sz="2500" dirty="0" err="1" smtClean="0"/>
              <a:t>Cq</a:t>
            </a:r>
            <a:r>
              <a:rPr lang="nl-NL" sz="2500" dirty="0" smtClean="0"/>
              <a:t>: als alle landen zo denken gebeurd er niks.</a:t>
            </a:r>
            <a:endParaRPr lang="nl-NL" sz="2500" dirty="0"/>
          </a:p>
        </p:txBody>
      </p:sp>
    </p:spTree>
    <p:extLst>
      <p:ext uri="{BB962C8B-B14F-4D97-AF65-F5344CB8AC3E}">
        <p14:creationId xmlns:p14="http://schemas.microsoft.com/office/powerpoint/2010/main" val="47200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459"/>
          <a:stretch/>
        </p:blipFill>
        <p:spPr>
          <a:xfrm>
            <a:off x="0" y="0"/>
            <a:ext cx="12192000" cy="1287379"/>
          </a:xfrm>
          <a:prstGeom prst="rect">
            <a:avLst/>
          </a:prstGeom>
        </p:spPr>
      </p:pic>
      <p:pic>
        <p:nvPicPr>
          <p:cNvPr id="5" name="Afbeelding 4"/>
          <p:cNvPicPr>
            <a:picLocks noChangeAspect="1"/>
          </p:cNvPicPr>
          <p:nvPr/>
        </p:nvPicPr>
        <p:blipFill rotWithShape="1">
          <a:blip r:embed="rId2"/>
          <a:srcRect b="64358"/>
          <a:stretch/>
        </p:blipFill>
        <p:spPr>
          <a:xfrm>
            <a:off x="0" y="1"/>
            <a:ext cx="12192000" cy="1949116"/>
          </a:xfrm>
          <a:prstGeom prst="rect">
            <a:avLst/>
          </a:prstGeom>
        </p:spPr>
      </p:pic>
      <p:pic>
        <p:nvPicPr>
          <p:cNvPr id="6" name="Afbeelding 5"/>
          <p:cNvPicPr>
            <a:picLocks noChangeAspect="1"/>
          </p:cNvPicPr>
          <p:nvPr/>
        </p:nvPicPr>
        <p:blipFill rotWithShape="1">
          <a:blip r:embed="rId2"/>
          <a:srcRect b="41037"/>
          <a:stretch/>
        </p:blipFill>
        <p:spPr>
          <a:xfrm>
            <a:off x="0" y="0"/>
            <a:ext cx="12192000" cy="3224463"/>
          </a:xfrm>
          <a:prstGeom prst="rect">
            <a:avLst/>
          </a:prstGeom>
        </p:spPr>
      </p:pic>
      <p:pic>
        <p:nvPicPr>
          <p:cNvPr id="7" name="Afbeelding 6"/>
          <p:cNvPicPr>
            <a:picLocks noChangeAspect="1"/>
          </p:cNvPicPr>
          <p:nvPr/>
        </p:nvPicPr>
        <p:blipFill rotWithShape="1">
          <a:blip r:embed="rId2"/>
          <a:srcRect b="16396"/>
          <a:stretch/>
        </p:blipFill>
        <p:spPr>
          <a:xfrm>
            <a:off x="0" y="1"/>
            <a:ext cx="12192000" cy="4572000"/>
          </a:xfrm>
          <a:prstGeom prst="rect">
            <a:avLst/>
          </a:prstGeom>
        </p:spPr>
      </p:pic>
      <p:pic>
        <p:nvPicPr>
          <p:cNvPr id="8" name="Afbeelding 7"/>
          <p:cNvPicPr>
            <a:picLocks noChangeAspect="1"/>
          </p:cNvPicPr>
          <p:nvPr/>
        </p:nvPicPr>
        <p:blipFill>
          <a:blip r:embed="rId2"/>
          <a:stretch>
            <a:fillRect/>
          </a:stretch>
        </p:blipFill>
        <p:spPr>
          <a:xfrm>
            <a:off x="0" y="0"/>
            <a:ext cx="12192000" cy="5468645"/>
          </a:xfrm>
          <a:prstGeom prst="rect">
            <a:avLst/>
          </a:prstGeom>
        </p:spPr>
      </p:pic>
    </p:spTree>
    <p:extLst>
      <p:ext uri="{BB962C8B-B14F-4D97-AF65-F5344CB8AC3E}">
        <p14:creationId xmlns:p14="http://schemas.microsoft.com/office/powerpoint/2010/main" val="294588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764</TotalTime>
  <Words>4694</Words>
  <Application>Microsoft Office PowerPoint</Application>
  <PresentationFormat>Breedbeeld</PresentationFormat>
  <Paragraphs>485</Paragraphs>
  <Slides>82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82</vt:i4>
      </vt:variant>
    </vt:vector>
  </HeadingPairs>
  <TitlesOfParts>
    <vt:vector size="87" baseType="lpstr">
      <vt:lpstr>Arial</vt:lpstr>
      <vt:lpstr>Trebuchet MS</vt:lpstr>
      <vt:lpstr>Wingdings</vt:lpstr>
      <vt:lpstr>Wingdings 3</vt:lpstr>
      <vt:lpstr>Facet</vt:lpstr>
      <vt:lpstr>Welkom Havo 5.</vt:lpstr>
      <vt:lpstr>Agenda aankomende 3 lessen tot de toetsweek:</vt:lpstr>
      <vt:lpstr>Maak oefenopgave 1.</vt:lpstr>
      <vt:lpstr>PowerPoint-presentatie</vt:lpstr>
      <vt:lpstr>Maak oefenopgave 2.</vt:lpstr>
      <vt:lpstr>PowerPoint-presentatie</vt:lpstr>
      <vt:lpstr>Tot einde van de les </vt:lpstr>
      <vt:lpstr>PowerPoint-presentatie</vt:lpstr>
      <vt:lpstr>PowerPoint-presentatie</vt:lpstr>
      <vt:lpstr>Maak oefenopgave 4.</vt:lpstr>
      <vt:lpstr>PowerPoint-presentatie</vt:lpstr>
      <vt:lpstr>PowerPoint-presentatie</vt:lpstr>
      <vt:lpstr>Maak oefenopgave 5.</vt:lpstr>
      <vt:lpstr>PowerPoint-presentatie</vt:lpstr>
      <vt:lpstr>Tot einde van de les </vt:lpstr>
      <vt:lpstr>PowerPoint-presentatie</vt:lpstr>
      <vt:lpstr>Toegevoegde waarde en primair inkomen:</vt:lpstr>
      <vt:lpstr>Toegevoegde waarde en primair inkomen.</vt:lpstr>
      <vt:lpstr>Van primair naar secundaire</vt:lpstr>
      <vt:lpstr>Het bruto binnenlands product.</vt:lpstr>
      <vt:lpstr>Van nominaal naar reëel inkomen. </vt:lpstr>
      <vt:lpstr>Cijfervoorbeeld:</vt:lpstr>
      <vt:lpstr>Cijfervoorbeeld:</vt:lpstr>
      <vt:lpstr>Cijfervoorbeeld:</vt:lpstr>
      <vt:lpstr>Cijfervoorbeeld 2:</vt:lpstr>
      <vt:lpstr>Cijfervoorbeeld 2:</vt:lpstr>
      <vt:lpstr>Cijfervoorbeeld 2:</vt:lpstr>
      <vt:lpstr>Cijfervoorbeeld 2:</vt:lpstr>
      <vt:lpstr>De driehoek.</vt:lpstr>
      <vt:lpstr>Hoe meten we welvaart. </vt:lpstr>
      <vt:lpstr>Hoe meten we welvaart. </vt:lpstr>
      <vt:lpstr>Meten van welvaart via BBP.</vt:lpstr>
      <vt:lpstr>HDI en groen BBP.</vt:lpstr>
      <vt:lpstr>De categoriale inkomensverdeling.</vt:lpstr>
      <vt:lpstr>Verschillende quotes.</vt:lpstr>
      <vt:lpstr>PowerPoint-presentatie</vt:lpstr>
      <vt:lpstr>Figuur 2.1</vt:lpstr>
      <vt:lpstr>investeren</vt:lpstr>
      <vt:lpstr>PowerPoint-presentatie</vt:lpstr>
      <vt:lpstr>PowerPoint-presentatie</vt:lpstr>
      <vt:lpstr>Les 3: verder met de economische kringloop.</vt:lpstr>
      <vt:lpstr>PowerPoint-presentatie</vt:lpstr>
      <vt:lpstr>Welke formules moeten we hieruit kennen:</vt:lpstr>
      <vt:lpstr>De kringloop boekhoudkundig.</vt:lpstr>
      <vt:lpstr>PowerPoint-presentatie</vt:lpstr>
      <vt:lpstr>Les 2: hoofdstuk 3: structuur.</vt:lpstr>
      <vt:lpstr>Wat bepaald de productiecapaciteit</vt:lpstr>
      <vt:lpstr>arbeid</vt:lpstr>
      <vt:lpstr>Zegt arbeidsproductiviteit alles?</vt:lpstr>
      <vt:lpstr>Loonkosten per werknemer</vt:lpstr>
      <vt:lpstr>Naast kwaliteit ook kwantiteit.</vt:lpstr>
      <vt:lpstr>Kapitaal.</vt:lpstr>
      <vt:lpstr>Wat hebben we gezien?</vt:lpstr>
      <vt:lpstr>Natuur en ondernemerschap.</vt:lpstr>
      <vt:lpstr>Les vandaag: convergentie en divergentie. </vt:lpstr>
      <vt:lpstr>De geaggregeerde vraag en het geaggregeerde aanbod. </vt:lpstr>
      <vt:lpstr>De geaggregeerde vraag en het geaggregeerde aanbod. </vt:lpstr>
      <vt:lpstr>De geaggregeerde vraag en het geaggregeerde aanbod. </vt:lpstr>
      <vt:lpstr>De geaggregeerde vraag en het geaggregeerde aanbod. </vt:lpstr>
      <vt:lpstr>De geaggregeerde aanbodscurve op korte termijn. </vt:lpstr>
      <vt:lpstr>Waarom die vaste prijs?</vt:lpstr>
      <vt:lpstr>Waarom prijsrigiditeit?</vt:lpstr>
      <vt:lpstr>De geaggregeerde aanbodcurve op lange termijn.</vt:lpstr>
      <vt:lpstr>Conjunctuurbeleid.</vt:lpstr>
      <vt:lpstr>Overheid grijpt in.</vt:lpstr>
      <vt:lpstr>De relatie tussen hoeveelheid geld, productie en prijspeil.</vt:lpstr>
      <vt:lpstr>Fischer vergelijking.</vt:lpstr>
      <vt:lpstr>Fischer vergelijking.</vt:lpstr>
      <vt:lpstr>Fischer op Lange en korte termijn.</vt:lpstr>
      <vt:lpstr>Fischer vergelijking of korte termijn</vt:lpstr>
      <vt:lpstr>Fischer op Lange en korte termijn.</vt:lpstr>
      <vt:lpstr>Fischer vergelijking of lange termijn</vt:lpstr>
      <vt:lpstr>Wat hebben we gezien</vt:lpstr>
      <vt:lpstr>Hoe werkt het monetair beleid.</vt:lpstr>
      <vt:lpstr>Hoe werkt het monetair beleid.</vt:lpstr>
      <vt:lpstr>Handel ja of nee?</vt:lpstr>
      <vt:lpstr>Specialiseren.</vt:lpstr>
      <vt:lpstr>Nieuwe stof: vrijhandel en protectionisme.</vt:lpstr>
      <vt:lpstr>Hoe beschermen we de binnenlandse productie</vt:lpstr>
      <vt:lpstr>Les 2: hoofdstuk 2 Europa, wel of niet samenwerken.</vt:lpstr>
      <vt:lpstr>Milieuprobleem en milieubeleid:</vt:lpstr>
      <vt:lpstr>Het gevangen-dilemma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74</cp:revision>
  <dcterms:created xsi:type="dcterms:W3CDTF">2017-08-27T09:00:36Z</dcterms:created>
  <dcterms:modified xsi:type="dcterms:W3CDTF">2018-01-07T08:35:57Z</dcterms:modified>
</cp:coreProperties>
</file>