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46" r:id="rId4"/>
    <p:sldId id="349" r:id="rId5"/>
    <p:sldId id="352" r:id="rId6"/>
    <p:sldId id="357" r:id="rId7"/>
    <p:sldId id="358" r:id="rId8"/>
    <p:sldId id="364" r:id="rId9"/>
    <p:sldId id="368" r:id="rId10"/>
    <p:sldId id="365" r:id="rId11"/>
    <p:sldId id="369" r:id="rId12"/>
    <p:sldId id="370" r:id="rId13"/>
    <p:sldId id="366" r:id="rId14"/>
    <p:sldId id="371" r:id="rId15"/>
    <p:sldId id="367" r:id="rId16"/>
    <p:sldId id="372" r:id="rId17"/>
    <p:sldId id="373" r:id="rId18"/>
    <p:sldId id="374" r:id="rId19"/>
    <p:sldId id="375" r:id="rId20"/>
    <p:sldId id="376" r:id="rId21"/>
    <p:sldId id="377" r:id="rId22"/>
    <p:sldId id="378" r:id="rId23"/>
    <p:sldId id="379" r:id="rId24"/>
    <p:sldId id="380" r:id="rId25"/>
    <p:sldId id="381" r:id="rId26"/>
    <p:sldId id="382" r:id="rId27"/>
    <p:sldId id="383" r:id="rId28"/>
    <p:sldId id="384" r:id="rId29"/>
    <p:sldId id="393" r:id="rId30"/>
    <p:sldId id="385" r:id="rId31"/>
    <p:sldId id="386" r:id="rId32"/>
    <p:sldId id="387" r:id="rId33"/>
    <p:sldId id="388" r:id="rId34"/>
    <p:sldId id="389" r:id="rId35"/>
    <p:sldId id="390" r:id="rId36"/>
    <p:sldId id="391" r:id="rId37"/>
    <p:sldId id="392" r:id="rId38"/>
    <p:sldId id="394" r:id="rId39"/>
    <p:sldId id="395" r:id="rId40"/>
    <p:sldId id="396" r:id="rId41"/>
    <p:sldId id="397" r:id="rId42"/>
    <p:sldId id="398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2.13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klaar? Lees verder na opgave 2.17</a:t>
            </a:r>
          </a:p>
          <a:p>
            <a:r>
              <a:rPr lang="nl-NL" sz="2500" dirty="0"/>
              <a:t>Kom je er niet uit? Stel vragen of lees eerdere stukken theorie.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296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418"/>
          <a:stretch/>
        </p:blipFill>
        <p:spPr>
          <a:xfrm>
            <a:off x="0" y="0"/>
            <a:ext cx="12192000" cy="99862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1658"/>
          <a:stretch/>
        </p:blipFill>
        <p:spPr>
          <a:xfrm>
            <a:off x="0" y="-1"/>
            <a:ext cx="12192000" cy="217771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1323"/>
          <a:stretch/>
        </p:blipFill>
        <p:spPr>
          <a:xfrm>
            <a:off x="0" y="0"/>
            <a:ext cx="12192000" cy="333274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1658"/>
          <a:stretch/>
        </p:blipFill>
        <p:spPr>
          <a:xfrm>
            <a:off x="0" y="-1"/>
            <a:ext cx="12192000" cy="217771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1535"/>
          <a:stretch/>
        </p:blipFill>
        <p:spPr>
          <a:xfrm>
            <a:off x="0" y="-1"/>
            <a:ext cx="12192000" cy="332071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6707"/>
          <a:stretch/>
        </p:blipFill>
        <p:spPr>
          <a:xfrm>
            <a:off x="0" y="-1"/>
            <a:ext cx="12192000" cy="416292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67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5447"/>
          <a:stretch/>
        </p:blipFill>
        <p:spPr>
          <a:xfrm>
            <a:off x="0" y="-1"/>
            <a:ext cx="12192000" cy="13836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0183"/>
          <a:stretch/>
        </p:blipFill>
        <p:spPr>
          <a:xfrm>
            <a:off x="0" y="-1"/>
            <a:ext cx="12192000" cy="393432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1181"/>
          <a:stretch/>
        </p:blipFill>
        <p:spPr>
          <a:xfrm>
            <a:off x="0" y="0"/>
            <a:ext cx="12192000" cy="500513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63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18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2.17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8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klaar? Lees verder na opgave 2.19</a:t>
            </a:r>
          </a:p>
          <a:p>
            <a:r>
              <a:rPr lang="nl-NL" sz="2500" dirty="0" smtClean="0"/>
              <a:t>Kom je er niet uit? Stel vragen of lees eerdere stukken theorie.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63006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1217"/>
          <a:stretch/>
        </p:blipFill>
        <p:spPr>
          <a:xfrm>
            <a:off x="0" y="0"/>
            <a:ext cx="12192000" cy="77002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6880"/>
          <a:stretch/>
        </p:blipFill>
        <p:spPr>
          <a:xfrm>
            <a:off x="0" y="-1"/>
            <a:ext cx="12192000" cy="217771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0738"/>
          <a:stretch/>
        </p:blipFill>
        <p:spPr>
          <a:xfrm>
            <a:off x="0" y="0"/>
            <a:ext cx="12192000" cy="283945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09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078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2.19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Kom je er niet uit? Stel vragen of lees eerdere stukken theorie.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712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29667"/>
          <a:stretch/>
        </p:blipFill>
        <p:spPr>
          <a:xfrm>
            <a:off x="0" y="0"/>
            <a:ext cx="12192000" cy="34169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0256"/>
          <a:stretch/>
        </p:blipFill>
        <p:spPr>
          <a:xfrm>
            <a:off x="0" y="0"/>
            <a:ext cx="12192000" cy="38741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1837"/>
          <a:stretch/>
        </p:blipFill>
        <p:spPr>
          <a:xfrm>
            <a:off x="0" y="0"/>
            <a:ext cx="12192000" cy="42832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858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857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 hoofdstuk 3: structuur.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Het bruto binnenlands product wordt bepaald door twee factoren:</a:t>
            </a:r>
          </a:p>
          <a:p>
            <a:r>
              <a:rPr lang="nl-NL" sz="2500" dirty="0" smtClean="0"/>
              <a:t>Wat kunnen we allemaal maken (de productiecapaciteit)</a:t>
            </a:r>
          </a:p>
          <a:p>
            <a:r>
              <a:rPr lang="nl-NL" sz="2500" dirty="0" smtClean="0"/>
              <a:t>Hoeveel moeten we maken (de bestedingen)</a:t>
            </a:r>
          </a:p>
          <a:p>
            <a:r>
              <a:rPr lang="nl-NL" sz="2500" dirty="0" smtClean="0"/>
              <a:t>Hoofdstuk 3 gaat over de structuur, de aanbodzijde, de productiecapaciteit.</a:t>
            </a:r>
          </a:p>
          <a:p>
            <a:r>
              <a:rPr lang="nl-NL" sz="2500" dirty="0" smtClean="0"/>
              <a:t>Productiecapaciteit = hoeveel je maximaal kan produceren.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76802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3.1 en 3.2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6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Kom je er niet uit? Stel vragen of lees eerdere stukken theorie.</a:t>
            </a:r>
          </a:p>
          <a:p>
            <a:r>
              <a:rPr lang="nl-NL" sz="2500" dirty="0" smtClean="0"/>
              <a:t>Bedenk goed: het gaat bij figuur 3.2 om indexcijfers.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33593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3723"/>
          <a:stretch/>
        </p:blipFill>
        <p:spPr>
          <a:xfrm>
            <a:off x="0" y="60325"/>
            <a:ext cx="12192000" cy="173238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4571"/>
          <a:stretch/>
        </p:blipFill>
        <p:spPr>
          <a:xfrm>
            <a:off x="0" y="60325"/>
            <a:ext cx="12192000" cy="232192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25"/>
            <a:ext cx="12192000" cy="307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70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herhalen hoofdstuk 2. opgave 2.12/2.13/2.17/2.19</a:t>
            </a:r>
          </a:p>
          <a:p>
            <a:r>
              <a:rPr lang="nl-NL" sz="2500" dirty="0" smtClean="0"/>
              <a:t>Les 2: start structuur. Groeifactoren, productiefactoren, arbeidsproductiviteit en loonkosten per product.</a:t>
            </a:r>
          </a:p>
          <a:p>
            <a:r>
              <a:rPr lang="nl-NL" sz="2500" dirty="0" smtClean="0"/>
              <a:t>Les 3:structuur, kapitaal, natuur en ondernemerschap.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bepaald de productiecapaciteit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1515979"/>
            <a:ext cx="9045402" cy="5245768"/>
          </a:xfrm>
        </p:spPr>
        <p:txBody>
          <a:bodyPr>
            <a:noAutofit/>
          </a:bodyPr>
          <a:lstStyle/>
          <a:p>
            <a:r>
              <a:rPr lang="nl-NL" sz="2200" dirty="0" smtClean="0"/>
              <a:t>Stel we zijn een land die 1 type product maakt.</a:t>
            </a:r>
          </a:p>
          <a:p>
            <a:r>
              <a:rPr lang="nl-NL" sz="2200" dirty="0" smtClean="0"/>
              <a:t>Voor het produceren van 100 producten hebben we nodig:</a:t>
            </a:r>
          </a:p>
          <a:p>
            <a:r>
              <a:rPr lang="nl-NL" sz="2200" dirty="0" smtClean="0"/>
              <a:t>1 arbeider, 1 machine, 1 meter grond en 1 ondernemer</a:t>
            </a:r>
          </a:p>
          <a:p>
            <a:r>
              <a:rPr lang="nl-NL" sz="2200" dirty="0" smtClean="0"/>
              <a:t>Stel we hebben:</a:t>
            </a:r>
          </a:p>
          <a:p>
            <a:r>
              <a:rPr lang="nl-NL" sz="2200" dirty="0" smtClean="0"/>
              <a:t>1 arbeider</a:t>
            </a:r>
            <a:r>
              <a:rPr lang="nl-NL" sz="2200" dirty="0"/>
              <a:t>, </a:t>
            </a:r>
            <a:r>
              <a:rPr lang="nl-NL" sz="2200" dirty="0" smtClean="0"/>
              <a:t>10 </a:t>
            </a:r>
            <a:r>
              <a:rPr lang="nl-NL" sz="2200" dirty="0"/>
              <a:t>machine, </a:t>
            </a:r>
            <a:r>
              <a:rPr lang="nl-NL" sz="2200" dirty="0" smtClean="0"/>
              <a:t>10 meter </a:t>
            </a:r>
            <a:r>
              <a:rPr lang="nl-NL" sz="2200" dirty="0"/>
              <a:t>grond en </a:t>
            </a:r>
            <a:r>
              <a:rPr lang="nl-NL" sz="2200" dirty="0" smtClean="0"/>
              <a:t>10 ondernemer </a:t>
            </a:r>
            <a:r>
              <a:rPr lang="nl-NL" sz="2200" dirty="0" smtClean="0">
                <a:sym typeface="Wingdings" panose="05000000000000000000" pitchFamily="2" charset="2"/>
              </a:rPr>
              <a:t> 100.</a:t>
            </a:r>
          </a:p>
          <a:p>
            <a:r>
              <a:rPr lang="nl-NL" sz="2200" dirty="0" smtClean="0"/>
              <a:t>10 </a:t>
            </a:r>
            <a:r>
              <a:rPr lang="nl-NL" sz="2200" dirty="0"/>
              <a:t>arbeider, </a:t>
            </a:r>
            <a:r>
              <a:rPr lang="nl-NL" sz="2200" dirty="0" smtClean="0"/>
              <a:t>1 </a:t>
            </a:r>
            <a:r>
              <a:rPr lang="nl-NL" sz="2200" dirty="0"/>
              <a:t>machine, 10 meter grond en 10 ondernemer </a:t>
            </a:r>
            <a:r>
              <a:rPr lang="nl-NL" sz="2200" dirty="0">
                <a:sym typeface="Wingdings" panose="05000000000000000000" pitchFamily="2" charset="2"/>
              </a:rPr>
              <a:t> 100.</a:t>
            </a:r>
          </a:p>
          <a:p>
            <a:r>
              <a:rPr lang="nl-NL" sz="2200" dirty="0"/>
              <a:t>1 arbeider, 10 machine, 10 meter grond en 10 ondernemer </a:t>
            </a:r>
            <a:r>
              <a:rPr lang="nl-NL" sz="2200" dirty="0">
                <a:sym typeface="Wingdings" panose="05000000000000000000" pitchFamily="2" charset="2"/>
              </a:rPr>
              <a:t> 100.</a:t>
            </a:r>
          </a:p>
          <a:p>
            <a:r>
              <a:rPr lang="nl-NL" sz="2200" dirty="0" smtClean="0"/>
              <a:t>10 </a:t>
            </a:r>
            <a:r>
              <a:rPr lang="nl-NL" sz="2200" dirty="0"/>
              <a:t>arbeider, 10 machine, </a:t>
            </a:r>
            <a:r>
              <a:rPr lang="nl-NL" sz="2200" dirty="0" smtClean="0"/>
              <a:t>1 </a:t>
            </a:r>
            <a:r>
              <a:rPr lang="nl-NL" sz="2200" dirty="0"/>
              <a:t>meter grond en 10 ondernemer </a:t>
            </a:r>
            <a:r>
              <a:rPr lang="nl-NL" sz="2200" dirty="0">
                <a:sym typeface="Wingdings" panose="05000000000000000000" pitchFamily="2" charset="2"/>
              </a:rPr>
              <a:t> 100.</a:t>
            </a:r>
          </a:p>
          <a:p>
            <a:r>
              <a:rPr lang="nl-NL" sz="2200" dirty="0" smtClean="0"/>
              <a:t>10 </a:t>
            </a:r>
            <a:r>
              <a:rPr lang="nl-NL" sz="2200" dirty="0"/>
              <a:t>arbeider, 10 machine, 10 meter grond en </a:t>
            </a:r>
            <a:r>
              <a:rPr lang="nl-NL" sz="2200" dirty="0" smtClean="0"/>
              <a:t>1 </a:t>
            </a:r>
            <a:r>
              <a:rPr lang="nl-NL" sz="2200" dirty="0"/>
              <a:t>ondernemer </a:t>
            </a:r>
            <a:r>
              <a:rPr lang="nl-NL" sz="2200" dirty="0">
                <a:sym typeface="Wingdings" panose="05000000000000000000" pitchFamily="2" charset="2"/>
              </a:rPr>
              <a:t> 100</a:t>
            </a:r>
            <a:r>
              <a:rPr lang="nl-NL" sz="2200" dirty="0" smtClean="0">
                <a:sym typeface="Wingdings" panose="05000000000000000000" pitchFamily="2" charset="2"/>
              </a:rPr>
              <a:t>.</a:t>
            </a:r>
          </a:p>
          <a:p>
            <a:r>
              <a:rPr lang="nl-NL" sz="2200" dirty="0" smtClean="0">
                <a:sym typeface="Wingdings" panose="05000000000000000000" pitchFamily="2" charset="2"/>
              </a:rPr>
              <a:t>De productiefactoren arbeid, kapitaal, natuur, ondernemerschap bepalen de productiecapaciteit, en dan vooral de productiefactor waar je het minst van hebt</a:t>
            </a:r>
            <a:endParaRPr lang="nl-NL" sz="2200" dirty="0">
              <a:sym typeface="Wingdings" panose="05000000000000000000" pitchFamily="2" charset="2"/>
            </a:endParaRPr>
          </a:p>
          <a:p>
            <a:endParaRPr lang="nl-NL" sz="2200" dirty="0"/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371091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389" y="1347537"/>
            <a:ext cx="8744613" cy="4693825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We gaan eerst kijken naar de productiefactor arbeid.</a:t>
            </a:r>
          </a:p>
          <a:p>
            <a:r>
              <a:rPr lang="nl-NL" sz="2500" dirty="0" smtClean="0"/>
              <a:t>We kijken zowel naar de hoeveelheid arbeid (kwantiteit)</a:t>
            </a:r>
          </a:p>
          <a:p>
            <a:r>
              <a:rPr lang="nl-NL" sz="2500" dirty="0" smtClean="0"/>
              <a:t>Als hoe snel arbeiders werken (de kwaliteit)</a:t>
            </a:r>
          </a:p>
          <a:p>
            <a:r>
              <a:rPr lang="nl-NL" sz="2500" dirty="0" smtClean="0"/>
              <a:t>Hoe snel arbeiders werken meten we in </a:t>
            </a:r>
            <a:r>
              <a:rPr lang="nl-NL" sz="2500" b="1" dirty="0" smtClean="0"/>
              <a:t>arbeidsproductiviteit.</a:t>
            </a:r>
          </a:p>
          <a:p>
            <a:r>
              <a:rPr lang="nl-NL" sz="2500" b="1" dirty="0" smtClean="0"/>
              <a:t>Arbeidsproductiviteit = aantal gemaakte producten per tijdseenheid / aantal medewerkers in die tijdseenheid.</a:t>
            </a:r>
          </a:p>
          <a:p>
            <a:r>
              <a:rPr lang="nl-NL" sz="2500" dirty="0" smtClean="0"/>
              <a:t>Stel we maken 100 producten per maand, we hebben 10 werknemers die maand in dienst. Dat is dus 100 / 10 = 10 producten per werknemer.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8360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Zegt arbeidsproductiviteit alles?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2979" y="1179095"/>
            <a:ext cx="8901023" cy="4862267"/>
          </a:xfrm>
        </p:spPr>
        <p:txBody>
          <a:bodyPr>
            <a:noAutofit/>
          </a:bodyPr>
          <a:lstStyle/>
          <a:p>
            <a:r>
              <a:rPr lang="nl-NL" sz="2500" dirty="0" smtClean="0"/>
              <a:t>In land A is de arbeidsproductiviteit voor het maken van fietsen 10 per maand.</a:t>
            </a:r>
          </a:p>
          <a:p>
            <a:r>
              <a:rPr lang="nl-NL" sz="2500" dirty="0" smtClean="0"/>
              <a:t>In land B is de arbeidsproductiviteit voor het maken van fietsen 5 per maand.</a:t>
            </a:r>
          </a:p>
          <a:p>
            <a:r>
              <a:rPr lang="nl-NL" sz="2500" dirty="0" smtClean="0"/>
              <a:t>Kunnen we beter fietsen kunnen gaan maken in land A dan B?</a:t>
            </a:r>
            <a:endParaRPr lang="nl-NL" sz="2500" dirty="0"/>
          </a:p>
          <a:p>
            <a:r>
              <a:rPr lang="nl-NL" sz="2500" dirty="0" smtClean="0"/>
              <a:t>Nee! Want we weten niet hoe hoog de loonkosten zijn?</a:t>
            </a:r>
          </a:p>
          <a:p>
            <a:r>
              <a:rPr lang="nl-NL" sz="2500" dirty="0" smtClean="0"/>
              <a:t>Hiervoor gebruiken </a:t>
            </a:r>
            <a:r>
              <a:rPr lang="nl-NL" sz="2500" b="1" dirty="0" smtClean="0"/>
              <a:t>loonkosten per product = loonkosten per werknemer / arbeidsproductiviteit.</a:t>
            </a:r>
          </a:p>
          <a:p>
            <a:r>
              <a:rPr lang="nl-NL" sz="2500" dirty="0" smtClean="0"/>
              <a:t>Stel: een werknemer kost 10 euro per uur, hij maakt in een uur 5 producten, dan zijn de loonkosten per product 10 / 5 = 2 euro per product.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9431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Loonkosten per werknemer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Vaak zijn we niet alleen benieuwd naar de loonkosten per werknemer, maar vooral hoe deze loonkosten zich ontwikkelen.</a:t>
            </a:r>
          </a:p>
          <a:p>
            <a:r>
              <a:rPr lang="nl-NL" sz="2500" dirty="0" smtClean="0"/>
              <a:t>Hiervoor gebruiken we:</a:t>
            </a:r>
          </a:p>
          <a:p>
            <a:r>
              <a:rPr lang="nl-NL" sz="2500" dirty="0" smtClean="0"/>
              <a:t>Indexcijfer loonkosten per product = indexcijfer loonkosten per werknemer / indexcijfer arbeidsproductiviteit * 100 (bladzijde 36)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0659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3.3 </a:t>
            </a:r>
            <a:r>
              <a:rPr lang="nl-NL" dirty="0" err="1" smtClean="0"/>
              <a:t>tm</a:t>
            </a:r>
            <a:r>
              <a:rPr lang="nl-NL" dirty="0" smtClean="0"/>
              <a:t> 3.5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Kom je er niet uit? Stel vragen of lees eerdere stukken theorie.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989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6950"/>
          <a:stretch/>
        </p:blipFill>
        <p:spPr>
          <a:xfrm>
            <a:off x="0" y="0"/>
            <a:ext cx="11742821" cy="8783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1408"/>
          <a:stretch/>
        </p:blipFill>
        <p:spPr>
          <a:xfrm>
            <a:off x="0" y="0"/>
            <a:ext cx="11742821" cy="12512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6045"/>
          <a:stretch/>
        </p:blipFill>
        <p:spPr>
          <a:xfrm>
            <a:off x="0" y="0"/>
            <a:ext cx="11742821" cy="161223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9431"/>
          <a:stretch/>
        </p:blipFill>
        <p:spPr>
          <a:xfrm>
            <a:off x="0" y="0"/>
            <a:ext cx="11742821" cy="20574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4068"/>
          <a:stretch/>
        </p:blipFill>
        <p:spPr>
          <a:xfrm>
            <a:off x="0" y="0"/>
            <a:ext cx="11742821" cy="241834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55308"/>
          <a:stretch/>
        </p:blipFill>
        <p:spPr>
          <a:xfrm>
            <a:off x="0" y="0"/>
            <a:ext cx="11742821" cy="300789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0113"/>
          <a:stretch/>
        </p:blipFill>
        <p:spPr>
          <a:xfrm>
            <a:off x="0" y="0"/>
            <a:ext cx="11742821" cy="403057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0996"/>
          <a:stretch/>
        </p:blipFill>
        <p:spPr>
          <a:xfrm>
            <a:off x="0" y="0"/>
            <a:ext cx="11742821" cy="464418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742821" cy="673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669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Naast kwaliteit ook kwantiteit.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 naast de kwaliteit van het arbeid gaat het ook om de beschikbare hoeveelheid arbeid.</a:t>
            </a:r>
          </a:p>
          <a:p>
            <a:r>
              <a:rPr lang="nl-NL" sz="2500" dirty="0" smtClean="0"/>
              <a:t>Denk aan:</a:t>
            </a:r>
          </a:p>
          <a:p>
            <a:r>
              <a:rPr lang="nl-NL" sz="2500" dirty="0" smtClean="0"/>
              <a:t>De omvang van de bevolking.</a:t>
            </a:r>
          </a:p>
          <a:p>
            <a:r>
              <a:rPr lang="nl-NL" sz="2500" dirty="0" smtClean="0"/>
              <a:t>De samenstelling van de bevolking (vergrijzing)</a:t>
            </a:r>
          </a:p>
          <a:p>
            <a:r>
              <a:rPr lang="nl-NL" sz="2500" dirty="0" smtClean="0"/>
              <a:t>De participatiegraad (hoeveel mensen stellen zich beschikbaar)</a:t>
            </a:r>
          </a:p>
          <a:p>
            <a:r>
              <a:rPr lang="nl-NL" sz="2500" dirty="0" smtClean="0"/>
              <a:t>De wetgeving (leerplicht en pensioensleeftijd)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73661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3.6 en 3.7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8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Kom je er niet uit? Stel vragen of lees eerdere stukken theorie.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54433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8333"/>
          <a:stretch/>
        </p:blipFill>
        <p:spPr>
          <a:xfrm>
            <a:off x="0" y="22225"/>
            <a:ext cx="12192000" cy="199908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7839"/>
          <a:stretch/>
        </p:blipFill>
        <p:spPr>
          <a:xfrm>
            <a:off x="0" y="22225"/>
            <a:ext cx="12192000" cy="392413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9834"/>
          <a:stretch/>
        </p:blipFill>
        <p:spPr>
          <a:xfrm>
            <a:off x="0" y="22225"/>
            <a:ext cx="12192000" cy="442945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3545"/>
          <a:stretch/>
        </p:blipFill>
        <p:spPr>
          <a:xfrm>
            <a:off x="0" y="22225"/>
            <a:ext cx="12192000" cy="48265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7827"/>
          <a:stretch/>
        </p:blipFill>
        <p:spPr>
          <a:xfrm>
            <a:off x="0" y="22225"/>
            <a:ext cx="12192000" cy="518744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2110"/>
          <a:stretch/>
        </p:blipFill>
        <p:spPr>
          <a:xfrm>
            <a:off x="0" y="22225"/>
            <a:ext cx="12192000" cy="554839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225"/>
            <a:ext cx="12192000" cy="631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51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418"/>
          <a:stretch/>
        </p:blipFill>
        <p:spPr>
          <a:xfrm>
            <a:off x="0" y="0"/>
            <a:ext cx="12192000" cy="5053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600"/>
          <a:stretch/>
        </p:blipFill>
        <p:spPr>
          <a:xfrm>
            <a:off x="0" y="0"/>
            <a:ext cx="12192000" cy="9264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9244"/>
          <a:stretch/>
        </p:blipFill>
        <p:spPr>
          <a:xfrm>
            <a:off x="0" y="0"/>
            <a:ext cx="12192000" cy="13595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23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99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542"/>
            <a:ext cx="9781674" cy="676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35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 structuur, kapitaal, natuur en ondernemerschap.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803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bepaald de productiecapaciteit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1515979"/>
            <a:ext cx="9045402" cy="5245768"/>
          </a:xfrm>
        </p:spPr>
        <p:txBody>
          <a:bodyPr>
            <a:noAutofit/>
          </a:bodyPr>
          <a:lstStyle/>
          <a:p>
            <a:r>
              <a:rPr lang="nl-NL" sz="2200" dirty="0" smtClean="0"/>
              <a:t>Stel we zijn een land die 1 type product maakt.</a:t>
            </a:r>
          </a:p>
          <a:p>
            <a:r>
              <a:rPr lang="nl-NL" sz="2200" dirty="0" smtClean="0"/>
              <a:t>Voor het produceren van 100 producten hebben we nodig:</a:t>
            </a:r>
          </a:p>
          <a:p>
            <a:r>
              <a:rPr lang="nl-NL" sz="2200" dirty="0" smtClean="0"/>
              <a:t>1 arbeider, 1 machine, 1 meter grond en 1 ondernemer</a:t>
            </a:r>
          </a:p>
          <a:p>
            <a:r>
              <a:rPr lang="nl-NL" sz="2200" dirty="0" smtClean="0"/>
              <a:t>Stel we hebben:</a:t>
            </a:r>
          </a:p>
          <a:p>
            <a:r>
              <a:rPr lang="nl-NL" sz="2200" dirty="0" smtClean="0"/>
              <a:t>1 arbeider</a:t>
            </a:r>
            <a:r>
              <a:rPr lang="nl-NL" sz="2200" dirty="0"/>
              <a:t>, </a:t>
            </a:r>
            <a:r>
              <a:rPr lang="nl-NL" sz="2200" dirty="0" smtClean="0"/>
              <a:t>10 </a:t>
            </a:r>
            <a:r>
              <a:rPr lang="nl-NL" sz="2200" dirty="0"/>
              <a:t>machine, </a:t>
            </a:r>
            <a:r>
              <a:rPr lang="nl-NL" sz="2200" dirty="0" smtClean="0"/>
              <a:t>10 meter </a:t>
            </a:r>
            <a:r>
              <a:rPr lang="nl-NL" sz="2200" dirty="0"/>
              <a:t>grond en </a:t>
            </a:r>
            <a:r>
              <a:rPr lang="nl-NL" sz="2200" dirty="0" smtClean="0"/>
              <a:t>10 ondernemer </a:t>
            </a:r>
            <a:r>
              <a:rPr lang="nl-NL" sz="2200" dirty="0" smtClean="0">
                <a:sym typeface="Wingdings" panose="05000000000000000000" pitchFamily="2" charset="2"/>
              </a:rPr>
              <a:t> 100.</a:t>
            </a:r>
          </a:p>
          <a:p>
            <a:r>
              <a:rPr lang="nl-NL" sz="2200" dirty="0" smtClean="0"/>
              <a:t>10 </a:t>
            </a:r>
            <a:r>
              <a:rPr lang="nl-NL" sz="2200" dirty="0"/>
              <a:t>arbeider, </a:t>
            </a:r>
            <a:r>
              <a:rPr lang="nl-NL" sz="2200" dirty="0" smtClean="0"/>
              <a:t>1 </a:t>
            </a:r>
            <a:r>
              <a:rPr lang="nl-NL" sz="2200" dirty="0"/>
              <a:t>machine, 10 meter grond en 10 ondernemer </a:t>
            </a:r>
            <a:r>
              <a:rPr lang="nl-NL" sz="2200" dirty="0">
                <a:sym typeface="Wingdings" panose="05000000000000000000" pitchFamily="2" charset="2"/>
              </a:rPr>
              <a:t> 100.</a:t>
            </a:r>
          </a:p>
          <a:p>
            <a:r>
              <a:rPr lang="nl-NL" sz="2200" dirty="0"/>
              <a:t>1 arbeider, 10 machine, 10 meter grond en 10 ondernemer </a:t>
            </a:r>
            <a:r>
              <a:rPr lang="nl-NL" sz="2200" dirty="0">
                <a:sym typeface="Wingdings" panose="05000000000000000000" pitchFamily="2" charset="2"/>
              </a:rPr>
              <a:t> 100.</a:t>
            </a:r>
          </a:p>
          <a:p>
            <a:r>
              <a:rPr lang="nl-NL" sz="2200" dirty="0" smtClean="0"/>
              <a:t>10 </a:t>
            </a:r>
            <a:r>
              <a:rPr lang="nl-NL" sz="2200" dirty="0"/>
              <a:t>arbeider, 10 machine, </a:t>
            </a:r>
            <a:r>
              <a:rPr lang="nl-NL" sz="2200" dirty="0" smtClean="0"/>
              <a:t>1 </a:t>
            </a:r>
            <a:r>
              <a:rPr lang="nl-NL" sz="2200" dirty="0"/>
              <a:t>meter grond en 10 ondernemer </a:t>
            </a:r>
            <a:r>
              <a:rPr lang="nl-NL" sz="2200" dirty="0">
                <a:sym typeface="Wingdings" panose="05000000000000000000" pitchFamily="2" charset="2"/>
              </a:rPr>
              <a:t> 100.</a:t>
            </a:r>
          </a:p>
          <a:p>
            <a:r>
              <a:rPr lang="nl-NL" sz="2200" dirty="0" smtClean="0"/>
              <a:t>10 </a:t>
            </a:r>
            <a:r>
              <a:rPr lang="nl-NL" sz="2200" dirty="0"/>
              <a:t>arbeider, 10 machine, 10 meter grond en </a:t>
            </a:r>
            <a:r>
              <a:rPr lang="nl-NL" sz="2200" dirty="0" smtClean="0"/>
              <a:t>1 </a:t>
            </a:r>
            <a:r>
              <a:rPr lang="nl-NL" sz="2200" dirty="0"/>
              <a:t>ondernemer </a:t>
            </a:r>
            <a:r>
              <a:rPr lang="nl-NL" sz="2200" dirty="0">
                <a:sym typeface="Wingdings" panose="05000000000000000000" pitchFamily="2" charset="2"/>
              </a:rPr>
              <a:t> 100</a:t>
            </a:r>
            <a:r>
              <a:rPr lang="nl-NL" sz="2200" dirty="0" smtClean="0">
                <a:sym typeface="Wingdings" panose="05000000000000000000" pitchFamily="2" charset="2"/>
              </a:rPr>
              <a:t>.</a:t>
            </a:r>
          </a:p>
          <a:p>
            <a:r>
              <a:rPr lang="nl-NL" sz="2200" dirty="0" smtClean="0">
                <a:sym typeface="Wingdings" panose="05000000000000000000" pitchFamily="2" charset="2"/>
              </a:rPr>
              <a:t>De productiefactoren arbeid, kapitaal, natuur, ondernemerschap bepalen de productiecapaciteit, en dan vooral de productiefactor waar je het minst van hebt</a:t>
            </a:r>
            <a:endParaRPr lang="nl-NL" sz="2200" dirty="0">
              <a:sym typeface="Wingdings" panose="05000000000000000000" pitchFamily="2" charset="2"/>
            </a:endParaRPr>
          </a:p>
          <a:p>
            <a:endParaRPr lang="nl-NL" sz="2200" dirty="0"/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14935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389" y="1347537"/>
            <a:ext cx="8744613" cy="4693825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We gaan eerst kijken naar de productiefactor arbeid.</a:t>
            </a:r>
          </a:p>
          <a:p>
            <a:r>
              <a:rPr lang="nl-NL" sz="2500" dirty="0" smtClean="0"/>
              <a:t>We kijken zowel naar de hoeveelheid arbeid (kwantiteit)</a:t>
            </a:r>
          </a:p>
          <a:p>
            <a:r>
              <a:rPr lang="nl-NL" sz="2500" dirty="0" smtClean="0"/>
              <a:t>Als hoe snel arbeiders werken (de kwaliteit)</a:t>
            </a:r>
          </a:p>
          <a:p>
            <a:r>
              <a:rPr lang="nl-NL" sz="2500" dirty="0" smtClean="0"/>
              <a:t>Hoe snel arbeiders werken meten we in </a:t>
            </a:r>
            <a:r>
              <a:rPr lang="nl-NL" sz="2500" b="1" dirty="0" smtClean="0"/>
              <a:t>arbeidsproductiviteit.</a:t>
            </a:r>
          </a:p>
          <a:p>
            <a:r>
              <a:rPr lang="nl-NL" sz="2500" b="1" dirty="0" smtClean="0"/>
              <a:t>Arbeidsproductiviteit = aantal gemaakte producten per tijdseenheid / aantal medewerkers in die tijdseenheid.</a:t>
            </a:r>
          </a:p>
          <a:p>
            <a:r>
              <a:rPr lang="nl-NL" sz="2500" dirty="0" smtClean="0"/>
              <a:t>Stel we maken 100 producten per maand, we hebben 10 werknemers die maand in dienst. Dat is dus 100 / 10 = 10 producten per werknemer.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4857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Zegt arbeidsproductiviteit alles?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2979" y="1179095"/>
            <a:ext cx="8901023" cy="4862267"/>
          </a:xfrm>
        </p:spPr>
        <p:txBody>
          <a:bodyPr>
            <a:noAutofit/>
          </a:bodyPr>
          <a:lstStyle/>
          <a:p>
            <a:r>
              <a:rPr lang="nl-NL" sz="2500" dirty="0" smtClean="0"/>
              <a:t>In land A is de arbeidsproductiviteit voor het maken van fietsen 10 per maand.</a:t>
            </a:r>
          </a:p>
          <a:p>
            <a:r>
              <a:rPr lang="nl-NL" sz="2500" dirty="0" smtClean="0"/>
              <a:t>In land B is de arbeidsproductiviteit voor het maken van fietsen 5 per maand.</a:t>
            </a:r>
          </a:p>
          <a:p>
            <a:r>
              <a:rPr lang="nl-NL" sz="2500" dirty="0" smtClean="0"/>
              <a:t>Kunnen we beter fietsen kunnen gaan maken in land A dan B?</a:t>
            </a:r>
            <a:endParaRPr lang="nl-NL" sz="2500" dirty="0"/>
          </a:p>
          <a:p>
            <a:r>
              <a:rPr lang="nl-NL" sz="2500" dirty="0" smtClean="0"/>
              <a:t>Nee! Want we weten niet hoe hoog de loonkosten zijn?</a:t>
            </a:r>
          </a:p>
          <a:p>
            <a:r>
              <a:rPr lang="nl-NL" sz="2500" dirty="0" smtClean="0"/>
              <a:t>Hiervoor gebruiken </a:t>
            </a:r>
            <a:r>
              <a:rPr lang="nl-NL" sz="2500" b="1" dirty="0" smtClean="0"/>
              <a:t>loonkosten per product = loonkosten per werknemer / arbeidsproductiviteit.</a:t>
            </a:r>
          </a:p>
          <a:p>
            <a:r>
              <a:rPr lang="nl-NL" sz="2500" dirty="0" smtClean="0"/>
              <a:t>Stel: een werknemer kost 10 euro per uur, hij maakt in een uur 5 producten, dan zijn de loonkosten per product 10 / 5 = 2 euro per product.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75131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Loonkosten per werknemer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Vaak zijn we niet alleen benieuwd naar de loonkosten per werknemer, maar vooral hoe deze loonkosten zich ontwikkelen.</a:t>
            </a:r>
          </a:p>
          <a:p>
            <a:r>
              <a:rPr lang="nl-NL" sz="2500" dirty="0" smtClean="0"/>
              <a:t>Hiervoor gebruiken we:</a:t>
            </a:r>
          </a:p>
          <a:p>
            <a:r>
              <a:rPr lang="nl-NL" sz="2500" dirty="0" smtClean="0"/>
              <a:t>Indexcijfer loonkosten per product = indexcijfer loonkosten per werknemer / indexcijfer arbeidsproductiviteit * 100 (bladzijde 36)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70192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Kapitaal.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Gaat hier om vaste kapitaalgoederen: machines/fabrieken.</a:t>
            </a:r>
          </a:p>
          <a:p>
            <a:r>
              <a:rPr lang="nl-NL" sz="2500" dirty="0" smtClean="0"/>
              <a:t>Wanneer neemt de productiecapaciteit toe?</a:t>
            </a:r>
          </a:p>
          <a:p>
            <a:r>
              <a:rPr lang="nl-NL" sz="2500" dirty="0" smtClean="0"/>
              <a:t>Wanneer er meer/betere kapitaalgoederen beschikbaar zijn. </a:t>
            </a:r>
          </a:p>
          <a:p>
            <a:r>
              <a:rPr lang="nl-NL" sz="2500" dirty="0" smtClean="0"/>
              <a:t>Daar is wel geld voor nodig!</a:t>
            </a:r>
          </a:p>
          <a:p>
            <a:r>
              <a:rPr lang="nl-NL" sz="2500" dirty="0" smtClean="0"/>
              <a:t>Gezinnen moet dus een gedeelte sparen, zodat banken geld bezitten wat ze kunnen uitlenen/investeren in bedrijven.</a:t>
            </a:r>
          </a:p>
          <a:p>
            <a:r>
              <a:rPr lang="nl-NL" sz="2500" dirty="0" smtClean="0"/>
              <a:t>Ook investeren bedrijven een gedeelte van hun winst.</a:t>
            </a:r>
          </a:p>
          <a:p>
            <a:r>
              <a:rPr lang="nl-NL" sz="2500" dirty="0" smtClean="0"/>
              <a:t>Hiervoor is het dus belangrijk dat bedrijven winst maken </a:t>
            </a:r>
            <a:r>
              <a:rPr lang="nl-NL" sz="2500" dirty="0" smtClean="0">
                <a:sym typeface="Wingdings" panose="05000000000000000000" pitchFamily="2" charset="2"/>
              </a:rPr>
              <a:t> niet te hoge kosten  niet te hoge loonstijging.</a:t>
            </a:r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57809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3.9 en 3.10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Kom je er niet uit? Stel vragen of lees eerdere stukken theorie.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6316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8932"/>
          <a:stretch/>
        </p:blipFill>
        <p:spPr>
          <a:xfrm>
            <a:off x="0" y="0"/>
            <a:ext cx="10359189" cy="21055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0292"/>
          <a:stretch/>
        </p:blipFill>
        <p:spPr>
          <a:xfrm>
            <a:off x="0" y="0"/>
            <a:ext cx="10359189" cy="33688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2361"/>
          <a:stretch/>
        </p:blipFill>
        <p:spPr>
          <a:xfrm>
            <a:off x="0" y="0"/>
            <a:ext cx="10359189" cy="45840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5673"/>
          <a:stretch/>
        </p:blipFill>
        <p:spPr>
          <a:xfrm>
            <a:off x="0" y="0"/>
            <a:ext cx="10359189" cy="5715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1235"/>
          <a:stretch/>
        </p:blipFill>
        <p:spPr>
          <a:xfrm>
            <a:off x="0" y="0"/>
            <a:ext cx="10359189" cy="601578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442"/>
          <a:stretch/>
        </p:blipFill>
        <p:spPr>
          <a:xfrm>
            <a:off x="0" y="0"/>
            <a:ext cx="10359189" cy="634064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59189" cy="677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40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Vernieuwing van het productieproces kan zowel de arbeidsproductiviteit verhogen (mensen gaan sneller werken) als de productiecapaciteit verhogen (de maximale hoeveelheid die we kunnen produceren)</a:t>
            </a:r>
          </a:p>
          <a:p>
            <a:r>
              <a:rPr lang="nl-NL" sz="2500" dirty="0" smtClean="0"/>
              <a:t>Veel gezien in de landbouw.</a:t>
            </a:r>
          </a:p>
          <a:p>
            <a:r>
              <a:rPr lang="nl-NL" sz="2500" dirty="0" smtClean="0"/>
              <a:t>Voordeel als de arbeidsproductiviteit wordt verhoogd </a:t>
            </a:r>
            <a:r>
              <a:rPr lang="nl-NL" sz="2500" dirty="0" smtClean="0">
                <a:sym typeface="Wingdings" panose="05000000000000000000" pitchFamily="2" charset="2"/>
              </a:rPr>
              <a:t> dalen de loonkosten per product  dalen de prijzen.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82697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 en ondernemerschap.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03159"/>
            <a:ext cx="8596668" cy="4838204"/>
          </a:xfrm>
        </p:spPr>
        <p:txBody>
          <a:bodyPr>
            <a:noAutofit/>
          </a:bodyPr>
          <a:lstStyle/>
          <a:p>
            <a:r>
              <a:rPr lang="nl-NL" sz="2500" dirty="0" smtClean="0"/>
              <a:t>Naast arbeid en kapitaal hebben we de productiefactoren natuur en ondernemerschap.</a:t>
            </a:r>
          </a:p>
          <a:p>
            <a:endParaRPr lang="nl-NL" sz="2500" dirty="0" smtClean="0"/>
          </a:p>
          <a:p>
            <a:r>
              <a:rPr lang="nl-NL" sz="2500" dirty="0" smtClean="0"/>
              <a:t>Natuur als productiefactor is lastig te beïnvloeden.</a:t>
            </a:r>
          </a:p>
          <a:p>
            <a:r>
              <a:rPr lang="nl-NL" sz="2500" dirty="0" smtClean="0"/>
              <a:t>Gaat om hoeveel grondstoffen je hebt</a:t>
            </a:r>
          </a:p>
          <a:p>
            <a:r>
              <a:rPr lang="nl-NL" sz="2500" dirty="0" smtClean="0"/>
              <a:t>Gaat om hoeveel ruimte je hebt.</a:t>
            </a:r>
          </a:p>
          <a:p>
            <a:endParaRPr lang="nl-NL" sz="2500" dirty="0"/>
          </a:p>
          <a:p>
            <a:r>
              <a:rPr lang="nl-NL" sz="2500" dirty="0" smtClean="0"/>
              <a:t>Ondernemerschap gaat om kennis, inzichten en activiteiten van mensen.</a:t>
            </a:r>
          </a:p>
          <a:p>
            <a:r>
              <a:rPr lang="nl-NL" sz="2500" dirty="0" smtClean="0"/>
              <a:t>Je kan ondernemerschap stimuleren door bijvoorbeeld, de belasting op winst aan te passen, scholing te faciliteren.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3268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274002" cy="1930400"/>
          </a:xfrm>
        </p:spPr>
        <p:txBody>
          <a:bodyPr/>
          <a:lstStyle/>
          <a:p>
            <a:r>
              <a:rPr lang="nl-NL" dirty="0" smtClean="0"/>
              <a:t>investeren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0474" y="637674"/>
            <a:ext cx="9093528" cy="5403689"/>
          </a:xfrm>
        </p:spPr>
        <p:txBody>
          <a:bodyPr>
            <a:noAutofit/>
          </a:bodyPr>
          <a:lstStyle/>
          <a:p>
            <a:r>
              <a:rPr lang="nl-NL" sz="2500" dirty="0" smtClean="0"/>
              <a:t>Er zij 3 types investeringen.</a:t>
            </a:r>
          </a:p>
          <a:p>
            <a:r>
              <a:rPr lang="nl-NL" sz="2500" dirty="0" smtClean="0"/>
              <a:t>1.</a:t>
            </a:r>
            <a:r>
              <a:rPr lang="nl-NL" sz="2500" b="1" dirty="0" smtClean="0"/>
              <a:t> vervangingsinvesteringen</a:t>
            </a:r>
            <a:r>
              <a:rPr lang="nl-NL" sz="2500" dirty="0" smtClean="0"/>
              <a:t>: ze vervangen hun machines omdat die na bepaalde tijd kapot gaan. </a:t>
            </a:r>
            <a:endParaRPr lang="nl-NL" sz="2500" dirty="0"/>
          </a:p>
          <a:p>
            <a:r>
              <a:rPr lang="nl-NL" sz="2500" dirty="0" smtClean="0"/>
              <a:t>Ze zetten per jaar wat geld apart zodat ze na verloop van tijd een machine die kapot gaat kunnen vervangen.</a:t>
            </a:r>
          </a:p>
          <a:p>
            <a:r>
              <a:rPr lang="nl-NL" sz="2500" dirty="0" smtClean="0"/>
              <a:t>Stel een machine van 10.000 gaat 5 jaar mee, dan zetten ze dus elk jaar 10.000 / 5 = 2.000 apart. De machine wordt dus elk jaar eigenlijk 2.000 euro minder waard, dit noemen wij</a:t>
            </a:r>
            <a:r>
              <a:rPr lang="nl-NL" sz="2500" b="1" dirty="0" smtClean="0"/>
              <a:t> afschrijvingen.</a:t>
            </a:r>
          </a:p>
          <a:p>
            <a:r>
              <a:rPr lang="nl-NL" sz="2500" b="1" dirty="0" smtClean="0"/>
              <a:t>2. </a:t>
            </a:r>
            <a:r>
              <a:rPr lang="nl-NL" sz="2500" b="1" dirty="0" err="1" smtClean="0"/>
              <a:t>uitbreidingsinvestereingen</a:t>
            </a:r>
            <a:r>
              <a:rPr lang="nl-NL" sz="2500" b="1" dirty="0" smtClean="0"/>
              <a:t>: </a:t>
            </a:r>
            <a:r>
              <a:rPr lang="nl-NL" sz="2500" dirty="0" smtClean="0"/>
              <a:t>ze willen hun productie uitbreiden en moeten hiervoor nieuwe machine kopen.</a:t>
            </a:r>
          </a:p>
          <a:p>
            <a:r>
              <a:rPr lang="nl-NL" sz="2500" b="1" dirty="0" smtClean="0"/>
              <a:t>3. investeringen in voorraad: </a:t>
            </a:r>
            <a:r>
              <a:rPr lang="nl-NL" sz="2500" dirty="0" smtClean="0"/>
              <a:t>dit zijn alle producten die het bedrijf wilt verkopen, maar bijvoorbeeld door tegenvallende consumptie niet kunnen kopen.</a:t>
            </a:r>
          </a:p>
          <a:p>
            <a:endParaRPr lang="nl-NL" sz="2500" b="1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86143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</a:t>
            </a:r>
            <a:r>
              <a:rPr lang="nl-NL" dirty="0" smtClean="0"/>
              <a:t>3.11 </a:t>
            </a:r>
            <a:r>
              <a:rPr lang="nl-NL" dirty="0" err="1" smtClean="0"/>
              <a:t>tm</a:t>
            </a:r>
            <a:r>
              <a:rPr lang="nl-NL" dirty="0" smtClean="0"/>
              <a:t> 3.14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Kom je er niet uit? Stel vragen of lees eerdere stukken theorie.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805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4751"/>
          <a:stretch/>
        </p:blipFill>
        <p:spPr>
          <a:xfrm>
            <a:off x="0" y="16669"/>
            <a:ext cx="12192000" cy="127071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3952"/>
          <a:stretch/>
        </p:blipFill>
        <p:spPr>
          <a:xfrm>
            <a:off x="0" y="16669"/>
            <a:ext cx="12192000" cy="231745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69"/>
            <a:ext cx="12192000" cy="503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447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279"/>
          <a:stretch/>
        </p:blipFill>
        <p:spPr>
          <a:xfrm>
            <a:off x="0" y="0"/>
            <a:ext cx="10407316" cy="16242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2047"/>
          <a:stretch/>
        </p:blipFill>
        <p:spPr>
          <a:xfrm>
            <a:off x="0" y="0"/>
            <a:ext cx="10407316" cy="25988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8693"/>
          <a:stretch/>
        </p:blipFill>
        <p:spPr>
          <a:xfrm>
            <a:off x="0" y="0"/>
            <a:ext cx="10407316" cy="35132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9205"/>
          <a:stretch/>
        </p:blipFill>
        <p:spPr>
          <a:xfrm>
            <a:off x="0" y="1"/>
            <a:ext cx="10407316" cy="416292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9717"/>
          <a:stretch/>
        </p:blipFill>
        <p:spPr>
          <a:xfrm>
            <a:off x="0" y="1"/>
            <a:ext cx="10407316" cy="48126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0052"/>
          <a:stretch/>
        </p:blipFill>
        <p:spPr>
          <a:xfrm>
            <a:off x="0" y="1"/>
            <a:ext cx="10407316" cy="547436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9510"/>
          <a:stretch/>
        </p:blipFill>
        <p:spPr>
          <a:xfrm>
            <a:off x="0" y="0"/>
            <a:ext cx="10407316" cy="619626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407316" cy="6847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77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689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0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745579" cy="683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4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formules moeten we hieruit kennen: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Y = C + I + O + E – M</a:t>
            </a:r>
          </a:p>
          <a:p>
            <a:r>
              <a:rPr lang="nl-NL" sz="2500" dirty="0" smtClean="0"/>
              <a:t>450 = 250 + 80 + 110 + 160 - 150 </a:t>
            </a:r>
          </a:p>
          <a:p>
            <a:r>
              <a:rPr lang="nl-NL" sz="2500" dirty="0" smtClean="0"/>
              <a:t>Y = C + B + S</a:t>
            </a:r>
          </a:p>
          <a:p>
            <a:r>
              <a:rPr lang="nl-NL" sz="2500" dirty="0" smtClean="0"/>
              <a:t>450 = 250 + 100 + 100.</a:t>
            </a:r>
          </a:p>
          <a:p>
            <a:r>
              <a:rPr lang="nl-NL" sz="2500" dirty="0" smtClean="0"/>
              <a:t>S = I + (O – B) + ( E – M)</a:t>
            </a:r>
          </a:p>
          <a:p>
            <a:r>
              <a:rPr lang="nl-NL" sz="2500" dirty="0" smtClean="0"/>
              <a:t>100 = 80 + (110-100 = 10) + (160-150 = 10).</a:t>
            </a:r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81130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2.12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klaar? Lees verder na opgave 2.13</a:t>
            </a:r>
          </a:p>
          <a:p>
            <a:r>
              <a:rPr lang="nl-NL" sz="2500" dirty="0" smtClean="0"/>
              <a:t>Voor opgave 2.12 ga terug naar bladzijde 7 voor de subjectieve en objectieve methode.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030249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010"/>
          <a:stretch/>
        </p:blipFill>
        <p:spPr>
          <a:xfrm>
            <a:off x="0" y="95250"/>
            <a:ext cx="12192000" cy="34991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1839"/>
          <a:stretch/>
        </p:blipFill>
        <p:spPr>
          <a:xfrm>
            <a:off x="0" y="95250"/>
            <a:ext cx="12192000" cy="78305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0"/>
            <a:ext cx="12192000" cy="134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20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797</TotalTime>
  <Words>1682</Words>
  <Application>Microsoft Office PowerPoint</Application>
  <PresentationFormat>Breedbeeld</PresentationFormat>
  <Paragraphs>238</Paragraphs>
  <Slides>42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42</vt:i4>
      </vt:variant>
    </vt:vector>
  </HeadingPairs>
  <TitlesOfParts>
    <vt:vector size="47" baseType="lpstr">
      <vt:lpstr>Arial</vt:lpstr>
      <vt:lpstr>Trebuchet MS</vt:lpstr>
      <vt:lpstr>Wingdings</vt:lpstr>
      <vt:lpstr>Wingdings 3</vt:lpstr>
      <vt:lpstr>Facet</vt:lpstr>
      <vt:lpstr>Welkom Havo 5.</vt:lpstr>
      <vt:lpstr>Agenda:</vt:lpstr>
      <vt:lpstr>PowerPoint-presentatie</vt:lpstr>
      <vt:lpstr>investeren</vt:lpstr>
      <vt:lpstr>PowerPoint-presentatie</vt:lpstr>
      <vt:lpstr>PowerPoint-presentatie</vt:lpstr>
      <vt:lpstr>Welke formules moeten we hieruit kennen:</vt:lpstr>
      <vt:lpstr>Maak opgave 2.12</vt:lpstr>
      <vt:lpstr>PowerPoint-presentatie</vt:lpstr>
      <vt:lpstr>Maak opgave 2.13</vt:lpstr>
      <vt:lpstr>PowerPoint-presentatie</vt:lpstr>
      <vt:lpstr>PowerPoint-presentatie</vt:lpstr>
      <vt:lpstr>Maak opgave 2.17</vt:lpstr>
      <vt:lpstr>PowerPoint-presentatie</vt:lpstr>
      <vt:lpstr>Maak opgave 2.19</vt:lpstr>
      <vt:lpstr>PowerPoint-presentatie</vt:lpstr>
      <vt:lpstr>Les 2: hoofdstuk 3: structuur.</vt:lpstr>
      <vt:lpstr>Maak opgave 3.1 en 3.2</vt:lpstr>
      <vt:lpstr>PowerPoint-presentatie</vt:lpstr>
      <vt:lpstr>Wat bepaald de productiecapaciteit</vt:lpstr>
      <vt:lpstr>arbeid</vt:lpstr>
      <vt:lpstr>Zegt arbeidsproductiviteit alles?</vt:lpstr>
      <vt:lpstr>Loonkosten per werknemer</vt:lpstr>
      <vt:lpstr>Maak opgave 3.3 tm 3.5</vt:lpstr>
      <vt:lpstr>PowerPoint-presentatie</vt:lpstr>
      <vt:lpstr>Naast kwaliteit ook kwantiteit.</vt:lpstr>
      <vt:lpstr>Maak opgave 3.6 en 3.7</vt:lpstr>
      <vt:lpstr>PowerPoint-presentatie</vt:lpstr>
      <vt:lpstr>PowerPoint-presentatie</vt:lpstr>
      <vt:lpstr>Les 3: structuur, kapitaal, natuur en ondernemerschap.</vt:lpstr>
      <vt:lpstr>Wat bepaald de productiecapaciteit</vt:lpstr>
      <vt:lpstr>arbeid</vt:lpstr>
      <vt:lpstr>Zegt arbeidsproductiviteit alles?</vt:lpstr>
      <vt:lpstr>Loonkosten per werknemer</vt:lpstr>
      <vt:lpstr>Kapitaal.</vt:lpstr>
      <vt:lpstr>Maak opgave 3.9 en 3.10</vt:lpstr>
      <vt:lpstr>PowerPoint-presentatie</vt:lpstr>
      <vt:lpstr>Wat hebben we gezien?</vt:lpstr>
      <vt:lpstr>Natuur en ondernemerschap.</vt:lpstr>
      <vt:lpstr>Maak opgave 3.11 tm 3.14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92</cp:revision>
  <dcterms:created xsi:type="dcterms:W3CDTF">2017-08-27T09:00:36Z</dcterms:created>
  <dcterms:modified xsi:type="dcterms:W3CDTF">2017-11-13T09:55:01Z</dcterms:modified>
</cp:coreProperties>
</file>