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21" r:id="rId3"/>
    <p:sldId id="320" r:id="rId4"/>
    <p:sldId id="325" r:id="rId5"/>
    <p:sldId id="326" r:id="rId6"/>
    <p:sldId id="328" r:id="rId7"/>
    <p:sldId id="330" r:id="rId8"/>
    <p:sldId id="329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Soms vind de overheid de prijs die ontstaat te laag.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106905"/>
            <a:ext cx="9253504" cy="5558589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overheid vind dat de producent geen redelijk inkomen kan verdienen, maar vind de productie van het goed dusdanig belangrijk dat hij het inkomen van de product wilt beschermen (bijvoorbeeld voedsel).</a:t>
            </a:r>
          </a:p>
          <a:p>
            <a:r>
              <a:rPr lang="nl-NL" sz="2500" dirty="0" smtClean="0"/>
              <a:t>De overheid vind het product dusdanig belangrijk, dat het de kwaliteit wilt waarborgen door een prijs aan te bieden waardoor voldoende kwalitatief goede producten worden gemaakt.</a:t>
            </a:r>
          </a:p>
          <a:p>
            <a:r>
              <a:rPr lang="nl-NL" sz="2500" dirty="0" smtClean="0"/>
              <a:t>Oplossing: minimumprijzen.</a:t>
            </a:r>
          </a:p>
          <a:p>
            <a:r>
              <a:rPr lang="nl-NL" sz="2500" dirty="0" smtClean="0"/>
              <a:t>Gevolg: een aanbodsoverschot, vraagtekort, ten slotte aanbieders gaan bij deze verhoogde prijs meer produceren, en door de verhoogde prijs neemt de vraag af.</a:t>
            </a:r>
          </a:p>
          <a:p>
            <a:r>
              <a:rPr lang="nl-NL" sz="2500" dirty="0" smtClean="0"/>
              <a:t>Oplossing van de overheid: of het opkopen van dit aanbodoverschot, of een quotum stellen (de producent mag maximaal aantal producten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4020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42221" cy="678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7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Heffingen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minimum een maximum prijzen kan de overheid op andere manieren de markt beïnvloeden.</a:t>
            </a:r>
          </a:p>
          <a:p>
            <a:r>
              <a:rPr lang="nl-NL" sz="2500" dirty="0" smtClean="0"/>
              <a:t>Heffing verlagen het aanbod, tenslotte de aanbieders moet een gedeelte van de ontvangen prijs afstaan aan de overheid.</a:t>
            </a:r>
          </a:p>
          <a:p>
            <a:r>
              <a:rPr lang="nl-NL" sz="2500" dirty="0" smtClean="0"/>
              <a:t>Subsidies verhogen het aanbod, tenslotte naast de prijs van het product ontvangt de producent ook nog een subsidie (vaak wordt deze subsidie in de prijs meegerekend).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2985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279105" cy="685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25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Loonvorming.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477257"/>
          </a:xfrm>
        </p:spPr>
        <p:txBody>
          <a:bodyPr>
            <a:noAutofit/>
          </a:bodyPr>
          <a:lstStyle/>
          <a:p>
            <a:r>
              <a:rPr lang="nl-NL" sz="2500" dirty="0" smtClean="0"/>
              <a:t>Hoeveel je gaat verdienen wordt als je gaat werken wordt voor een groot gedeelte bepaald door vraag en aanbod.</a:t>
            </a:r>
          </a:p>
          <a:p>
            <a:r>
              <a:rPr lang="nl-NL" sz="2500" dirty="0" smtClean="0"/>
              <a:t>Laag opgeleid werk is vaak veel meer aanbod dan vraag, dus een lage prijs.</a:t>
            </a:r>
          </a:p>
          <a:p>
            <a:r>
              <a:rPr lang="nl-NL" sz="2500" dirty="0" smtClean="0"/>
              <a:t>Hoog opgeleid werk is vaak meer vraag dan aanbod, dus een hogere prijs.</a:t>
            </a:r>
          </a:p>
          <a:p>
            <a:r>
              <a:rPr lang="nl-NL" sz="2500" dirty="0" smtClean="0"/>
              <a:t>Om de werknemer te beschermen is er vaak sprake van een minimumloon, dit is het bedrag wat je minimaal verdiend zodra je gaat werken. (vergelijkbaar met een minimumprijs)</a:t>
            </a:r>
          </a:p>
          <a:p>
            <a:r>
              <a:rPr lang="nl-NL" sz="2500" dirty="0" smtClean="0"/>
              <a:t>Hierdoor ontstaat mogelijk </a:t>
            </a:r>
            <a:r>
              <a:rPr lang="nl-NL" sz="2500" smtClean="0"/>
              <a:t>wel werkloosheid.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797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cao. (collectieve arbeidsovereenkomst).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0517"/>
            <a:ext cx="8596668" cy="4320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gaat werken teken je met je werkgever een arbeidsovereenkomst</a:t>
            </a:r>
          </a:p>
          <a:p>
            <a:r>
              <a:rPr lang="nl-NL" sz="2500" dirty="0" smtClean="0"/>
              <a:t>Primaire arbeidsvoorwaarde: Loon, werktijden.</a:t>
            </a:r>
          </a:p>
          <a:p>
            <a:r>
              <a:rPr lang="nl-NL" sz="2500" dirty="0" smtClean="0"/>
              <a:t>Secundaire arbeidsvoorwaarde: reiskostenvergoeding, vakantie, kinderopvang</a:t>
            </a:r>
          </a:p>
          <a:p>
            <a:r>
              <a:rPr lang="nl-NL" sz="2500" dirty="0" smtClean="0"/>
              <a:t>Individuele arbeidsovereenkomst = tussen jou en je werkgever. </a:t>
            </a:r>
          </a:p>
          <a:p>
            <a:r>
              <a:rPr lang="nl-NL" sz="2500" dirty="0" smtClean="0"/>
              <a:t>Collectieve arbeidsovereenkomst = voor iedereen die werkt in een bepaalde bedrijfstak.</a:t>
            </a:r>
          </a:p>
          <a:p>
            <a:r>
              <a:rPr lang="nl-NL" sz="2500" dirty="0" smtClean="0"/>
              <a:t>Daarin staan de minimale arbeidsvoorwaarde (minimumloon, minimaal aantal dagen vakantie ect).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076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collectieve arbeidsovereenkomst.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Voor iedereen die dus werkt in een bepaalde bedrijfstak gelden deze arbeidsvoorwaarden.</a:t>
            </a:r>
          </a:p>
          <a:p>
            <a:pPr marL="0" indent="0">
              <a:buNone/>
            </a:pPr>
            <a:r>
              <a:rPr lang="nl-NL" sz="2500" dirty="0" smtClean="0"/>
              <a:t>Hoe komen de voorwaarden tot stand?</a:t>
            </a:r>
          </a:p>
          <a:p>
            <a:pPr marL="0" indent="0">
              <a:buNone/>
            </a:pPr>
            <a:r>
              <a:rPr lang="nl-NL" sz="2500" dirty="0" smtClean="0"/>
              <a:t>De werkgevers en werknemersvakbonden overleggen met elkaar.</a:t>
            </a:r>
          </a:p>
          <a:p>
            <a:pPr marL="0" indent="0">
              <a:buNone/>
            </a:pPr>
            <a:r>
              <a:rPr lang="nl-NL" sz="2500" dirty="0" smtClean="0"/>
              <a:t>Je kan als werknemer je aansluiten bij een vakbond, hoe meer mensen zich aansluiten bij een vakbond, hoe sterker de onderhandelingspositie van de vakbond is. </a:t>
            </a:r>
          </a:p>
          <a:p>
            <a:pPr marL="0" indent="0">
              <a:buNone/>
            </a:pPr>
            <a:r>
              <a:rPr lang="nl-NL" sz="2500" dirty="0" smtClean="0"/>
              <a:t>Het percentage van het aantal werknemers in een bedrijfstak die lid is van een vakbond noemen we de organisatiegraad.</a:t>
            </a:r>
          </a:p>
        </p:txBody>
      </p:sp>
    </p:spTree>
    <p:extLst>
      <p:ext uri="{BB962C8B-B14F-4D97-AF65-F5344CB8AC3E}">
        <p14:creationId xmlns:p14="http://schemas.microsoft.com/office/powerpoint/2010/main" val="423891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onderhandelingen.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18147"/>
            <a:ext cx="8596668" cy="583531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onderhandelingen gaat soms hard tegen hard.</a:t>
            </a:r>
          </a:p>
          <a:p>
            <a:r>
              <a:rPr lang="nl-NL" sz="2500" dirty="0" smtClean="0"/>
              <a:t>Werknemersvakbonden willen vaak meer loon.</a:t>
            </a:r>
          </a:p>
          <a:p>
            <a:r>
              <a:rPr lang="nl-NL" sz="2500" dirty="0" smtClean="0"/>
              <a:t>Werkgeversbonden willen dit niet, ter bescherming van hun winst.</a:t>
            </a:r>
          </a:p>
          <a:p>
            <a:r>
              <a:rPr lang="nl-NL" sz="2500" dirty="0" smtClean="0"/>
              <a:t>Werknemersvakbonden roepen soms hun leden op om te gaan staken om werkgeversvakbonden te overtuigen hun eisen te accepteren.</a:t>
            </a:r>
          </a:p>
          <a:p>
            <a:r>
              <a:rPr lang="nl-NL" sz="2500" dirty="0" smtClean="0"/>
              <a:t>Wanneer de leden ervoor kiezen om te gaan staken is er sprake van </a:t>
            </a:r>
            <a:r>
              <a:rPr lang="nl-NL" sz="2500" b="1" dirty="0" smtClean="0"/>
              <a:t>zelfbinding</a:t>
            </a:r>
            <a:r>
              <a:rPr lang="nl-NL" sz="2500" dirty="0" smtClean="0"/>
              <a:t>: vrijwillig jezelf binden aan een bepaalde keuze om de keuze van de ander te beïnvloeden.</a:t>
            </a:r>
          </a:p>
          <a:p>
            <a:r>
              <a:rPr lang="nl-NL" sz="2500" dirty="0" smtClean="0"/>
              <a:t>Waar zien we dit super veel?</a:t>
            </a:r>
          </a:p>
          <a:p>
            <a:r>
              <a:rPr lang="nl-NL" sz="2500" dirty="0" smtClean="0"/>
              <a:t>Relaties.</a:t>
            </a:r>
          </a:p>
          <a:p>
            <a:r>
              <a:rPr lang="nl-NL" sz="2500" dirty="0" smtClean="0"/>
              <a:t>Als je iets anders wilt dan patat eten kook je het maar lekker zelf.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8544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NVWA: voedsel en waren autoriteit. (Man </a:t>
            </a:r>
            <a:r>
              <a:rPr lang="nl-NL" sz="2500" dirty="0" err="1" smtClean="0"/>
              <a:t>man</a:t>
            </a:r>
            <a:r>
              <a:rPr lang="nl-NL" sz="2500" dirty="0" smtClean="0"/>
              <a:t> man)</a:t>
            </a:r>
          </a:p>
          <a:p>
            <a:r>
              <a:rPr lang="nl-NL" sz="2500" dirty="0" smtClean="0"/>
              <a:t>ACM: autoriteit consument en markt (let op dat er niet teveel marktmacht is).</a:t>
            </a:r>
          </a:p>
          <a:p>
            <a:r>
              <a:rPr lang="nl-NL" sz="2500" dirty="0" smtClean="0"/>
              <a:t>Waar wordt op gelet: overnames en fusies.</a:t>
            </a:r>
          </a:p>
          <a:p>
            <a:r>
              <a:rPr lang="nl-NL" sz="2500" dirty="0" smtClean="0"/>
              <a:t>Overname : 1 groot bedrijf neemt een kleiner bedrijf over (open aandelen)</a:t>
            </a:r>
          </a:p>
          <a:p>
            <a:r>
              <a:rPr lang="nl-NL" sz="2500" dirty="0" smtClean="0"/>
              <a:t>Fusie: 2 bedrijven worden samen gevoegd, vaak gelijke grote.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416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4" y="143691"/>
            <a:ext cx="9025808" cy="1786709"/>
          </a:xfrm>
        </p:spPr>
        <p:txBody>
          <a:bodyPr/>
          <a:lstStyle/>
          <a:p>
            <a:r>
              <a:rPr lang="nl-NL" dirty="0" smtClean="0"/>
              <a:t>Octrooi.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8194" y="561703"/>
            <a:ext cx="9025808" cy="5479659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een octrooi?</a:t>
            </a:r>
          </a:p>
          <a:p>
            <a:r>
              <a:rPr lang="nl-NL" sz="2500" dirty="0" smtClean="0"/>
              <a:t>Het alleenrecht om gebruik te maken/produceren van een bepaald product/uitvinding/innovatie.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Om de uitvinder de tijd te geven de gemaakte ontwikkelingskosten terug te verdienen.</a:t>
            </a:r>
          </a:p>
          <a:p>
            <a:r>
              <a:rPr lang="nl-NL" sz="2500" dirty="0" smtClean="0"/>
              <a:t>voordeel?</a:t>
            </a:r>
          </a:p>
          <a:p>
            <a:r>
              <a:rPr lang="nl-NL" sz="2500" dirty="0" smtClean="0"/>
              <a:t>Bedrijven gaan opzoek naar nieuwe innovaties voor verbeterde/nieuwe/goedkopere producten omdat ze beschermt zijn door het octrooi</a:t>
            </a:r>
          </a:p>
          <a:p>
            <a:r>
              <a:rPr lang="nl-NL" sz="2500" dirty="0" smtClean="0"/>
              <a:t>Nadeel?</a:t>
            </a:r>
          </a:p>
          <a:p>
            <a:r>
              <a:rPr lang="nl-NL" sz="2500" dirty="0" smtClean="0"/>
              <a:t>Ze krijgen hierdoor een monopolie positie op het gebruik van het product, waardoor ze de prijzen hoog kunnen houden.</a:t>
            </a:r>
          </a:p>
        </p:txBody>
      </p:sp>
    </p:spTree>
    <p:extLst>
      <p:ext uri="{BB962C8B-B14F-4D97-AF65-F5344CB8AC3E}">
        <p14:creationId xmlns:p14="http://schemas.microsoft.com/office/powerpoint/2010/main" val="69960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de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aankomende 2 lessen gaan we oefenopgaves maken van H1 t/m 3</a:t>
            </a:r>
          </a:p>
          <a:p>
            <a:r>
              <a:rPr lang="nl-NL" sz="2500" dirty="0" smtClean="0"/>
              <a:t>De laatste les zal ik alle theorie van H4 </a:t>
            </a:r>
            <a:r>
              <a:rPr lang="nl-NL" sz="2500" dirty="0" err="1" smtClean="0"/>
              <a:t>tm</a:t>
            </a:r>
            <a:r>
              <a:rPr lang="nl-NL" sz="2500" dirty="0" smtClean="0"/>
              <a:t> H7 herhalen (uur lang luisteren) zodat jullie nog 1x alles gehoord hebben.</a:t>
            </a:r>
          </a:p>
          <a:p>
            <a:r>
              <a:rPr lang="nl-NL" sz="2500" dirty="0" smtClean="0"/>
              <a:t>Voor de oefenopgaves heb ik tevens antwoordmodellen geprint, ik bespreek ze klassikaal na, vind je dat het te lang duurt / te traag gaat / te snel / te saai om ff op te letten, vraag dan even om een antwoordmodel.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0296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3296653"/>
            <a:ext cx="9141655" cy="2744709"/>
          </a:xfrm>
        </p:spPr>
        <p:txBody>
          <a:bodyPr>
            <a:noAutofit/>
          </a:bodyPr>
          <a:lstStyle/>
          <a:p>
            <a:r>
              <a:rPr lang="nl-NL" sz="2200" dirty="0" smtClean="0"/>
              <a:t>Dominante strategie: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betaalt niet mee.</a:t>
            </a:r>
          </a:p>
          <a:p>
            <a:r>
              <a:rPr lang="nl-NL" sz="2200" dirty="0" smtClean="0"/>
              <a:t>Waarom? Ongeacht wat de andere kiezen, het is voor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voordeliger om niet mee te betalen.</a:t>
            </a:r>
          </a:p>
          <a:p>
            <a:r>
              <a:rPr lang="nl-NL" sz="2200" dirty="0" smtClean="0"/>
              <a:t>Andere winkeliers betalen mee: kan hij beter niet mee betalen (50 &gt; 30), andere winkeliers betalen niet mee, kan hij beter niet mee betalen (0 &gt; -20)</a:t>
            </a:r>
          </a:p>
          <a:p>
            <a:r>
              <a:rPr lang="nl-NL" sz="2200" dirty="0" smtClean="0"/>
              <a:t>Dit zelfde geldt voor andere winkeliers, die kunnen ook beter niet mee betalen. (zelfde opbrengsten voor hun als voor </a:t>
            </a:r>
            <a:r>
              <a:rPr lang="nl-NL" sz="2200" dirty="0" err="1" smtClean="0"/>
              <a:t>mariekes</a:t>
            </a:r>
            <a:r>
              <a:rPr lang="nl-NL" sz="2200" dirty="0" smtClean="0"/>
              <a:t> baas.</a:t>
            </a:r>
          </a:p>
          <a:p>
            <a:r>
              <a:rPr lang="nl-NL" sz="2200" dirty="0" smtClean="0"/>
              <a:t>Gevolg: niemand betaald mee.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4"/>
          <a:stretch/>
        </p:blipFill>
        <p:spPr>
          <a:xfrm>
            <a:off x="-1" y="61912"/>
            <a:ext cx="9625263" cy="323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6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oplossingen: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Zelfbinding: het kan mensen vragen of ze openlijk willen kiezen voor de strategie samenwerken. Voordelen benoemen van samenwerken, zichtbaar maken wat deze voordelen zijn.</a:t>
            </a:r>
          </a:p>
          <a:p>
            <a:r>
              <a:rPr lang="nl-NL" sz="2500" dirty="0" smtClean="0"/>
              <a:t>Normbesef: samenwerking komt tot stand wanneer het de norm is om samen te werken. Kleine gemeenschappen is er meer sprake van normbesef dan in grotere gemeenschappen.</a:t>
            </a:r>
          </a:p>
          <a:p>
            <a:r>
              <a:rPr lang="nl-NL" sz="2500" dirty="0" smtClean="0"/>
              <a:t>Collectieve dwang: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7208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smtClean="0"/>
              <a:t>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Voorbeeld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niet-uitsluit baar: als je achter een dijk woont of je wel of niet mee betaald je bent hoe dan ook beschermt.</a:t>
            </a:r>
          </a:p>
          <a:p>
            <a:r>
              <a:rPr lang="nl-NL" sz="2500" dirty="0" smtClean="0"/>
              <a:t>Niet rivaliserend: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zijn spreken we van </a:t>
            </a:r>
            <a:r>
              <a:rPr lang="nl-NL" sz="2500" b="1" dirty="0" smtClean="0"/>
              <a:t>collectieve goederen.</a:t>
            </a:r>
          </a:p>
          <a:p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536862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overheid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De overheid bied collectieve goederen aan:</a:t>
            </a:r>
          </a:p>
          <a:p>
            <a:r>
              <a:rPr lang="nl-NL" sz="2500" b="1" dirty="0" smtClean="0"/>
              <a:t>Niet uitsluitbaar: </a:t>
            </a:r>
            <a:r>
              <a:rPr lang="nl-NL" sz="2500" dirty="0" smtClean="0"/>
              <a:t>(je kan mensen niet uitsluiten van het gebruik van het goed)</a:t>
            </a:r>
          </a:p>
          <a:p>
            <a:r>
              <a:rPr lang="nl-NL" sz="2500" b="1" dirty="0" smtClean="0"/>
              <a:t>Niet rivaliserend</a:t>
            </a:r>
            <a:r>
              <a:rPr lang="nl-NL" sz="2500" dirty="0" smtClean="0"/>
              <a:t>: (het nut van het goed neemt niet af naarmate meer mensen er gebruik van maken)</a:t>
            </a:r>
          </a:p>
          <a:p>
            <a:r>
              <a:rPr lang="nl-NL" sz="2500" dirty="0" smtClean="0"/>
              <a:t>Toch bied de overheid ook goederen aan die uitsluitbaar of rivaliserend zijn.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individuele goederen.</a:t>
            </a:r>
          </a:p>
          <a:p>
            <a:r>
              <a:rPr lang="nl-NL" sz="2500" dirty="0" smtClean="0"/>
              <a:t>Wanneer de overheid individuele goederen aanbied noemen we dit </a:t>
            </a:r>
            <a:r>
              <a:rPr lang="nl-NL" sz="2500" b="1" dirty="0" smtClean="0"/>
              <a:t>quasicollectieve goederen</a:t>
            </a:r>
          </a:p>
          <a:p>
            <a:r>
              <a:rPr lang="nl-NL" sz="2500" dirty="0" smtClean="0"/>
              <a:t>Denk aan: onderwijs.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9653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168442"/>
            <a:ext cx="9069465" cy="1761958"/>
          </a:xfrm>
        </p:spPr>
        <p:txBody>
          <a:bodyPr/>
          <a:lstStyle/>
          <a:p>
            <a:r>
              <a:rPr lang="nl-NL" dirty="0" smtClean="0"/>
              <a:t>Externe effecten.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962527"/>
            <a:ext cx="9069465" cy="5078836"/>
          </a:xfrm>
        </p:spPr>
        <p:txBody>
          <a:bodyPr>
            <a:noAutofit/>
          </a:bodyPr>
          <a:lstStyle/>
          <a:p>
            <a:r>
              <a:rPr lang="nl-NL" sz="2200" dirty="0" smtClean="0"/>
              <a:t>Wanneer je een ijsje koopt betaal je daarvoor bijvoorbeeld $1.50</a:t>
            </a:r>
          </a:p>
          <a:p>
            <a:r>
              <a:rPr lang="nl-NL" sz="2200" dirty="0" smtClean="0"/>
              <a:t>30 cent daarvan zijn de kosten van de ingrediënten.</a:t>
            </a:r>
          </a:p>
          <a:p>
            <a:r>
              <a:rPr lang="nl-NL" sz="2200" dirty="0" smtClean="0"/>
              <a:t>15 cent de kosten van de verpakking.</a:t>
            </a:r>
          </a:p>
          <a:p>
            <a:r>
              <a:rPr lang="nl-NL" sz="2200" dirty="0" smtClean="0"/>
              <a:t>15 cent zijn transsportkosten.</a:t>
            </a:r>
          </a:p>
          <a:p>
            <a:r>
              <a:rPr lang="nl-NL" sz="2200" dirty="0" smtClean="0"/>
              <a:t>10 cent opslagkosten.</a:t>
            </a:r>
          </a:p>
          <a:p>
            <a:r>
              <a:rPr lang="nl-NL" sz="2200" dirty="0" smtClean="0"/>
              <a:t>80 cent is winst voor de verkoper.</a:t>
            </a:r>
          </a:p>
          <a:p>
            <a:r>
              <a:rPr lang="nl-NL" sz="2200" dirty="0" smtClean="0"/>
              <a:t>Daarentegen het produceren/aanschaffen van het ijsje heeft nog meer effecten.</a:t>
            </a:r>
          </a:p>
          <a:p>
            <a:r>
              <a:rPr lang="nl-NL" sz="2200" dirty="0" smtClean="0"/>
              <a:t>Zo kan bijvoorbeeld tijdens de productie of vervoeren van het ijsje het milieu worden aangetast.</a:t>
            </a:r>
          </a:p>
          <a:p>
            <a:r>
              <a:rPr lang="nl-NL" sz="2200" dirty="0" smtClean="0"/>
              <a:t>Effecten die wel ontstaan, maar niet in de prijs zijn opgenomen noemen we </a:t>
            </a:r>
            <a:r>
              <a:rPr lang="nl-NL" sz="2200" b="1" dirty="0" smtClean="0"/>
              <a:t>externe effecten.</a:t>
            </a:r>
          </a:p>
          <a:p>
            <a:r>
              <a:rPr lang="nl-NL" sz="2200" dirty="0" smtClean="0"/>
              <a:t>Wanneer deze positief zijn noemen we het positieve externe effecten. Zijn deze negatief heet het negatieve externe effecten.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38978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Belangrijk! Het is alleen een extern effect als het niet in de prijs verwerkt zit.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Vliegtuigmaatschappijen betalen milieubelasting omdat de brandstof van vliegtuigen het milieu aantast.</a:t>
            </a:r>
          </a:p>
          <a:p>
            <a:r>
              <a:rPr lang="nl-NL" sz="2500" dirty="0" smtClean="0"/>
              <a:t>Deze belasting berekenen de vliegtuigmaatschappijen door in de prijs.</a:t>
            </a:r>
          </a:p>
          <a:p>
            <a:r>
              <a:rPr lang="nl-NL" sz="2500" dirty="0" smtClean="0"/>
              <a:t>Dus in de prijs zit een gedeelte wat naar de overheid gaat die het geld gebruikt om het milieuprobleem aan te pakken.</a:t>
            </a:r>
          </a:p>
          <a:p>
            <a:r>
              <a:rPr lang="nl-NL" sz="2500" dirty="0" smtClean="0"/>
              <a:t>Milieuvervuiling is hier dus geen extern effect, het zit in de prijs opgenomen.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7838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Maatschappelijk verantwoord ondernemen.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Bestaat uit de 3p’s </a:t>
            </a:r>
          </a:p>
          <a:p>
            <a:r>
              <a:rPr lang="nl-NL" sz="2500" dirty="0" smtClean="0"/>
              <a:t>People: mensen binnen de organisatie (betaal ik iedereen naar behoren).</a:t>
            </a:r>
          </a:p>
          <a:p>
            <a:r>
              <a:rPr lang="nl-NL" sz="2500" dirty="0" err="1" smtClean="0"/>
              <a:t>Planet</a:t>
            </a:r>
            <a:r>
              <a:rPr lang="nl-NL" sz="2500" dirty="0" smtClean="0"/>
              <a:t>: ga ik goed maatschappelijk veranderwoord om met het milieu</a:t>
            </a:r>
          </a:p>
          <a:p>
            <a:r>
              <a:rPr lang="nl-NL" sz="2500" dirty="0" smtClean="0"/>
              <a:t>Profit: hoe heb ik mijn winst behaald, is het rechtmatig. Hoe investeer ik mijn winst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707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8" y="0"/>
            <a:ext cx="9129623" cy="1930400"/>
          </a:xfrm>
        </p:spPr>
        <p:txBody>
          <a:bodyPr/>
          <a:lstStyle/>
          <a:p>
            <a:r>
              <a:rPr lang="nl-NL" dirty="0" smtClean="0"/>
              <a:t>Vandaag veel zelfstandig lezen en werken (relatief weinig uitleg).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022685"/>
            <a:ext cx="9877926" cy="50186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Nederland kennen we 4 ondernemingsvormen:</a:t>
            </a:r>
            <a:endParaRPr lang="nl-NL" sz="2500" dirty="0"/>
          </a:p>
          <a:p>
            <a:r>
              <a:rPr lang="nl-NL" sz="2500" dirty="0" smtClean="0"/>
              <a:t>De eenmanszaak: een bedrijf met 1 eigenaar die verantwoordelijk is voor alle winst en verlies (bij verlies is hij aansprakelijk op privé vermogen)</a:t>
            </a:r>
          </a:p>
          <a:p>
            <a:r>
              <a:rPr lang="nl-NL" sz="2500" dirty="0" smtClean="0"/>
              <a:t>De vennootschap onder firma: een bedrijf met meerdere eigenaren die verantwoordelijk zijn voor alle winst en verlies (bij verlies zijn ze alle aansprakelijk op hun privé vermogen)</a:t>
            </a:r>
          </a:p>
          <a:p>
            <a:r>
              <a:rPr lang="nl-NL" sz="2500" dirty="0" smtClean="0"/>
              <a:t>Het besloten vennootschap: bedrijf die zijn aandelen besloten heeft verkocht (dus niet op de beurs) eigendom van de aandeelhouders, niet aansprakelijk op privé vermogen.</a:t>
            </a:r>
          </a:p>
          <a:p>
            <a:r>
              <a:rPr lang="nl-NL" sz="2500" dirty="0" smtClean="0"/>
              <a:t>Het naamloos vennootschap: bedrijf die zijn aandelen verhandeld via de beurs. Eigendom van de aandeelhouders, niet aansprakelijk op privé vermogen.</a:t>
            </a:r>
          </a:p>
        </p:txBody>
      </p:sp>
    </p:spTree>
    <p:extLst>
      <p:ext uri="{BB962C8B-B14F-4D97-AF65-F5344CB8AC3E}">
        <p14:creationId xmlns:p14="http://schemas.microsoft.com/office/powerpoint/2010/main" val="309546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komen bedrijven aan geld.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eenmanszaak en vennootschap onder firma:</a:t>
            </a:r>
          </a:p>
          <a:p>
            <a:r>
              <a:rPr lang="nl-NL" sz="2500" dirty="0" smtClean="0"/>
              <a:t>Lenen.</a:t>
            </a:r>
          </a:p>
          <a:p>
            <a:r>
              <a:rPr lang="nl-NL" sz="2500" dirty="0" smtClean="0"/>
              <a:t>De NV en BV:</a:t>
            </a:r>
          </a:p>
          <a:p>
            <a:r>
              <a:rPr lang="nl-NL" sz="2500" dirty="0" smtClean="0"/>
              <a:t>Lenen of aandelen uitgeven.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585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12 oefenopgave 1a, 1b en 1c (3 kleine opgaves).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2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9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12 oefenopgave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Starten met volgende oefenopgave.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262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13 oefenopgave 3a en 3b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A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444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13 oefenopgave </a:t>
            </a:r>
            <a:r>
              <a:rPr lang="nl-NL"/>
              <a:t>4</a:t>
            </a:r>
            <a:r>
              <a:rPr lang="nl-NL" smtClean="0"/>
              <a:t>a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A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416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258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303" b="36186"/>
          <a:stretch/>
        </p:blipFill>
        <p:spPr>
          <a:xfrm>
            <a:off x="0" y="0"/>
            <a:ext cx="7850104" cy="44637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303" b="26245"/>
          <a:stretch/>
        </p:blipFill>
        <p:spPr>
          <a:xfrm>
            <a:off x="0" y="0"/>
            <a:ext cx="7850104" cy="51735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1303" b="22707"/>
          <a:stretch/>
        </p:blipFill>
        <p:spPr>
          <a:xfrm>
            <a:off x="0" y="0"/>
            <a:ext cx="7850104" cy="54262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303" b="19168"/>
          <a:stretch/>
        </p:blipFill>
        <p:spPr>
          <a:xfrm>
            <a:off x="0" y="0"/>
            <a:ext cx="7850104" cy="5678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1302" b="12429"/>
          <a:stretch/>
        </p:blipFill>
        <p:spPr>
          <a:xfrm>
            <a:off x="0" y="0"/>
            <a:ext cx="7850104" cy="61601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1303" b="8554"/>
          <a:stretch/>
        </p:blipFill>
        <p:spPr>
          <a:xfrm>
            <a:off x="0" y="0"/>
            <a:ext cx="7850104" cy="64368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303" b="5015"/>
          <a:stretch/>
        </p:blipFill>
        <p:spPr>
          <a:xfrm>
            <a:off x="0" y="0"/>
            <a:ext cx="7850104" cy="66895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1303"/>
          <a:stretch/>
        </p:blipFill>
        <p:spPr>
          <a:xfrm>
            <a:off x="0" y="0"/>
            <a:ext cx="7850104" cy="704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7595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606</TotalTime>
  <Words>1934</Words>
  <Application>Microsoft Office PowerPoint</Application>
  <PresentationFormat>Breedbeeld</PresentationFormat>
  <Paragraphs>214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Trebuchet MS</vt:lpstr>
      <vt:lpstr>Wingdings</vt:lpstr>
      <vt:lpstr>Wingdings 3</vt:lpstr>
      <vt:lpstr>Facet</vt:lpstr>
      <vt:lpstr>Welkom Havo 5.</vt:lpstr>
      <vt:lpstr>Agenda voor de aankomende 3 lessen.</vt:lpstr>
      <vt:lpstr>Maak les 12 oefenopgave 1a, 1b en 1c (3 kleine opgaves).</vt:lpstr>
      <vt:lpstr>Maak les 12 oefenopgave 2</vt:lpstr>
      <vt:lpstr>Maak les 13 oefenopgave 3a en 3b</vt:lpstr>
      <vt:lpstr>Maak les 13 oefenopgave 4a </vt:lpstr>
      <vt:lpstr>Terugblik: Marktfalen gezien vanuit de overheid:</vt:lpstr>
      <vt:lpstr>PowerPoint-presentatie</vt:lpstr>
      <vt:lpstr>Grafisch en rekenkundig het overschot berekenen.</vt:lpstr>
      <vt:lpstr>Soms vind de overheid de prijs die ontstaat te laag. </vt:lpstr>
      <vt:lpstr>PowerPoint-presentatie</vt:lpstr>
      <vt:lpstr>Heffingen en subsidies.</vt:lpstr>
      <vt:lpstr>PowerPoint-presentatie</vt:lpstr>
      <vt:lpstr>Loonvorming.</vt:lpstr>
      <vt:lpstr>De cao. (collectieve arbeidsovereenkomst).</vt:lpstr>
      <vt:lpstr>De collectieve arbeidsovereenkomst.</vt:lpstr>
      <vt:lpstr>De onderhandelingen.</vt:lpstr>
      <vt:lpstr>toezicht</vt:lpstr>
      <vt:lpstr>Octrooi.</vt:lpstr>
      <vt:lpstr>PowerPoint-presentatie</vt:lpstr>
      <vt:lpstr>Mogelijke oplossingen:</vt:lpstr>
      <vt:lpstr>Collectieve goederen:</vt:lpstr>
      <vt:lpstr>Wat bied de overheid aan?</vt:lpstr>
      <vt:lpstr>Externe effecten.</vt:lpstr>
      <vt:lpstr>Belangrijk! Het is alleen een extern effect als het niet in de prijs verwerkt zit.</vt:lpstr>
      <vt:lpstr>Maatschappelijk verantwoord ondernemen.</vt:lpstr>
      <vt:lpstr>Vandaag veel zelfstandig lezen en werken (relatief weinig uitleg).</vt:lpstr>
      <vt:lpstr>Hoe komen bedrijven aan geld.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75</cp:revision>
  <dcterms:created xsi:type="dcterms:W3CDTF">2017-08-27T09:00:36Z</dcterms:created>
  <dcterms:modified xsi:type="dcterms:W3CDTF">2017-10-22T11:32:02Z</dcterms:modified>
</cp:coreProperties>
</file>