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1" r:id="rId16"/>
    <p:sldId id="360" r:id="rId17"/>
    <p:sldId id="362" r:id="rId18"/>
    <p:sldId id="363" r:id="rId19"/>
    <p:sldId id="367" r:id="rId20"/>
    <p:sldId id="368" r:id="rId21"/>
    <p:sldId id="369" r:id="rId22"/>
    <p:sldId id="370" r:id="rId23"/>
    <p:sldId id="364" r:id="rId24"/>
    <p:sldId id="365" r:id="rId25"/>
    <p:sldId id="366" r:id="rId26"/>
    <p:sldId id="371" r:id="rId27"/>
    <p:sldId id="374" r:id="rId28"/>
    <p:sldId id="372" r:id="rId29"/>
    <p:sldId id="375" r:id="rId30"/>
    <p:sldId id="373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4" r:id="rId39"/>
    <p:sldId id="383" r:id="rId40"/>
    <p:sldId id="385" r:id="rId41"/>
    <p:sldId id="38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4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2600" y="1143001"/>
            <a:ext cx="8791402" cy="4898362"/>
          </a:xfrm>
        </p:spPr>
        <p:txBody>
          <a:bodyPr>
            <a:noAutofit/>
          </a:bodyPr>
          <a:lstStyle/>
          <a:p>
            <a:r>
              <a:rPr lang="nl-NL" sz="2400" dirty="0" smtClean="0"/>
              <a:t>Ideale situatie: iedereen houd zich aan het stabiliteits- en groeipact.</a:t>
            </a:r>
          </a:p>
          <a:p>
            <a:r>
              <a:rPr lang="nl-NL" sz="2400" dirty="0" smtClean="0"/>
              <a:t>Gevolg: landen met laag conjunctuur gaan bezuinigen, economie hersteld beperkt.</a:t>
            </a:r>
          </a:p>
          <a:p>
            <a:r>
              <a:rPr lang="nl-NL" sz="2400" dirty="0" smtClean="0"/>
              <a:t>Ideale situatie individueel land: alle andere landen houden zich aan het stabiliteits- en groeipact.</a:t>
            </a:r>
          </a:p>
          <a:p>
            <a:r>
              <a:rPr lang="nl-NL" sz="2400" dirty="0" smtClean="0"/>
              <a:t>Gevolg: alle andere landen houden zich aan de regels, de euro blijft stabiel en </a:t>
            </a:r>
            <a:r>
              <a:rPr lang="nl-NL" sz="2400" dirty="0" err="1" smtClean="0"/>
              <a:t>europa</a:t>
            </a:r>
            <a:r>
              <a:rPr lang="nl-NL" sz="2400" dirty="0" smtClean="0"/>
              <a:t> gezond. Ik hou me niet aan de regels, in laag conjunctuur ga ik me economie stimuleren, mijn economie hersteld en Europa blijft sterk.</a:t>
            </a:r>
          </a:p>
          <a:p>
            <a:r>
              <a:rPr lang="nl-NL" sz="2400" dirty="0" smtClean="0"/>
              <a:t>De ontstane situatie: veel landen houden zich niet aan de regels </a:t>
            </a:r>
            <a:r>
              <a:rPr lang="nl-NL" sz="2400" dirty="0" smtClean="0">
                <a:sym typeface="Wingdings" panose="05000000000000000000" pitchFamily="2" charset="2"/>
              </a:rPr>
              <a:t> de rentestand werd er hoog, staatschulden werden steeds groter en konden niet of nauwelijks terugbetaald worden.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2210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3.14 t/m 3.17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3.18 en 3.19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94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318"/>
          <a:stretch/>
        </p:blipFill>
        <p:spPr>
          <a:xfrm>
            <a:off x="0" y="0"/>
            <a:ext cx="12192000" cy="1206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502"/>
          <a:stretch/>
        </p:blipFill>
        <p:spPr>
          <a:xfrm>
            <a:off x="0" y="0"/>
            <a:ext cx="12192000" cy="2260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000"/>
          <a:stretch/>
        </p:blipFill>
        <p:spPr>
          <a:xfrm>
            <a:off x="0" y="0"/>
            <a:ext cx="12192000" cy="3670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1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8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Overheidstekort: ruilen over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overheidstekort heeft op korte termijn voordelen:</a:t>
            </a:r>
          </a:p>
          <a:p>
            <a:r>
              <a:rPr lang="nl-NL" sz="2500" dirty="0" smtClean="0"/>
              <a:t>Meer uitgaven, dus meer mogelijk om je economie te herstellen.</a:t>
            </a:r>
          </a:p>
          <a:p>
            <a:r>
              <a:rPr lang="nl-NL" sz="2500" dirty="0" smtClean="0"/>
              <a:t>Het overheidstekort heeft op lange termijn nadelen:</a:t>
            </a:r>
          </a:p>
          <a:p>
            <a:r>
              <a:rPr lang="nl-NL" sz="2500" dirty="0" smtClean="0"/>
              <a:t>Hogere staatschuld, hogere rentebetalingen.</a:t>
            </a:r>
          </a:p>
          <a:p>
            <a:r>
              <a:rPr lang="nl-NL" sz="2500" dirty="0" smtClean="0"/>
              <a:t>Je kan stellen: korte termijn profijt mogelijk ten koste van de lange termijn.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0766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3.18 t/m 3.20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3.21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0397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77"/>
          <a:stretch/>
        </p:blipFill>
        <p:spPr>
          <a:xfrm>
            <a:off x="0" y="1"/>
            <a:ext cx="11112500" cy="787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441"/>
          <a:stretch/>
        </p:blipFill>
        <p:spPr>
          <a:xfrm>
            <a:off x="0" y="1"/>
            <a:ext cx="11112500" cy="1473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210"/>
          <a:stretch/>
        </p:blipFill>
        <p:spPr>
          <a:xfrm>
            <a:off x="0" y="1"/>
            <a:ext cx="11112500" cy="3060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1235"/>
          <a:stretch/>
        </p:blipFill>
        <p:spPr>
          <a:xfrm>
            <a:off x="0" y="1"/>
            <a:ext cx="11112500" cy="4699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12500" cy="683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3.21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overheidstekorten: ruilen over tijd. Maak opgave 3.21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0364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1042" b="59513"/>
          <a:stretch/>
        </p:blipFill>
        <p:spPr>
          <a:xfrm>
            <a:off x="0" y="1"/>
            <a:ext cx="4749800" cy="1066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0104" b="57585"/>
          <a:stretch/>
        </p:blipFill>
        <p:spPr>
          <a:xfrm>
            <a:off x="0" y="1"/>
            <a:ext cx="7302500" cy="1117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1" r="208" b="59031"/>
          <a:stretch/>
        </p:blipFill>
        <p:spPr>
          <a:xfrm>
            <a:off x="0" y="1"/>
            <a:ext cx="12166600" cy="1079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62187" b="27701"/>
          <a:stretch/>
        </p:blipFill>
        <p:spPr>
          <a:xfrm>
            <a:off x="0" y="1"/>
            <a:ext cx="4610100" cy="1905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1667" b="31075"/>
          <a:stretch/>
        </p:blipFill>
        <p:spPr>
          <a:xfrm>
            <a:off x="0" y="1"/>
            <a:ext cx="7112000" cy="18161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3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40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zelftest H3.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570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0"/>
            <a:ext cx="8596668" cy="1320800"/>
          </a:xfrm>
        </p:spPr>
        <p:txBody>
          <a:bodyPr/>
          <a:lstStyle/>
          <a:p>
            <a:r>
              <a:rPr lang="nl-NL" dirty="0" smtClean="0"/>
              <a:t>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553453"/>
            <a:ext cx="9153685" cy="5487910"/>
          </a:xfrm>
        </p:spPr>
        <p:txBody>
          <a:bodyPr>
            <a:noAutofit/>
          </a:bodyPr>
          <a:lstStyle/>
          <a:p>
            <a:r>
              <a:rPr lang="nl-NL" sz="2400" dirty="0" smtClean="0"/>
              <a:t>Afspraken gemaakt tussen de EMU landen.</a:t>
            </a:r>
          </a:p>
          <a:p>
            <a:r>
              <a:rPr lang="nl-NL" sz="2400" dirty="0" smtClean="0"/>
              <a:t>Afspraak 1: Overheidstekort mag niet groter dan 3% van het BBP zijn.</a:t>
            </a:r>
          </a:p>
          <a:p>
            <a:r>
              <a:rPr lang="nl-NL" sz="2400" dirty="0" smtClean="0"/>
              <a:t>Overheidsinkomsten – overheidsuitgave = negatief getal = overheidstekort</a:t>
            </a:r>
          </a:p>
          <a:p>
            <a:r>
              <a:rPr lang="nl-NL" sz="2400" dirty="0" smtClean="0"/>
              <a:t>Overheidsinkomsten – overheidsuitgave = positief getal = overheidsoverschot.</a:t>
            </a:r>
          </a:p>
          <a:p>
            <a:r>
              <a:rPr lang="nl-NL" sz="2400" dirty="0" smtClean="0"/>
              <a:t>Afspraak 2: staatschuld mag niet groter zijn dan 60% van het BBP.</a:t>
            </a:r>
          </a:p>
          <a:p>
            <a:r>
              <a:rPr lang="nl-NL" sz="2400" dirty="0" smtClean="0"/>
              <a:t>Staatschuld / bruto binnenlands product = staatschuldquote.</a:t>
            </a:r>
          </a:p>
          <a:p>
            <a:r>
              <a:rPr lang="nl-NL" sz="2400" dirty="0" smtClean="0"/>
              <a:t>Overheidstekorten vergroten de staatschuld</a:t>
            </a:r>
          </a:p>
          <a:p>
            <a:r>
              <a:rPr lang="nl-NL" sz="2400" dirty="0" smtClean="0"/>
              <a:t>Overheidsoverschotten verkleinen de staatschuld.</a:t>
            </a:r>
          </a:p>
          <a:p>
            <a:r>
              <a:rPr lang="nl-NL" sz="2400" dirty="0" smtClean="0"/>
              <a:t>Overheidstekort meet je over een bepaalde periode, staatschuld op een bepaald moment.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4658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 smtClean="0"/>
              <a:t>1:3.12 </a:t>
            </a:r>
            <a:r>
              <a:rPr lang="nl-NL" sz="2500" dirty="0" smtClean="0"/>
              <a:t>t/m 3.21</a:t>
            </a:r>
          </a:p>
          <a:p>
            <a:r>
              <a:rPr lang="nl-NL" sz="2500" dirty="0" smtClean="0"/>
              <a:t>Les 2: 3.22 t/m 3.30</a:t>
            </a:r>
          </a:p>
          <a:p>
            <a:r>
              <a:rPr lang="nl-NL" sz="2500" dirty="0" smtClean="0"/>
              <a:t>Les 3: 4.1 t/m 4.7</a:t>
            </a: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5505"/>
            <a:ext cx="8816802" cy="4705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Overheidstekorten kunnen inflatie veroorzaken.</a:t>
            </a:r>
          </a:p>
          <a:p>
            <a:r>
              <a:rPr lang="nl-NL" sz="2400" dirty="0" smtClean="0"/>
              <a:t>Hoge bestedingen en consumptie </a:t>
            </a:r>
            <a:r>
              <a:rPr lang="nl-NL" sz="2400" dirty="0" smtClean="0">
                <a:sym typeface="Wingdings" panose="05000000000000000000" pitchFamily="2" charset="2"/>
              </a:rPr>
              <a:t> bestedingsinflatie.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rente opdrijven.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  extra geld bij lenen  hogere vraag naar kapitaal  hogere rente.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rente  minder consumptie, minder investeringen.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overheidstaken in gevaar brengen.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overheidstekorten  meer lenen  meer rente betalen  minder geld beschikbaar voor andere taken.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5047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 (stukje herhaling)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 korte termijn kent de economie goede en slechte tijden. Deze afwisselingen noemen we conjunctuurcyclus.</a:t>
            </a:r>
          </a:p>
          <a:p>
            <a:r>
              <a:rPr lang="nl-NL" sz="2500" dirty="0" smtClean="0"/>
              <a:t>Goede tijden </a:t>
            </a:r>
            <a:r>
              <a:rPr lang="nl-NL" sz="2500" dirty="0" smtClean="0">
                <a:sym typeface="Wingdings" panose="05000000000000000000" pitchFamily="2" charset="2"/>
              </a:rPr>
              <a:t> hoge economische groei (boven trend) noemen we hoog conjunctuur  kan leiden tot overbesteding  inflatie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Slechte tijden  lage economische groei of zelfs daling (onder trend) noemen we laag conjunctuur  onderbesteding  werkloosheid.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4064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Anticyclisch conjunctuurbeleid en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hoog conjunctuur krijgt de overheid veel belastinginkomsten binnen, en weinig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afspraken van het stabiliteits- en groeipact worden nageleefd.</a:t>
            </a:r>
          </a:p>
          <a:p>
            <a:r>
              <a:rPr lang="nl-NL" sz="2500" dirty="0" smtClean="0"/>
              <a:t>In laag conjunctuur krijgt de overheid weinig belasting inkomsten binnen, en heeft hoge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overheid wilt graag in laag conjunctuur anticyclisch beleid voeren.</a:t>
            </a:r>
          </a:p>
          <a:p>
            <a:r>
              <a:rPr lang="nl-NL" sz="2500" dirty="0" smtClean="0"/>
              <a:t>Anticyclisch beleid in laagconjunctuur </a:t>
            </a:r>
            <a:r>
              <a:rPr lang="nl-NL" sz="2500" dirty="0" smtClean="0">
                <a:sym typeface="Wingdings" panose="05000000000000000000" pitchFamily="2" charset="2"/>
              </a:rPr>
              <a:t> nog meer uitgave, nog minder overheidsinkomsten  nog groter te kort. Mogelijk wordt er dan niet aan het stabiliteits- en groeipact gehouden.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8297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9727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12761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2600" y="1143001"/>
            <a:ext cx="8791402" cy="4898362"/>
          </a:xfrm>
        </p:spPr>
        <p:txBody>
          <a:bodyPr>
            <a:noAutofit/>
          </a:bodyPr>
          <a:lstStyle/>
          <a:p>
            <a:r>
              <a:rPr lang="nl-NL" sz="2400" dirty="0" smtClean="0"/>
              <a:t>Ideale situatie: iedereen houd zich aan het stabiliteits- en groeipact.</a:t>
            </a:r>
          </a:p>
          <a:p>
            <a:r>
              <a:rPr lang="nl-NL" sz="2400" dirty="0" smtClean="0"/>
              <a:t>Gevolg: landen met laag conjunctuur gaan bezuinigen, economie hersteld beperkt.</a:t>
            </a:r>
          </a:p>
          <a:p>
            <a:r>
              <a:rPr lang="nl-NL" sz="2400" dirty="0" smtClean="0"/>
              <a:t>Ideale situatie individueel land: alle andere landen houden zich aan het stabiliteits- en groeipact.</a:t>
            </a:r>
          </a:p>
          <a:p>
            <a:r>
              <a:rPr lang="nl-NL" sz="2400" dirty="0" smtClean="0"/>
              <a:t>Gevolg: alle andere landen houden zich aan de regels, de euro blijft stabiel en </a:t>
            </a:r>
            <a:r>
              <a:rPr lang="nl-NL" sz="2400" dirty="0" err="1" smtClean="0"/>
              <a:t>europa</a:t>
            </a:r>
            <a:r>
              <a:rPr lang="nl-NL" sz="2400" dirty="0" smtClean="0"/>
              <a:t> gezond. Ik hou me niet aan de regels, in laag conjunctuur ga ik me economie stimuleren, mijn economie hersteld en Europa blijft sterk.</a:t>
            </a:r>
          </a:p>
          <a:p>
            <a:r>
              <a:rPr lang="nl-NL" sz="2400" dirty="0" smtClean="0"/>
              <a:t>De ontstane situatie: veel landen houden zich niet aan de regels </a:t>
            </a:r>
            <a:r>
              <a:rPr lang="nl-NL" sz="2400" dirty="0" smtClean="0">
                <a:sym typeface="Wingdings" panose="05000000000000000000" pitchFamily="2" charset="2"/>
              </a:rPr>
              <a:t> de rentestand werd er hoog, staatschulden werden steeds groter en konden niet of nauwelijks terugbetaald worden.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1935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Overheidstekort: ruilen over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overheidstekort heeft op korte termijn voordelen:</a:t>
            </a:r>
          </a:p>
          <a:p>
            <a:r>
              <a:rPr lang="nl-NL" sz="2500" dirty="0" smtClean="0"/>
              <a:t>Meer uitgaven, dus meer mogelijk om je economie te herstellen.</a:t>
            </a:r>
          </a:p>
          <a:p>
            <a:r>
              <a:rPr lang="nl-NL" sz="2500" dirty="0" smtClean="0"/>
              <a:t>Het overheidstekort heeft op lange termijn nadelen:</a:t>
            </a:r>
          </a:p>
          <a:p>
            <a:r>
              <a:rPr lang="nl-NL" sz="2500" dirty="0" smtClean="0"/>
              <a:t>Hogere staatschuld, hogere rentebetalingen.</a:t>
            </a:r>
          </a:p>
          <a:p>
            <a:r>
              <a:rPr lang="nl-NL" sz="2500" dirty="0" smtClean="0"/>
              <a:t>Je kan stellen: korte termijn profijt mogelijk ten koste van de lange termijn.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5917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de gesloten vragen van de zelftest H3, dus 3.22 t/m 3.27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3.28 en 3.28 maken.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1333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1771" b="3668"/>
          <a:stretch/>
        </p:blipFill>
        <p:spPr>
          <a:xfrm>
            <a:off x="0" y="-1"/>
            <a:ext cx="2222500" cy="27178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6146" b="1867"/>
          <a:stretch/>
        </p:blipFill>
        <p:spPr>
          <a:xfrm>
            <a:off x="0" y="-1"/>
            <a:ext cx="4127500" cy="2768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313" b="1867"/>
          <a:stretch/>
        </p:blipFill>
        <p:spPr>
          <a:xfrm>
            <a:off x="0" y="-1"/>
            <a:ext cx="6057900" cy="27686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34479"/>
          <a:stretch/>
        </p:blipFill>
        <p:spPr>
          <a:xfrm>
            <a:off x="0" y="-1"/>
            <a:ext cx="7988300" cy="28212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9167"/>
          <a:stretch/>
        </p:blipFill>
        <p:spPr>
          <a:xfrm>
            <a:off x="0" y="-1"/>
            <a:ext cx="9855200" cy="28212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82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7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3.28 en 3.29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3.30 grote opgave dus alle tijd die je ervoor hebt gebruiken.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735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410"/>
          <a:stretch/>
        </p:blipFill>
        <p:spPr>
          <a:xfrm>
            <a:off x="0" y="1"/>
            <a:ext cx="12192000" cy="406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035"/>
          <a:stretch/>
        </p:blipFill>
        <p:spPr>
          <a:xfrm>
            <a:off x="0" y="1"/>
            <a:ext cx="12192000" cy="139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058"/>
          <a:stretch/>
        </p:blipFill>
        <p:spPr>
          <a:xfrm>
            <a:off x="0" y="1"/>
            <a:ext cx="12192000" cy="2286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8487"/>
          <a:stretch/>
        </p:blipFill>
        <p:spPr>
          <a:xfrm>
            <a:off x="0" y="1"/>
            <a:ext cx="12192000" cy="3454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3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8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0"/>
            <a:ext cx="8596668" cy="1320800"/>
          </a:xfrm>
        </p:spPr>
        <p:txBody>
          <a:bodyPr/>
          <a:lstStyle/>
          <a:p>
            <a:r>
              <a:rPr lang="nl-NL" dirty="0" smtClean="0"/>
              <a:t>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553453"/>
            <a:ext cx="9153685" cy="5487910"/>
          </a:xfrm>
        </p:spPr>
        <p:txBody>
          <a:bodyPr>
            <a:noAutofit/>
          </a:bodyPr>
          <a:lstStyle/>
          <a:p>
            <a:r>
              <a:rPr lang="nl-NL" sz="2400" dirty="0" smtClean="0"/>
              <a:t>Afspraken gemaakt tussen de EMU landen.</a:t>
            </a:r>
          </a:p>
          <a:p>
            <a:r>
              <a:rPr lang="nl-NL" sz="2400" dirty="0" smtClean="0"/>
              <a:t>Afspraak 1: Overheidstekort mag niet groter dan 3% van het BBP zijn.</a:t>
            </a:r>
          </a:p>
          <a:p>
            <a:r>
              <a:rPr lang="nl-NL" sz="2400" dirty="0" smtClean="0"/>
              <a:t>Overheidsinkomsten – overheidsuitgave = negatief getal = overheidstekort</a:t>
            </a:r>
          </a:p>
          <a:p>
            <a:r>
              <a:rPr lang="nl-NL" sz="2400" dirty="0" smtClean="0"/>
              <a:t>Overheidsinkomsten – overheidsuitgave = positief getal = overheidsoverschot.</a:t>
            </a:r>
          </a:p>
          <a:p>
            <a:r>
              <a:rPr lang="nl-NL" sz="2400" dirty="0" smtClean="0"/>
              <a:t>Afspraak 2: staatschuld mag niet groter zijn dan 60% van het BBP.</a:t>
            </a:r>
          </a:p>
          <a:p>
            <a:r>
              <a:rPr lang="nl-NL" sz="2400" dirty="0" smtClean="0"/>
              <a:t>Staatschuld / bruto binnenlands product = staatschuldquote.</a:t>
            </a:r>
          </a:p>
          <a:p>
            <a:r>
              <a:rPr lang="nl-NL" sz="2400" dirty="0" smtClean="0"/>
              <a:t>Overheidstekorten vergroten de staatschuld</a:t>
            </a:r>
          </a:p>
          <a:p>
            <a:r>
              <a:rPr lang="nl-NL" sz="2400" dirty="0" smtClean="0"/>
              <a:t>Overheidsoverschotten verkleinen de staatschuld.</a:t>
            </a:r>
          </a:p>
          <a:p>
            <a:r>
              <a:rPr lang="nl-NL" sz="2400" dirty="0" smtClean="0"/>
              <a:t>Overheidstekort meet je over een bepaalde periode, staatschuld op een bepaald moment.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6125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3.30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Goed werk, heb je het niet afgeraffeld? Weet je het zeker? En je hebt het afgeraffeld… 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68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5006"/>
          <a:stretch/>
        </p:blipFill>
        <p:spPr>
          <a:xfrm>
            <a:off x="0" y="1"/>
            <a:ext cx="9664700" cy="342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937"/>
          <a:stretch/>
        </p:blipFill>
        <p:spPr>
          <a:xfrm>
            <a:off x="0" y="1"/>
            <a:ext cx="9664700" cy="622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6867"/>
          <a:stretch/>
        </p:blipFill>
        <p:spPr>
          <a:xfrm>
            <a:off x="0" y="1"/>
            <a:ext cx="9664700" cy="901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2613"/>
          <a:stretch/>
        </p:blipFill>
        <p:spPr>
          <a:xfrm>
            <a:off x="0" y="1"/>
            <a:ext cx="9664700" cy="1193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8914"/>
          <a:stretch/>
        </p:blipFill>
        <p:spPr>
          <a:xfrm>
            <a:off x="0" y="1"/>
            <a:ext cx="9664700" cy="1447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4474"/>
          <a:stretch/>
        </p:blipFill>
        <p:spPr>
          <a:xfrm>
            <a:off x="0" y="1"/>
            <a:ext cx="9664700" cy="1752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0036"/>
          <a:stretch/>
        </p:blipFill>
        <p:spPr>
          <a:xfrm>
            <a:off x="0" y="1"/>
            <a:ext cx="9664700" cy="2057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6151"/>
          <a:stretch/>
        </p:blipFill>
        <p:spPr>
          <a:xfrm>
            <a:off x="0" y="1"/>
            <a:ext cx="9664700" cy="2324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62452"/>
          <a:stretch/>
        </p:blipFill>
        <p:spPr>
          <a:xfrm>
            <a:off x="0" y="1"/>
            <a:ext cx="9664700" cy="25781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57828"/>
          <a:stretch/>
        </p:blipFill>
        <p:spPr>
          <a:xfrm>
            <a:off x="0" y="1"/>
            <a:ext cx="9664700" cy="28956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54498"/>
          <a:stretch/>
        </p:blipFill>
        <p:spPr>
          <a:xfrm>
            <a:off x="0" y="1"/>
            <a:ext cx="9664700" cy="31242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46359"/>
          <a:stretch/>
        </p:blipFill>
        <p:spPr>
          <a:xfrm>
            <a:off x="0" y="1"/>
            <a:ext cx="9664700" cy="36830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41736"/>
          <a:stretch/>
        </p:blipFill>
        <p:spPr>
          <a:xfrm>
            <a:off x="0" y="1"/>
            <a:ext cx="9664700" cy="40005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37112"/>
          <a:stretch/>
        </p:blipFill>
        <p:spPr>
          <a:xfrm>
            <a:off x="0" y="1"/>
            <a:ext cx="9664700" cy="43180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30452"/>
          <a:stretch/>
        </p:blipFill>
        <p:spPr>
          <a:xfrm>
            <a:off x="0" y="1"/>
            <a:ext cx="9664700" cy="47752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26938"/>
          <a:stretch/>
        </p:blipFill>
        <p:spPr>
          <a:xfrm>
            <a:off x="0" y="1"/>
            <a:ext cx="9664700" cy="5016500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21759"/>
          <a:stretch/>
        </p:blipFill>
        <p:spPr>
          <a:xfrm>
            <a:off x="0" y="1"/>
            <a:ext cx="9664700" cy="537210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17690"/>
          <a:stretch/>
        </p:blipFill>
        <p:spPr>
          <a:xfrm>
            <a:off x="0" y="1"/>
            <a:ext cx="9664700" cy="5651500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13805"/>
          <a:stretch/>
        </p:blipFill>
        <p:spPr>
          <a:xfrm>
            <a:off x="0" y="1"/>
            <a:ext cx="9664700" cy="5918200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b="5852"/>
          <a:stretch/>
        </p:blipFill>
        <p:spPr>
          <a:xfrm>
            <a:off x="0" y="1"/>
            <a:ext cx="9664700" cy="6464300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64700" cy="686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7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begin hoofdstuk 4: de wisselkoers van de euro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8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Introductieopgave 4.1 en start 4.2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begin met vraag 4.2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11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232"/>
          <a:stretch/>
        </p:blipFill>
        <p:spPr>
          <a:xfrm>
            <a:off x="0" y="-1"/>
            <a:ext cx="12192000" cy="1308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819"/>
          <a:stretch/>
        </p:blipFill>
        <p:spPr>
          <a:xfrm>
            <a:off x="0" y="-1"/>
            <a:ext cx="12192000" cy="1778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791"/>
          <a:stretch/>
        </p:blipFill>
        <p:spPr>
          <a:xfrm>
            <a:off x="0" y="-1"/>
            <a:ext cx="12192000" cy="22733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220"/>
          <a:stretch/>
        </p:blipFill>
        <p:spPr>
          <a:xfrm>
            <a:off x="0" y="-1"/>
            <a:ext cx="12192000" cy="28321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8574"/>
          <a:stretch/>
        </p:blipFill>
        <p:spPr>
          <a:xfrm>
            <a:off x="0" y="-1"/>
            <a:ext cx="12192000" cy="33528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191"/>
          <a:stretch/>
        </p:blipFill>
        <p:spPr>
          <a:xfrm>
            <a:off x="0" y="-1"/>
            <a:ext cx="12192000" cy="33274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11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4.2 afmaken. Daarna volgt stukje theorie.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begin met lezen 4.2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51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00"/>
          <a:stretch/>
        </p:blipFill>
        <p:spPr>
          <a:xfrm>
            <a:off x="0" y="0"/>
            <a:ext cx="12192000" cy="939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129"/>
          <a:stretch/>
        </p:blipFill>
        <p:spPr>
          <a:xfrm>
            <a:off x="0" y="0"/>
            <a:ext cx="12192000" cy="1257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329"/>
          <a:stretch/>
        </p:blipFill>
        <p:spPr>
          <a:xfrm>
            <a:off x="0" y="0"/>
            <a:ext cx="12192000" cy="1727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680"/>
          <a:stretch/>
        </p:blipFill>
        <p:spPr>
          <a:xfrm>
            <a:off x="0" y="0"/>
            <a:ext cx="12192000" cy="24892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567"/>
          <a:stretch/>
        </p:blipFill>
        <p:spPr>
          <a:xfrm>
            <a:off x="0" y="0"/>
            <a:ext cx="12192000" cy="2857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6454"/>
          <a:stretch/>
        </p:blipFill>
        <p:spPr>
          <a:xfrm>
            <a:off x="0" y="0"/>
            <a:ext cx="12192000" cy="3225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550"/>
          <a:stretch/>
        </p:blipFill>
        <p:spPr>
          <a:xfrm>
            <a:off x="0" y="0"/>
            <a:ext cx="12192000" cy="3581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324"/>
          <a:stretch/>
        </p:blipFill>
        <p:spPr>
          <a:xfrm>
            <a:off x="0" y="0"/>
            <a:ext cx="12192000" cy="4318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296"/>
          <a:stretch/>
        </p:blipFill>
        <p:spPr>
          <a:xfrm>
            <a:off x="0" y="0"/>
            <a:ext cx="12192000" cy="55245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2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2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600" y="254000"/>
            <a:ext cx="8537402" cy="1676400"/>
          </a:xfrm>
        </p:spPr>
        <p:txBody>
          <a:bodyPr/>
          <a:lstStyle/>
          <a:p>
            <a:r>
              <a:rPr lang="nl-NL" dirty="0" smtClean="0"/>
              <a:t>Wisselkoers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1500" y="825501"/>
            <a:ext cx="8702502" cy="5215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prijs op de goederenmarkt noemen we de prijs.</a:t>
            </a:r>
          </a:p>
          <a:p>
            <a:r>
              <a:rPr lang="nl-NL" sz="2500" dirty="0" smtClean="0"/>
              <a:t>De prijs op de kapitaalmarkt noemen we rente.</a:t>
            </a:r>
          </a:p>
          <a:p>
            <a:r>
              <a:rPr lang="nl-NL" sz="2500" dirty="0" smtClean="0"/>
              <a:t>De prijs op de valutamarkt noemen we de wisselkoers.</a:t>
            </a:r>
          </a:p>
          <a:p>
            <a:endParaRPr lang="nl-NL" sz="2500" dirty="0"/>
          </a:p>
          <a:p>
            <a:r>
              <a:rPr lang="nl-NL" sz="2500" dirty="0" smtClean="0"/>
              <a:t>De wisselkoers is de prijs van een bepaalde munt uitgedrukt in een andere munteenheid.</a:t>
            </a:r>
          </a:p>
          <a:p>
            <a:r>
              <a:rPr lang="nl-NL" sz="2500" dirty="0" smtClean="0"/>
              <a:t>De prijs wordt bepaald door vraag en aanbod.</a:t>
            </a:r>
          </a:p>
          <a:p>
            <a:r>
              <a:rPr lang="nl-NL" sz="2500" dirty="0" smtClean="0"/>
              <a:t>Stijgt de vraag naar een munt dan stijgt de koers van deze munt</a:t>
            </a:r>
          </a:p>
          <a:p>
            <a:r>
              <a:rPr lang="nl-NL" sz="2500" dirty="0" smtClean="0"/>
              <a:t>Stijgt het aanbod van een munt dan daalt de koers van deze munt</a:t>
            </a:r>
          </a:p>
          <a:p>
            <a:r>
              <a:rPr lang="nl-NL" sz="2500" dirty="0" smtClean="0"/>
              <a:t>Stijging noemen we appreciatie, een daling noemen we een depreciatie.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7501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en aanbod van een bepaalde munt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7500" y="1371601"/>
            <a:ext cx="8956502" cy="46697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Stel wij willen iets kopen uit Amerika, daar hebben we dollars voor nodig, deze hebben we op dit moment niet.</a:t>
            </a:r>
          </a:p>
          <a:p>
            <a:r>
              <a:rPr lang="nl-NL" sz="2500" dirty="0" smtClean="0"/>
              <a:t>We gaan dus onze euro’s omwisselen voor dollars.</a:t>
            </a:r>
          </a:p>
          <a:p>
            <a:r>
              <a:rPr lang="nl-NL" sz="2500" dirty="0" smtClean="0"/>
              <a:t>We bieden onze euro’s aan (daling van de euro)</a:t>
            </a:r>
          </a:p>
          <a:p>
            <a:r>
              <a:rPr lang="nl-NL" sz="2500" dirty="0" smtClean="0"/>
              <a:t>En vragen er dollars voor terug (stijging van de dollar)</a:t>
            </a:r>
          </a:p>
          <a:p>
            <a:r>
              <a:rPr lang="nl-NL" sz="2500" dirty="0" smtClean="0"/>
              <a:t>Dit zelfde gebeurd als we willen beleggen in Amerika, of een bedrijf opkopen uit Amerika. </a:t>
            </a:r>
            <a:endParaRPr lang="nl-NL" sz="2500" dirty="0"/>
          </a:p>
          <a:p>
            <a:r>
              <a:rPr lang="nl-NL" sz="2500" dirty="0" smtClean="0"/>
              <a:t>Maar ook: als de rente in Amerika stijgt, of de rente in eurozone daalt. </a:t>
            </a:r>
          </a:p>
          <a:p>
            <a:r>
              <a:rPr lang="nl-NL" sz="2500" dirty="0" smtClean="0"/>
              <a:t>Alle gevallen: meer vraag naar dollars, meer aanbod van euro’s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4220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4.3 t/m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begin met lezen 4.2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214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5505"/>
            <a:ext cx="8816802" cy="4705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Overheidstekorten kunnen inflatie veroorzaken.</a:t>
            </a:r>
          </a:p>
          <a:p>
            <a:r>
              <a:rPr lang="nl-NL" sz="2400" dirty="0" smtClean="0"/>
              <a:t>Hoge bestedingen en consumptie </a:t>
            </a:r>
            <a:r>
              <a:rPr lang="nl-NL" sz="2400" dirty="0" smtClean="0">
                <a:sym typeface="Wingdings" panose="05000000000000000000" pitchFamily="2" charset="2"/>
              </a:rPr>
              <a:t> bestedingsinflatie.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rente opdrijven.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  extra geld bij lenen  hogere vraag naar kapitaal  hogere rente.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rente  minder consumptie, minder investeringen.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Overheidstekorten kunnen overheidstaken in gevaar brengen.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Hogere overheidstekorten  meer lenen  meer rente betalen  minder geld beschikbaar voor andere taken.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2161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146"/>
          <a:stretch/>
        </p:blipFill>
        <p:spPr>
          <a:xfrm>
            <a:off x="0" y="-1"/>
            <a:ext cx="12192000" cy="5969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059"/>
          <a:stretch/>
        </p:blipFill>
        <p:spPr>
          <a:xfrm>
            <a:off x="0" y="-1"/>
            <a:ext cx="12192000" cy="9398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814"/>
          <a:stretch/>
        </p:blipFill>
        <p:spPr>
          <a:xfrm>
            <a:off x="0" y="-1"/>
            <a:ext cx="12192000" cy="17653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8351"/>
          <a:stretch/>
        </p:blipFill>
        <p:spPr>
          <a:xfrm>
            <a:off x="0" y="-1"/>
            <a:ext cx="12192000" cy="21336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3641"/>
          <a:stretch/>
        </p:blipFill>
        <p:spPr>
          <a:xfrm>
            <a:off x="0" y="-1"/>
            <a:ext cx="12192000" cy="24511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2527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935"/>
          <a:stretch/>
        </p:blipFill>
        <p:spPr>
          <a:xfrm>
            <a:off x="0" y="-1"/>
            <a:ext cx="12192000" cy="45212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3515"/>
          <a:stretch/>
        </p:blipFill>
        <p:spPr>
          <a:xfrm>
            <a:off x="0" y="-1"/>
            <a:ext cx="12192000" cy="51562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052"/>
          <a:stretch/>
        </p:blipFill>
        <p:spPr>
          <a:xfrm>
            <a:off x="0" y="-1"/>
            <a:ext cx="12192000" cy="55245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212"/>
          <a:stretch/>
        </p:blipFill>
        <p:spPr>
          <a:xfrm>
            <a:off x="0" y="-1"/>
            <a:ext cx="12192000" cy="591820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74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0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70312" b="56561"/>
          <a:stretch/>
        </p:blipFill>
        <p:spPr>
          <a:xfrm>
            <a:off x="0" y="94455"/>
            <a:ext cx="3619500" cy="6929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5000" b="53377"/>
          <a:stretch/>
        </p:blipFill>
        <p:spPr>
          <a:xfrm>
            <a:off x="0" y="94455"/>
            <a:ext cx="6705600" cy="74374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28542" b="62134"/>
          <a:stretch/>
        </p:blipFill>
        <p:spPr>
          <a:xfrm>
            <a:off x="0" y="94455"/>
            <a:ext cx="8712200" cy="6040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1784"/>
          <a:stretch/>
        </p:blipFill>
        <p:spPr>
          <a:xfrm>
            <a:off x="0" y="94455"/>
            <a:ext cx="12192000" cy="76914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68854" b="2424"/>
          <a:stretch/>
        </p:blipFill>
        <p:spPr>
          <a:xfrm>
            <a:off x="0" y="94455"/>
            <a:ext cx="3797300" cy="155654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4584" b="1628"/>
          <a:stretch/>
        </p:blipFill>
        <p:spPr>
          <a:xfrm>
            <a:off x="0" y="94455"/>
            <a:ext cx="6756400" cy="156924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30625" b="7997"/>
          <a:stretch/>
        </p:blipFill>
        <p:spPr>
          <a:xfrm>
            <a:off x="0" y="94455"/>
            <a:ext cx="8458200" cy="146764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455"/>
            <a:ext cx="12192000" cy="159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4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 (stukje herhaling)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 korte termijn kent de economie goede en slechte tijden. Deze afwisselingen noemen we conjunctuurcyclus.</a:t>
            </a:r>
          </a:p>
          <a:p>
            <a:r>
              <a:rPr lang="nl-NL" sz="2500" dirty="0" smtClean="0"/>
              <a:t>Goede tijden </a:t>
            </a:r>
            <a:r>
              <a:rPr lang="nl-NL" sz="2500" dirty="0" smtClean="0">
                <a:sym typeface="Wingdings" panose="05000000000000000000" pitchFamily="2" charset="2"/>
              </a:rPr>
              <a:t> hoge economische groei (boven trend) noemen we hoog conjunctuur  kan leiden tot overbesteding  inflatie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Slechte tijden  lage economische groei of zelfs daling (onder trend) noemen we laag conjunctuur  onderbesteding  werkloosheid.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0267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Anticyclisch conjunctuurbeleid en het stabiliteits- en groeipact.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hoog conjunctuur krijgt de overheid veel belastinginkomsten binnen, en weinig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afspraken van het stabiliteits- en groeipact worden nageleefd.</a:t>
            </a:r>
          </a:p>
          <a:p>
            <a:r>
              <a:rPr lang="nl-NL" sz="2500" dirty="0" smtClean="0"/>
              <a:t>In laag conjunctuur krijgt de overheid weinig belasting inkomsten binnen, en heeft hoge uitgave aan </a:t>
            </a:r>
            <a:r>
              <a:rPr lang="nl-NL" sz="2500" dirty="0" err="1" smtClean="0"/>
              <a:t>bvb</a:t>
            </a:r>
            <a:r>
              <a:rPr lang="nl-NL" sz="2500" dirty="0" smtClean="0"/>
              <a:t> uitkeringen. De overheid wilt graag in laag conjunctuur anticyclisch beleid voeren.</a:t>
            </a:r>
          </a:p>
          <a:p>
            <a:r>
              <a:rPr lang="nl-NL" sz="2500" dirty="0" smtClean="0"/>
              <a:t>Anticyclisch beleid in laagconjunctuur </a:t>
            </a:r>
            <a:r>
              <a:rPr lang="nl-NL" sz="2500" dirty="0" smtClean="0">
                <a:sym typeface="Wingdings" panose="05000000000000000000" pitchFamily="2" charset="2"/>
              </a:rPr>
              <a:t> nog meer uitgave, nog minder overheidsinkomsten  nog groter te kort. Mogelijk wordt er dan niet aan het stabiliteits- en groeipact gehouden.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1162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9727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30637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 3.6 houden landen zich aan het verdrag t/m 3.13 en maak 3.12 en 3.13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</a:p>
          <a:p>
            <a:r>
              <a:rPr lang="nl-NL" sz="2500" dirty="0" smtClean="0"/>
              <a:t>Eerder klaar?</a:t>
            </a:r>
            <a:br>
              <a:rPr lang="nl-NL" sz="2500" dirty="0" smtClean="0"/>
            </a:br>
            <a:r>
              <a:rPr lang="nl-NL" sz="2500" dirty="0" smtClean="0"/>
              <a:t>Verder lezen en opgaves t/m 3.19 maken.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9759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24"/>
          <a:stretch/>
        </p:blipFill>
        <p:spPr>
          <a:xfrm>
            <a:off x="0" y="0"/>
            <a:ext cx="12192000" cy="812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476"/>
          <a:stretch/>
        </p:blipFill>
        <p:spPr>
          <a:xfrm>
            <a:off x="0" y="0"/>
            <a:ext cx="12192000" cy="2120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6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882</TotalTime>
  <Words>1759</Words>
  <Application>Microsoft Office PowerPoint</Application>
  <PresentationFormat>Breedbeeld</PresentationFormat>
  <Paragraphs>242</Paragraphs>
  <Slides>41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41</vt:i4>
      </vt:variant>
    </vt:vector>
  </HeadingPairs>
  <TitlesOfParts>
    <vt:vector size="46" baseType="lpstr">
      <vt:lpstr>Arial</vt:lpstr>
      <vt:lpstr>Trebuchet MS</vt:lpstr>
      <vt:lpstr>Wingdings</vt:lpstr>
      <vt:lpstr>Wingdings 3</vt:lpstr>
      <vt:lpstr>Facet</vt:lpstr>
      <vt:lpstr>Welkom Havo 5.</vt:lpstr>
      <vt:lpstr>Agenda aankomende 3 lessen.</vt:lpstr>
      <vt:lpstr>Het stabiliteits- en groeipact.</vt:lpstr>
      <vt:lpstr>Waarom het stabiliteits- en groeipact.</vt:lpstr>
      <vt:lpstr>Conjunctuurbeleid (stukje herhaling)</vt:lpstr>
      <vt:lpstr>Anticyclisch conjunctuurbeleid en het stabiliteits- en groeipact.</vt:lpstr>
      <vt:lpstr>De overheid grijpt in.</vt:lpstr>
      <vt:lpstr>Lees 3.6 houden landen zich aan het verdrag t/m 3.13 en maak 3.12 en 3.13</vt:lpstr>
      <vt:lpstr>PowerPoint-presentatie</vt:lpstr>
      <vt:lpstr>De situatie:</vt:lpstr>
      <vt:lpstr>Maak 3.14 t/m 3.17</vt:lpstr>
      <vt:lpstr>PowerPoint-presentatie</vt:lpstr>
      <vt:lpstr>Overheidstekort: ruilen over tijd</vt:lpstr>
      <vt:lpstr>Maak 3.18 t/m 3.20</vt:lpstr>
      <vt:lpstr>PowerPoint-presentatie</vt:lpstr>
      <vt:lpstr>Maak 3.21</vt:lpstr>
      <vt:lpstr>PowerPoint-presentatie</vt:lpstr>
      <vt:lpstr>Les 2: zelftest H3.</vt:lpstr>
      <vt:lpstr>Het stabiliteits- en groeipact.</vt:lpstr>
      <vt:lpstr>Waarom het stabiliteits- en groeipact.</vt:lpstr>
      <vt:lpstr>Conjunctuurbeleid (stukje herhaling)</vt:lpstr>
      <vt:lpstr>Anticyclisch conjunctuurbeleid en het stabiliteits- en groeipact.</vt:lpstr>
      <vt:lpstr>De overheid grijpt in.</vt:lpstr>
      <vt:lpstr>De situatie:</vt:lpstr>
      <vt:lpstr>Overheidstekort: ruilen over tijd</vt:lpstr>
      <vt:lpstr>Maak de gesloten vragen van de zelftest H3, dus 3.22 t/m 3.27</vt:lpstr>
      <vt:lpstr>PowerPoint-presentatie</vt:lpstr>
      <vt:lpstr>Maak 3.28 en 3.29</vt:lpstr>
      <vt:lpstr>PowerPoint-presentatie</vt:lpstr>
      <vt:lpstr>Maak 3.30</vt:lpstr>
      <vt:lpstr>PowerPoint-presentatie</vt:lpstr>
      <vt:lpstr>Les 3: begin hoofdstuk 4: de wisselkoers van de euro</vt:lpstr>
      <vt:lpstr>Introductieopgave 4.1 en start 4.2</vt:lpstr>
      <vt:lpstr>PowerPoint-presentatie</vt:lpstr>
      <vt:lpstr>Opgave 4.2 afmaken. Daarna volgt stukje theorie.</vt:lpstr>
      <vt:lpstr>PowerPoint-presentatie</vt:lpstr>
      <vt:lpstr>Wisselkoers </vt:lpstr>
      <vt:lpstr>Vraag en aanbod van een bepaalde munt </vt:lpstr>
      <vt:lpstr>Opgave 4.3 t/m 4.7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88</cp:revision>
  <dcterms:created xsi:type="dcterms:W3CDTF">2017-08-27T09:00:36Z</dcterms:created>
  <dcterms:modified xsi:type="dcterms:W3CDTF">2018-01-26T14:51:43Z</dcterms:modified>
</cp:coreProperties>
</file>