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48" r:id="rId4"/>
    <p:sldId id="349" r:id="rId5"/>
    <p:sldId id="350" r:id="rId6"/>
    <p:sldId id="351" r:id="rId7"/>
    <p:sldId id="352" r:id="rId8"/>
    <p:sldId id="355" r:id="rId9"/>
    <p:sldId id="382" r:id="rId10"/>
    <p:sldId id="384" r:id="rId11"/>
    <p:sldId id="385" r:id="rId12"/>
    <p:sldId id="386" r:id="rId13"/>
    <p:sldId id="383" r:id="rId14"/>
    <p:sldId id="387" r:id="rId15"/>
    <p:sldId id="388" r:id="rId16"/>
    <p:sldId id="389" r:id="rId17"/>
    <p:sldId id="419" r:id="rId18"/>
    <p:sldId id="420" r:id="rId19"/>
    <p:sldId id="421" r:id="rId20"/>
    <p:sldId id="422" r:id="rId21"/>
    <p:sldId id="423" r:id="rId22"/>
    <p:sldId id="424" r:id="rId23"/>
    <p:sldId id="425" r:id="rId24"/>
    <p:sldId id="426" r:id="rId25"/>
    <p:sldId id="427" r:id="rId26"/>
    <p:sldId id="428" r:id="rId27"/>
    <p:sldId id="429" r:id="rId28"/>
    <p:sldId id="391" r:id="rId29"/>
    <p:sldId id="392" r:id="rId30"/>
    <p:sldId id="393" r:id="rId31"/>
    <p:sldId id="394" r:id="rId32"/>
    <p:sldId id="395" r:id="rId33"/>
    <p:sldId id="396" r:id="rId34"/>
    <p:sldId id="397" r:id="rId35"/>
    <p:sldId id="398" r:id="rId36"/>
    <p:sldId id="399" r:id="rId37"/>
    <p:sldId id="430" r:id="rId38"/>
    <p:sldId id="401" r:id="rId39"/>
    <p:sldId id="402" r:id="rId40"/>
    <p:sldId id="403" r:id="rId41"/>
    <p:sldId id="405" r:id="rId42"/>
    <p:sldId id="414" r:id="rId43"/>
    <p:sldId id="415" r:id="rId44"/>
    <p:sldId id="416" r:id="rId45"/>
    <p:sldId id="417" r:id="rId46"/>
    <p:sldId id="418" r:id="rId47"/>
    <p:sldId id="404" r:id="rId48"/>
    <p:sldId id="406" r:id="rId49"/>
    <p:sldId id="407" r:id="rId50"/>
    <p:sldId id="408" r:id="rId51"/>
    <p:sldId id="410" r:id="rId52"/>
    <p:sldId id="411" r:id="rId53"/>
    <p:sldId id="409" r:id="rId54"/>
    <p:sldId id="412" r:id="rId55"/>
    <p:sldId id="413" r:id="rId5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378"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2/21/2018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2/21/2018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2/21/2018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en aanbod van een bepaalde munt	</a:t>
            </a:r>
            <a:endParaRPr lang="nl-NL" dirty="0"/>
          </a:p>
        </p:txBody>
      </p:sp>
      <p:sp>
        <p:nvSpPr>
          <p:cNvPr id="3" name="Tijdelijke aanduiding voor inhoud 2"/>
          <p:cNvSpPr>
            <a:spLocks noGrp="1"/>
          </p:cNvSpPr>
          <p:nvPr>
            <p:ph idx="1"/>
          </p:nvPr>
        </p:nvSpPr>
        <p:spPr>
          <a:xfrm>
            <a:off x="317500" y="1371601"/>
            <a:ext cx="8956502" cy="4669762"/>
          </a:xfrm>
        </p:spPr>
        <p:txBody>
          <a:bodyPr>
            <a:normAutofit lnSpcReduction="10000"/>
          </a:bodyPr>
          <a:lstStyle/>
          <a:p>
            <a:r>
              <a:rPr lang="nl-NL" sz="2500" dirty="0" smtClean="0"/>
              <a:t>Stel wij willen iets kopen uit Amerika, daar hebben we dollars voor nodig, deze hebben we op dit moment niet.</a:t>
            </a:r>
          </a:p>
          <a:p>
            <a:r>
              <a:rPr lang="nl-NL" sz="2500" dirty="0" smtClean="0"/>
              <a:t>We gaan dus onze euro’s omwisselen voor dollars.</a:t>
            </a:r>
          </a:p>
          <a:p>
            <a:r>
              <a:rPr lang="nl-NL" sz="2500" dirty="0" smtClean="0"/>
              <a:t>We bieden onze euro’s aan (daling van de euro)</a:t>
            </a:r>
          </a:p>
          <a:p>
            <a:r>
              <a:rPr lang="nl-NL" sz="2500" dirty="0" smtClean="0"/>
              <a:t>En vragen er dollars voor terug (stijging van de dollar)</a:t>
            </a:r>
          </a:p>
          <a:p>
            <a:r>
              <a:rPr lang="nl-NL" sz="2500" dirty="0" smtClean="0"/>
              <a:t>Dit zelfde gebeurd als we willen beleggen in Amerika, of een bedrijf opkopen uit Amerika. </a:t>
            </a:r>
            <a:endParaRPr lang="nl-NL" sz="2500" dirty="0"/>
          </a:p>
          <a:p>
            <a:r>
              <a:rPr lang="nl-NL" sz="2500" dirty="0" smtClean="0"/>
              <a:t>Maar ook: als de rente in Amerika stijgt, of de rente in eurozone daalt. </a:t>
            </a:r>
          </a:p>
          <a:p>
            <a:r>
              <a:rPr lang="nl-NL" sz="2500" dirty="0" smtClean="0"/>
              <a:t>Alle gevallen: meer vraag naar dollars, meer aanbod van euro’s</a:t>
            </a:r>
            <a:endParaRPr lang="nl-NL" sz="2500" dirty="0"/>
          </a:p>
        </p:txBody>
      </p:sp>
    </p:spTree>
    <p:extLst>
      <p:ext uri="{BB962C8B-B14F-4D97-AF65-F5344CB8AC3E}">
        <p14:creationId xmlns:p14="http://schemas.microsoft.com/office/powerpoint/2010/main" val="1442205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Dit kunnen we ook grafisch weergeven.</a:t>
            </a:r>
            <a:endParaRPr lang="nl-NL" dirty="0"/>
          </a:p>
        </p:txBody>
      </p:sp>
      <p:sp>
        <p:nvSpPr>
          <p:cNvPr id="3" name="Tijdelijke aanduiding voor inhoud 2"/>
          <p:cNvSpPr>
            <a:spLocks noGrp="1"/>
          </p:cNvSpPr>
          <p:nvPr>
            <p:ph idx="1"/>
          </p:nvPr>
        </p:nvSpPr>
        <p:spPr>
          <a:xfrm>
            <a:off x="180474" y="1118937"/>
            <a:ext cx="10684042" cy="4922425"/>
          </a:xfrm>
        </p:spPr>
        <p:txBody>
          <a:bodyPr>
            <a:noAutofit/>
          </a:bodyPr>
          <a:lstStyle/>
          <a:p>
            <a:r>
              <a:rPr lang="nl-NL" sz="2500" dirty="0" smtClean="0"/>
              <a:t>Zie figuur 4.2</a:t>
            </a:r>
          </a:p>
          <a:p>
            <a:r>
              <a:rPr lang="nl-NL" sz="2500" dirty="0" smtClean="0"/>
              <a:t>Bij een prijs van $1.50 hoe groot is de vraag en aanbod van de euro?</a:t>
            </a:r>
          </a:p>
          <a:p>
            <a:r>
              <a:rPr lang="nl-NL" sz="2500" dirty="0" smtClean="0"/>
              <a:t>Er is 6 miljard vraag en 14 miljard aanbod.</a:t>
            </a:r>
          </a:p>
          <a:p>
            <a:r>
              <a:rPr lang="nl-NL" sz="2500" dirty="0" smtClean="0"/>
              <a:t>Meer aanbod dan vraag, gevolg </a:t>
            </a:r>
            <a:r>
              <a:rPr lang="nl-NL" sz="2500" dirty="0" smtClean="0">
                <a:sym typeface="Wingdings" panose="05000000000000000000" pitchFamily="2" charset="2"/>
              </a:rPr>
              <a:t>?</a:t>
            </a:r>
          </a:p>
          <a:p>
            <a:r>
              <a:rPr lang="nl-NL" sz="2500" dirty="0" smtClean="0">
                <a:sym typeface="Wingdings" panose="05000000000000000000" pitchFamily="2" charset="2"/>
              </a:rPr>
              <a:t>Koers daalt.</a:t>
            </a:r>
          </a:p>
          <a:p>
            <a:r>
              <a:rPr lang="nl-NL" sz="2500" dirty="0" smtClean="0">
                <a:sym typeface="Wingdings" panose="05000000000000000000" pitchFamily="2" charset="2"/>
              </a:rPr>
              <a:t>Bj prijs van  $1.40 hoe groot is de vraag en aanbod van de euro?</a:t>
            </a:r>
          </a:p>
          <a:p>
            <a:r>
              <a:rPr lang="nl-NL" sz="2500" dirty="0" smtClean="0">
                <a:sym typeface="Wingdings" panose="05000000000000000000" pitchFamily="2" charset="2"/>
              </a:rPr>
              <a:t>Er is 8 miljard vraag en 12 miljard aanbod. </a:t>
            </a:r>
          </a:p>
          <a:p>
            <a:r>
              <a:rPr lang="nl-NL" sz="2500" dirty="0" smtClean="0">
                <a:sym typeface="Wingdings" panose="05000000000000000000" pitchFamily="2" charset="2"/>
              </a:rPr>
              <a:t>Gevolg?</a:t>
            </a:r>
          </a:p>
          <a:p>
            <a:r>
              <a:rPr lang="nl-NL" sz="2500" dirty="0" smtClean="0">
                <a:sym typeface="Wingdings" panose="05000000000000000000" pitchFamily="2" charset="2"/>
              </a:rPr>
              <a:t>Koers daalt.</a:t>
            </a:r>
          </a:p>
          <a:p>
            <a:r>
              <a:rPr lang="nl-NL" sz="2500" dirty="0" smtClean="0">
                <a:sym typeface="Wingdings" panose="05000000000000000000" pitchFamily="2" charset="2"/>
              </a:rPr>
              <a:t>bij prijs van $1.30, vraag en aanbod?</a:t>
            </a:r>
          </a:p>
          <a:p>
            <a:r>
              <a:rPr lang="nl-NL" sz="2500" dirty="0" smtClean="0">
                <a:sym typeface="Wingdings" panose="05000000000000000000" pitchFamily="2" charset="2"/>
              </a:rPr>
              <a:t>Beide 10. evenwicht, dit wordt de koers.</a:t>
            </a:r>
            <a:endParaRPr lang="nl-NL" sz="2500" dirty="0" smtClean="0"/>
          </a:p>
          <a:p>
            <a:endParaRPr lang="nl-NL" sz="2500" dirty="0"/>
          </a:p>
        </p:txBody>
      </p:sp>
    </p:spTree>
    <p:extLst>
      <p:ext uri="{BB962C8B-B14F-4D97-AF65-F5344CB8AC3E}">
        <p14:creationId xmlns:p14="http://schemas.microsoft.com/office/powerpoint/2010/main" val="3568393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Dit kunnen we ook grafisch weergeven.</a:t>
            </a:r>
            <a:endParaRPr lang="nl-NL" dirty="0"/>
          </a:p>
        </p:txBody>
      </p:sp>
      <p:sp>
        <p:nvSpPr>
          <p:cNvPr id="3" name="Tijdelijke aanduiding voor inhoud 2"/>
          <p:cNvSpPr>
            <a:spLocks noGrp="1"/>
          </p:cNvSpPr>
          <p:nvPr>
            <p:ph idx="1"/>
          </p:nvPr>
        </p:nvSpPr>
        <p:spPr>
          <a:xfrm>
            <a:off x="180474" y="1118937"/>
            <a:ext cx="10684042" cy="4922425"/>
          </a:xfrm>
        </p:spPr>
        <p:txBody>
          <a:bodyPr>
            <a:noAutofit/>
          </a:bodyPr>
          <a:lstStyle/>
          <a:p>
            <a:r>
              <a:rPr lang="nl-NL" sz="2500" dirty="0" smtClean="0"/>
              <a:t>Zie figuur 4.2</a:t>
            </a:r>
          </a:p>
          <a:p>
            <a:r>
              <a:rPr lang="nl-NL" sz="2500" dirty="0" smtClean="0"/>
              <a:t>Bij een prijs van $1.20 hoe groot is de vraag en aanbod van de euro?</a:t>
            </a:r>
          </a:p>
          <a:p>
            <a:r>
              <a:rPr lang="nl-NL" sz="2500" dirty="0" smtClean="0"/>
              <a:t>Er is 12 miljard vraag en 8 miljard aanbod.</a:t>
            </a:r>
          </a:p>
          <a:p>
            <a:r>
              <a:rPr lang="nl-NL" sz="2500" dirty="0" smtClean="0"/>
              <a:t>Meer vraag dan aanbod. gevolg </a:t>
            </a:r>
            <a:r>
              <a:rPr lang="nl-NL" sz="2500" dirty="0" smtClean="0">
                <a:sym typeface="Wingdings" panose="05000000000000000000" pitchFamily="2" charset="2"/>
              </a:rPr>
              <a:t>?</a:t>
            </a:r>
          </a:p>
          <a:p>
            <a:r>
              <a:rPr lang="nl-NL" sz="2500" dirty="0" smtClean="0">
                <a:sym typeface="Wingdings" panose="05000000000000000000" pitchFamily="2" charset="2"/>
              </a:rPr>
              <a:t>Koers stijgt</a:t>
            </a:r>
          </a:p>
          <a:p>
            <a:r>
              <a:rPr lang="nl-NL" sz="2500" dirty="0" smtClean="0">
                <a:sym typeface="Wingdings" panose="05000000000000000000" pitchFamily="2" charset="2"/>
              </a:rPr>
              <a:t>bij prijs van $1.30, vraag en aanbod?</a:t>
            </a:r>
          </a:p>
          <a:p>
            <a:r>
              <a:rPr lang="nl-NL" sz="2500" dirty="0" smtClean="0">
                <a:sym typeface="Wingdings" panose="05000000000000000000" pitchFamily="2" charset="2"/>
              </a:rPr>
              <a:t>Beide 10. evenwicht, dit wordt de koers.</a:t>
            </a:r>
            <a:endParaRPr lang="nl-NL" sz="2500" dirty="0" smtClean="0"/>
          </a:p>
          <a:p>
            <a:endParaRPr lang="nl-NL" sz="2500" dirty="0"/>
          </a:p>
        </p:txBody>
      </p:sp>
    </p:spTree>
    <p:extLst>
      <p:ext uri="{BB962C8B-B14F-4D97-AF65-F5344CB8AC3E}">
        <p14:creationId xmlns:p14="http://schemas.microsoft.com/office/powerpoint/2010/main" val="2207533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4.8 t/m 4.10</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minuten de tijd</a:t>
            </a:r>
          </a:p>
          <a:p>
            <a:r>
              <a:rPr lang="nl-NL" sz="2500" dirty="0" smtClean="0"/>
              <a:t>De eerste </a:t>
            </a:r>
            <a:r>
              <a:rPr lang="nl-NL" sz="2500" dirty="0"/>
              <a:t>4</a:t>
            </a:r>
            <a:r>
              <a:rPr lang="nl-NL" sz="2500" dirty="0" smtClean="0"/>
              <a:t> minuten zonder overleg.</a:t>
            </a:r>
          </a:p>
          <a:p>
            <a:r>
              <a:rPr lang="nl-NL" sz="2500" dirty="0" smtClean="0"/>
              <a:t>Eerder klaar</a:t>
            </a:r>
            <a:r>
              <a:rPr lang="nl-NL" sz="2500" dirty="0"/>
              <a:t> </a:t>
            </a:r>
            <a:r>
              <a:rPr lang="nl-NL" sz="2500" dirty="0" smtClean="0"/>
              <a:t>opgave 4.22 maken.</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02143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3301"/>
          <a:stretch/>
        </p:blipFill>
        <p:spPr>
          <a:xfrm>
            <a:off x="0" y="0"/>
            <a:ext cx="12192000" cy="433137"/>
          </a:xfrm>
          <a:prstGeom prst="rect">
            <a:avLst/>
          </a:prstGeom>
        </p:spPr>
      </p:pic>
      <p:pic>
        <p:nvPicPr>
          <p:cNvPr id="5" name="Afbeelding 4"/>
          <p:cNvPicPr>
            <a:picLocks noChangeAspect="1"/>
          </p:cNvPicPr>
          <p:nvPr/>
        </p:nvPicPr>
        <p:blipFill rotWithShape="1">
          <a:blip r:embed="rId2"/>
          <a:srcRect b="84741"/>
          <a:stretch/>
        </p:blipFill>
        <p:spPr>
          <a:xfrm>
            <a:off x="0" y="0"/>
            <a:ext cx="12192000" cy="986589"/>
          </a:xfrm>
          <a:prstGeom prst="rect">
            <a:avLst/>
          </a:prstGeom>
        </p:spPr>
      </p:pic>
      <p:pic>
        <p:nvPicPr>
          <p:cNvPr id="6" name="Afbeelding 5"/>
          <p:cNvPicPr>
            <a:picLocks noChangeAspect="1"/>
          </p:cNvPicPr>
          <p:nvPr/>
        </p:nvPicPr>
        <p:blipFill rotWithShape="1">
          <a:blip r:embed="rId2"/>
          <a:srcRect b="68739"/>
          <a:stretch/>
        </p:blipFill>
        <p:spPr>
          <a:xfrm>
            <a:off x="0" y="0"/>
            <a:ext cx="12192000" cy="2021305"/>
          </a:xfrm>
          <a:prstGeom prst="rect">
            <a:avLst/>
          </a:prstGeom>
        </p:spPr>
      </p:pic>
      <p:pic>
        <p:nvPicPr>
          <p:cNvPr id="7" name="Afbeelding 6"/>
          <p:cNvPicPr>
            <a:picLocks noChangeAspect="1"/>
          </p:cNvPicPr>
          <p:nvPr/>
        </p:nvPicPr>
        <p:blipFill rotWithShape="1">
          <a:blip r:embed="rId2"/>
          <a:srcRect b="61668"/>
          <a:stretch/>
        </p:blipFill>
        <p:spPr>
          <a:xfrm>
            <a:off x="0" y="0"/>
            <a:ext cx="12192000" cy="2478505"/>
          </a:xfrm>
          <a:prstGeom prst="rect">
            <a:avLst/>
          </a:prstGeom>
        </p:spPr>
      </p:pic>
      <p:pic>
        <p:nvPicPr>
          <p:cNvPr id="8" name="Afbeelding 7"/>
          <p:cNvPicPr>
            <a:picLocks noChangeAspect="1"/>
          </p:cNvPicPr>
          <p:nvPr/>
        </p:nvPicPr>
        <p:blipFill rotWithShape="1">
          <a:blip r:embed="rId2"/>
          <a:srcRect b="45106"/>
          <a:stretch/>
        </p:blipFill>
        <p:spPr>
          <a:xfrm>
            <a:off x="0" y="0"/>
            <a:ext cx="12192000" cy="3549316"/>
          </a:xfrm>
          <a:prstGeom prst="rect">
            <a:avLst/>
          </a:prstGeom>
        </p:spPr>
      </p:pic>
      <p:pic>
        <p:nvPicPr>
          <p:cNvPr id="9" name="Afbeelding 8"/>
          <p:cNvPicPr>
            <a:picLocks noChangeAspect="1"/>
          </p:cNvPicPr>
          <p:nvPr/>
        </p:nvPicPr>
        <p:blipFill rotWithShape="1">
          <a:blip r:embed="rId2"/>
          <a:srcRect b="32825"/>
          <a:stretch/>
        </p:blipFill>
        <p:spPr>
          <a:xfrm>
            <a:off x="0" y="0"/>
            <a:ext cx="12192000" cy="4343400"/>
          </a:xfrm>
          <a:prstGeom prst="rect">
            <a:avLst/>
          </a:prstGeom>
        </p:spPr>
      </p:pic>
      <p:pic>
        <p:nvPicPr>
          <p:cNvPr id="10" name="Afbeelding 9"/>
          <p:cNvPicPr>
            <a:picLocks noChangeAspect="1"/>
          </p:cNvPicPr>
          <p:nvPr/>
        </p:nvPicPr>
        <p:blipFill rotWithShape="1">
          <a:blip r:embed="rId2"/>
          <a:srcRect b="16636"/>
          <a:stretch/>
        </p:blipFill>
        <p:spPr>
          <a:xfrm>
            <a:off x="0" y="0"/>
            <a:ext cx="12192000" cy="5390147"/>
          </a:xfrm>
          <a:prstGeom prst="rect">
            <a:avLst/>
          </a:prstGeom>
        </p:spPr>
      </p:pic>
      <p:pic>
        <p:nvPicPr>
          <p:cNvPr id="11" name="Afbeelding 10"/>
          <p:cNvPicPr>
            <a:picLocks noChangeAspect="1"/>
          </p:cNvPicPr>
          <p:nvPr/>
        </p:nvPicPr>
        <p:blipFill>
          <a:blip r:embed="rId2"/>
          <a:stretch>
            <a:fillRect/>
          </a:stretch>
        </p:blipFill>
        <p:spPr>
          <a:xfrm>
            <a:off x="0" y="0"/>
            <a:ext cx="12192000" cy="6465816"/>
          </a:xfrm>
          <a:prstGeom prst="rect">
            <a:avLst/>
          </a:prstGeom>
        </p:spPr>
      </p:pic>
    </p:spTree>
    <p:extLst>
      <p:ext uri="{BB962C8B-B14F-4D97-AF65-F5344CB8AC3E}">
        <p14:creationId xmlns:p14="http://schemas.microsoft.com/office/powerpoint/2010/main" val="1661186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4.22</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minuten de tijd</a:t>
            </a:r>
          </a:p>
          <a:p>
            <a:r>
              <a:rPr lang="nl-NL" sz="2500" dirty="0" smtClean="0"/>
              <a:t>De eerste </a:t>
            </a:r>
            <a:r>
              <a:rPr lang="nl-NL" sz="2500" dirty="0"/>
              <a:t>4</a:t>
            </a:r>
            <a:r>
              <a:rPr lang="nl-NL" sz="2500" dirty="0" smtClean="0"/>
              <a:t> minuten zonder overleg.</a:t>
            </a:r>
          </a:p>
          <a:p>
            <a:r>
              <a:rPr lang="nl-NL" sz="2500" dirty="0" smtClean="0"/>
              <a:t>Eerder klaar, lees 4.4 de betalingsbalans.</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88342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7703"/>
          <a:stretch/>
        </p:blipFill>
        <p:spPr>
          <a:xfrm>
            <a:off x="0" y="0"/>
            <a:ext cx="12192000" cy="553453"/>
          </a:xfrm>
          <a:prstGeom prst="rect">
            <a:avLst/>
          </a:prstGeom>
        </p:spPr>
      </p:pic>
      <p:pic>
        <p:nvPicPr>
          <p:cNvPr id="5" name="Afbeelding 4"/>
          <p:cNvPicPr>
            <a:picLocks noChangeAspect="1"/>
          </p:cNvPicPr>
          <p:nvPr/>
        </p:nvPicPr>
        <p:blipFill rotWithShape="1">
          <a:blip r:embed="rId2"/>
          <a:srcRect b="62573"/>
          <a:stretch/>
        </p:blipFill>
        <p:spPr>
          <a:xfrm>
            <a:off x="0" y="0"/>
            <a:ext cx="12192000" cy="1684421"/>
          </a:xfrm>
          <a:prstGeom prst="rect">
            <a:avLst/>
          </a:prstGeom>
        </p:spPr>
      </p:pic>
      <p:pic>
        <p:nvPicPr>
          <p:cNvPr id="6" name="Afbeelding 5"/>
          <p:cNvPicPr>
            <a:picLocks noChangeAspect="1"/>
          </p:cNvPicPr>
          <p:nvPr/>
        </p:nvPicPr>
        <p:blipFill rotWithShape="1">
          <a:blip r:embed="rId2"/>
          <a:srcRect b="45464"/>
          <a:stretch/>
        </p:blipFill>
        <p:spPr>
          <a:xfrm>
            <a:off x="0" y="1"/>
            <a:ext cx="12192000" cy="2454442"/>
          </a:xfrm>
          <a:prstGeom prst="rect">
            <a:avLst/>
          </a:prstGeom>
        </p:spPr>
      </p:pic>
      <p:pic>
        <p:nvPicPr>
          <p:cNvPr id="7" name="Afbeelding 6"/>
          <p:cNvPicPr>
            <a:picLocks noChangeAspect="1"/>
          </p:cNvPicPr>
          <p:nvPr/>
        </p:nvPicPr>
        <p:blipFill>
          <a:blip r:embed="rId2"/>
          <a:stretch>
            <a:fillRect/>
          </a:stretch>
        </p:blipFill>
        <p:spPr>
          <a:xfrm>
            <a:off x="0" y="0"/>
            <a:ext cx="12192000" cy="4500563"/>
          </a:xfrm>
          <a:prstGeom prst="rect">
            <a:avLst/>
          </a:prstGeom>
        </p:spPr>
      </p:pic>
    </p:spTree>
    <p:extLst>
      <p:ext uri="{BB962C8B-B14F-4D97-AF65-F5344CB8AC3E}">
        <p14:creationId xmlns:p14="http://schemas.microsoft.com/office/powerpoint/2010/main" val="2609177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3" y="0"/>
            <a:ext cx="8596668" cy="1320800"/>
          </a:xfrm>
        </p:spPr>
        <p:txBody>
          <a:bodyPr/>
          <a:lstStyle/>
          <a:p>
            <a:r>
              <a:rPr lang="nl-NL" dirty="0" smtClean="0"/>
              <a:t>Het stabiliteits- en groeipact.</a:t>
            </a:r>
            <a:endParaRPr lang="nl-NL" dirty="0"/>
          </a:p>
        </p:txBody>
      </p:sp>
      <p:sp>
        <p:nvSpPr>
          <p:cNvPr id="3" name="Tijdelijke aanduiding voor inhoud 2"/>
          <p:cNvSpPr>
            <a:spLocks noGrp="1"/>
          </p:cNvSpPr>
          <p:nvPr>
            <p:ph idx="1"/>
          </p:nvPr>
        </p:nvSpPr>
        <p:spPr>
          <a:xfrm>
            <a:off x="120316" y="553453"/>
            <a:ext cx="9153685" cy="5487910"/>
          </a:xfrm>
        </p:spPr>
        <p:txBody>
          <a:bodyPr>
            <a:noAutofit/>
          </a:bodyPr>
          <a:lstStyle/>
          <a:p>
            <a:r>
              <a:rPr lang="nl-NL" sz="2400" dirty="0" smtClean="0"/>
              <a:t>Afspraken gemaakt tussen de EMU landen.</a:t>
            </a:r>
          </a:p>
          <a:p>
            <a:r>
              <a:rPr lang="nl-NL" sz="2400" dirty="0" smtClean="0"/>
              <a:t>Afspraak 1: Overheidstekort mag niet groter dan 3% van het BBP zijn.</a:t>
            </a:r>
          </a:p>
          <a:p>
            <a:r>
              <a:rPr lang="nl-NL" sz="2400" dirty="0" smtClean="0"/>
              <a:t>Overheidsinkomsten – overheidsuitgave = negatief getal = overheidstekort</a:t>
            </a:r>
          </a:p>
          <a:p>
            <a:r>
              <a:rPr lang="nl-NL" sz="2400" dirty="0" smtClean="0"/>
              <a:t>Overheidsinkomsten – overheidsuitgave = positief getal = overheidsoverschot.</a:t>
            </a:r>
          </a:p>
          <a:p>
            <a:r>
              <a:rPr lang="nl-NL" sz="2400" dirty="0" smtClean="0"/>
              <a:t>Afspraak 2: staatschuld mag niet groter zijn dan 60% van het BBP.</a:t>
            </a:r>
          </a:p>
          <a:p>
            <a:r>
              <a:rPr lang="nl-NL" sz="2400" dirty="0" smtClean="0"/>
              <a:t>Staatschuld / bruto binnenlands product = staatschuldquote.</a:t>
            </a:r>
          </a:p>
          <a:p>
            <a:r>
              <a:rPr lang="nl-NL" sz="2400" dirty="0" smtClean="0"/>
              <a:t>Overheidstekorten vergroten de staatschuld</a:t>
            </a:r>
          </a:p>
          <a:p>
            <a:r>
              <a:rPr lang="nl-NL" sz="2400" dirty="0" smtClean="0"/>
              <a:t>Overheidsoverschotten verkleinen de staatschuld.</a:t>
            </a:r>
          </a:p>
          <a:p>
            <a:r>
              <a:rPr lang="nl-NL" sz="2400" dirty="0" smtClean="0"/>
              <a:t>Overheidstekort meet je over een bepaalde periode, staatschuld op een bepaald moment.</a:t>
            </a:r>
            <a:endParaRPr lang="nl-NL" sz="2400" dirty="0"/>
          </a:p>
        </p:txBody>
      </p:sp>
    </p:spTree>
    <p:extLst>
      <p:ext uri="{BB962C8B-B14F-4D97-AF65-F5344CB8AC3E}">
        <p14:creationId xmlns:p14="http://schemas.microsoft.com/office/powerpoint/2010/main" val="3872928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het stabiliteits- en groeipact.</a:t>
            </a:r>
            <a:endParaRPr lang="nl-NL" dirty="0"/>
          </a:p>
        </p:txBody>
      </p:sp>
      <p:sp>
        <p:nvSpPr>
          <p:cNvPr id="3" name="Tijdelijke aanduiding voor inhoud 2"/>
          <p:cNvSpPr>
            <a:spLocks noGrp="1"/>
          </p:cNvSpPr>
          <p:nvPr>
            <p:ph idx="1"/>
          </p:nvPr>
        </p:nvSpPr>
        <p:spPr>
          <a:xfrm>
            <a:off x="457200" y="1335505"/>
            <a:ext cx="8816802" cy="4705857"/>
          </a:xfrm>
        </p:spPr>
        <p:txBody>
          <a:bodyPr>
            <a:noAutofit/>
          </a:bodyPr>
          <a:lstStyle/>
          <a:p>
            <a:r>
              <a:rPr lang="nl-NL" sz="2400" dirty="0" smtClean="0"/>
              <a:t>Overheidstekorten kunnen inflatie veroorzaken.</a:t>
            </a:r>
          </a:p>
          <a:p>
            <a:r>
              <a:rPr lang="nl-NL" sz="2400" dirty="0" smtClean="0"/>
              <a:t>Hoge bestedingen en consumptie </a:t>
            </a:r>
            <a:r>
              <a:rPr lang="nl-NL" sz="2400" dirty="0" smtClean="0">
                <a:sym typeface="Wingdings" panose="05000000000000000000" pitchFamily="2" charset="2"/>
              </a:rPr>
              <a:t> bestedingsinflatie.</a:t>
            </a:r>
          </a:p>
          <a:p>
            <a:r>
              <a:rPr lang="nl-NL" sz="2400" dirty="0" smtClean="0">
                <a:sym typeface="Wingdings" panose="05000000000000000000" pitchFamily="2" charset="2"/>
              </a:rPr>
              <a:t>Overheidstekorten kunnen rente opdrijven.</a:t>
            </a:r>
          </a:p>
          <a:p>
            <a:r>
              <a:rPr lang="nl-NL" sz="2400" dirty="0" smtClean="0">
                <a:sym typeface="Wingdings" panose="05000000000000000000" pitchFamily="2" charset="2"/>
              </a:rPr>
              <a:t>Overheidstekort  extra geld bij lenen  hogere vraag naar kapitaal  hogere rente.</a:t>
            </a:r>
          </a:p>
          <a:p>
            <a:r>
              <a:rPr lang="nl-NL" sz="2400" dirty="0" smtClean="0">
                <a:sym typeface="Wingdings" panose="05000000000000000000" pitchFamily="2" charset="2"/>
              </a:rPr>
              <a:t>Hogere rente  minder consumptie, minder investeringen.</a:t>
            </a:r>
          </a:p>
          <a:p>
            <a:r>
              <a:rPr lang="nl-NL" sz="2400" dirty="0" smtClean="0">
                <a:sym typeface="Wingdings" panose="05000000000000000000" pitchFamily="2" charset="2"/>
              </a:rPr>
              <a:t>Overheidstekorten kunnen overheidstaken in gevaar brengen. </a:t>
            </a:r>
          </a:p>
          <a:p>
            <a:r>
              <a:rPr lang="nl-NL" sz="2400" dirty="0" smtClean="0">
                <a:sym typeface="Wingdings" panose="05000000000000000000" pitchFamily="2" charset="2"/>
              </a:rPr>
              <a:t>Hogere overheidstekorten  meer lenen  meer rente betalen  minder geld beschikbaar voor andere taken.</a:t>
            </a:r>
            <a:endParaRPr lang="nl-NL" sz="2400" dirty="0"/>
          </a:p>
        </p:txBody>
      </p:sp>
    </p:spTree>
    <p:extLst>
      <p:ext uri="{BB962C8B-B14F-4D97-AF65-F5344CB8AC3E}">
        <p14:creationId xmlns:p14="http://schemas.microsoft.com/office/powerpoint/2010/main" val="4175929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Conjunctuurbeleid (stukje herhaling)</a:t>
            </a:r>
            <a:endParaRPr lang="nl-NL" dirty="0"/>
          </a:p>
        </p:txBody>
      </p:sp>
      <p:sp>
        <p:nvSpPr>
          <p:cNvPr id="3" name="Tijdelijke aanduiding voor inhoud 2"/>
          <p:cNvSpPr>
            <a:spLocks noGrp="1"/>
          </p:cNvSpPr>
          <p:nvPr>
            <p:ph idx="1"/>
          </p:nvPr>
        </p:nvSpPr>
        <p:spPr/>
        <p:txBody>
          <a:bodyPr>
            <a:normAutofit/>
          </a:bodyPr>
          <a:lstStyle/>
          <a:p>
            <a:r>
              <a:rPr lang="nl-NL" sz="2500" dirty="0" smtClean="0"/>
              <a:t>Op korte termijn kent de economie goede en slechte tijden. Deze afwisselingen noemen we conjunctuurcyclus.</a:t>
            </a:r>
          </a:p>
          <a:p>
            <a:r>
              <a:rPr lang="nl-NL" sz="2500" dirty="0" smtClean="0"/>
              <a:t>Goede tijden </a:t>
            </a:r>
            <a:r>
              <a:rPr lang="nl-NL" sz="2500" dirty="0" smtClean="0">
                <a:sym typeface="Wingdings" panose="05000000000000000000" pitchFamily="2" charset="2"/>
              </a:rPr>
              <a:t> hoge economische groei (boven trend) noemen we hoog conjunctuur  kan leiden tot overbesteding  inflatie</a:t>
            </a:r>
          </a:p>
          <a:p>
            <a:r>
              <a:rPr lang="nl-NL" sz="2500" dirty="0" smtClean="0">
                <a:sym typeface="Wingdings" panose="05000000000000000000" pitchFamily="2" charset="2"/>
              </a:rPr>
              <a:t>Slechte tijden  lage economische groei of zelfs daling (onder trend) noemen we laag conjunctuur  onderbesteding  werkloosheid.</a:t>
            </a:r>
            <a:endParaRPr lang="nl-NL" sz="2500" dirty="0"/>
          </a:p>
        </p:txBody>
      </p:sp>
    </p:spTree>
    <p:extLst>
      <p:ext uri="{BB962C8B-B14F-4D97-AF65-F5344CB8AC3E}">
        <p14:creationId xmlns:p14="http://schemas.microsoft.com/office/powerpoint/2010/main" val="2126079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 aankomende 3 lessen.</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4.8 t/m 4.10 + 4.22</a:t>
            </a:r>
          </a:p>
          <a:p>
            <a:r>
              <a:rPr lang="nl-NL" sz="2500" dirty="0" smtClean="0"/>
              <a:t>Les 2: 4.11 t/m 4.17 betalingsbalans = lopende + kapitaal rekening.</a:t>
            </a:r>
          </a:p>
          <a:p>
            <a:r>
              <a:rPr lang="nl-NL" sz="2500" dirty="0" smtClean="0"/>
              <a:t>Les 3: 4.18 t/m 4.21 + 4.35</a:t>
            </a:r>
            <a:endParaRPr lang="nl-NL" sz="2500" dirty="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Anticyclisch conjunctuurbeleid en het stabiliteits- en groeipact.</a:t>
            </a:r>
            <a:endParaRPr lang="nl-NL" dirty="0"/>
          </a:p>
        </p:txBody>
      </p:sp>
      <p:sp>
        <p:nvSpPr>
          <p:cNvPr id="3" name="Tijdelijke aanduiding voor inhoud 2"/>
          <p:cNvSpPr>
            <a:spLocks noGrp="1"/>
          </p:cNvSpPr>
          <p:nvPr>
            <p:ph idx="1"/>
          </p:nvPr>
        </p:nvSpPr>
        <p:spPr>
          <a:xfrm>
            <a:off x="677334" y="1828801"/>
            <a:ext cx="8596668" cy="4212562"/>
          </a:xfrm>
        </p:spPr>
        <p:txBody>
          <a:bodyPr>
            <a:noAutofit/>
          </a:bodyPr>
          <a:lstStyle/>
          <a:p>
            <a:r>
              <a:rPr lang="nl-NL" sz="2500" dirty="0" smtClean="0"/>
              <a:t>In hoog conjunctuur krijgt de overheid veel belastinginkomsten binnen, en weinig uitgave aan </a:t>
            </a:r>
            <a:r>
              <a:rPr lang="nl-NL" sz="2500" dirty="0" err="1" smtClean="0"/>
              <a:t>bvb</a:t>
            </a:r>
            <a:r>
              <a:rPr lang="nl-NL" sz="2500" dirty="0" smtClean="0"/>
              <a:t> uitkeringen. De afspraken van het stabiliteits- en groeipact worden nageleefd.</a:t>
            </a:r>
          </a:p>
          <a:p>
            <a:r>
              <a:rPr lang="nl-NL" sz="2500" dirty="0" smtClean="0"/>
              <a:t>In laag conjunctuur krijgt de overheid weinig belasting inkomsten binnen, en heeft hoge uitgave aan </a:t>
            </a:r>
            <a:r>
              <a:rPr lang="nl-NL" sz="2500" dirty="0" err="1" smtClean="0"/>
              <a:t>bvb</a:t>
            </a:r>
            <a:r>
              <a:rPr lang="nl-NL" sz="2500" dirty="0" smtClean="0"/>
              <a:t> uitkeringen. De overheid wilt graag in laag conjunctuur anticyclisch beleid voeren.</a:t>
            </a:r>
          </a:p>
          <a:p>
            <a:r>
              <a:rPr lang="nl-NL" sz="2500" dirty="0" smtClean="0"/>
              <a:t>Anticyclisch beleid in laagconjunctuur </a:t>
            </a:r>
            <a:r>
              <a:rPr lang="nl-NL" sz="2500" dirty="0" smtClean="0">
                <a:sym typeface="Wingdings" panose="05000000000000000000" pitchFamily="2" charset="2"/>
              </a:rPr>
              <a:t> nog meer uitgave, nog minder overheidsinkomsten  nog groter te kort. Mogelijk wordt er dan niet aan het stabiliteits- en groeipact gehouden.</a:t>
            </a:r>
            <a:endParaRPr lang="nl-NL" sz="2500" dirty="0"/>
          </a:p>
        </p:txBody>
      </p:sp>
    </p:spTree>
    <p:extLst>
      <p:ext uri="{BB962C8B-B14F-4D97-AF65-F5344CB8AC3E}">
        <p14:creationId xmlns:p14="http://schemas.microsoft.com/office/powerpoint/2010/main" val="1487849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overheid grijpt in.</a:t>
            </a:r>
            <a:endParaRPr lang="nl-NL" dirty="0"/>
          </a:p>
        </p:txBody>
      </p:sp>
      <p:sp>
        <p:nvSpPr>
          <p:cNvPr id="3" name="Tijdelijke aanduiding voor inhoud 2"/>
          <p:cNvSpPr>
            <a:spLocks noGrp="1"/>
          </p:cNvSpPr>
          <p:nvPr>
            <p:ph idx="1"/>
          </p:nvPr>
        </p:nvSpPr>
        <p:spPr>
          <a:xfrm>
            <a:off x="677334" y="1419727"/>
            <a:ext cx="8596668" cy="4621636"/>
          </a:xfrm>
        </p:spPr>
        <p:txBody>
          <a:bodyPr>
            <a:noAutofit/>
          </a:bodyPr>
          <a:lstStyle/>
          <a:p>
            <a:r>
              <a:rPr lang="nl-NL" sz="2500" dirty="0" smtClean="0"/>
              <a:t>De overheid kan op 2 manieren ingrijpen.</a:t>
            </a:r>
          </a:p>
          <a:p>
            <a:r>
              <a:rPr lang="nl-NL" sz="2500" dirty="0" smtClean="0"/>
              <a:t>Of automatische zonder dat ze zelf actief iets moet veranderen.</a:t>
            </a:r>
          </a:p>
          <a:p>
            <a:r>
              <a:rPr lang="nl-NL" sz="2500" dirty="0" smtClean="0"/>
              <a:t>Sociale uitkeringen (hogere werkloosheid wordt gecompenseerd door hogere sociale uitkeringen)</a:t>
            </a:r>
          </a:p>
          <a:p>
            <a:r>
              <a:rPr lang="nl-NL" sz="2500" dirty="0" smtClean="0"/>
              <a:t>Progressieve belasting (laag conjunctuur relatief weinig belasting dus hogere bestedingen, hoog conjunctuur, relatief veel belasting, iets lagere bestedingen)</a:t>
            </a:r>
          </a:p>
          <a:p>
            <a:r>
              <a:rPr lang="nl-NL" sz="2500" dirty="0" smtClean="0"/>
              <a:t>Dit noemen we </a:t>
            </a:r>
            <a:r>
              <a:rPr lang="nl-NL" sz="2500" b="1" dirty="0" smtClean="0"/>
              <a:t>automatische stabilisatoren.</a:t>
            </a:r>
          </a:p>
          <a:p>
            <a:r>
              <a:rPr lang="nl-NL" sz="2500" dirty="0" smtClean="0"/>
              <a:t>Of actief door meer of minder uit te gaan geven. Dus het aanpassen van de overheidsbestedingen.</a:t>
            </a:r>
          </a:p>
        </p:txBody>
      </p:sp>
    </p:spTree>
    <p:extLst>
      <p:ext uri="{BB962C8B-B14F-4D97-AF65-F5344CB8AC3E}">
        <p14:creationId xmlns:p14="http://schemas.microsoft.com/office/powerpoint/2010/main" val="2705395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situatie:</a:t>
            </a:r>
            <a:endParaRPr lang="nl-NL" dirty="0"/>
          </a:p>
        </p:txBody>
      </p:sp>
      <p:sp>
        <p:nvSpPr>
          <p:cNvPr id="3" name="Tijdelijke aanduiding voor inhoud 2"/>
          <p:cNvSpPr>
            <a:spLocks noGrp="1"/>
          </p:cNvSpPr>
          <p:nvPr>
            <p:ph idx="1"/>
          </p:nvPr>
        </p:nvSpPr>
        <p:spPr>
          <a:xfrm>
            <a:off x="482600" y="1143001"/>
            <a:ext cx="8791402" cy="4898362"/>
          </a:xfrm>
        </p:spPr>
        <p:txBody>
          <a:bodyPr>
            <a:noAutofit/>
          </a:bodyPr>
          <a:lstStyle/>
          <a:p>
            <a:r>
              <a:rPr lang="nl-NL" sz="2400" dirty="0" smtClean="0"/>
              <a:t>Ideale situatie: iedereen houd zich aan het stabiliteits- en groeipact.</a:t>
            </a:r>
          </a:p>
          <a:p>
            <a:r>
              <a:rPr lang="nl-NL" sz="2400" dirty="0" smtClean="0"/>
              <a:t>Gevolg: landen met laag conjunctuur gaan bezuinigen, economie hersteld beperkt.</a:t>
            </a:r>
          </a:p>
          <a:p>
            <a:r>
              <a:rPr lang="nl-NL" sz="2400" dirty="0" smtClean="0"/>
              <a:t>Ideale situatie individueel land: alle andere landen houden zich aan het stabiliteits- en groeipact.</a:t>
            </a:r>
          </a:p>
          <a:p>
            <a:r>
              <a:rPr lang="nl-NL" sz="2400" dirty="0" smtClean="0"/>
              <a:t>Gevolg: alle andere landen houden zich aan de regels, de euro blijft stabiel en </a:t>
            </a:r>
            <a:r>
              <a:rPr lang="nl-NL" sz="2400" dirty="0" err="1" smtClean="0"/>
              <a:t>europa</a:t>
            </a:r>
            <a:r>
              <a:rPr lang="nl-NL" sz="2400" dirty="0" smtClean="0"/>
              <a:t> gezond. Ik hou me niet aan de regels, in laag conjunctuur ga ik me economie stimuleren, mijn economie hersteld en Europa blijft sterk.</a:t>
            </a:r>
          </a:p>
          <a:p>
            <a:r>
              <a:rPr lang="nl-NL" sz="2400" dirty="0" smtClean="0"/>
              <a:t>De ontstane situatie: veel landen houden zich niet aan de regels </a:t>
            </a:r>
            <a:r>
              <a:rPr lang="nl-NL" sz="2400" dirty="0" smtClean="0">
                <a:sym typeface="Wingdings" panose="05000000000000000000" pitchFamily="2" charset="2"/>
              </a:rPr>
              <a:t> de rentestand werd er hoog, staatschulden werden steeds groter en konden niet of nauwelijks terugbetaald worden.</a:t>
            </a:r>
            <a:endParaRPr lang="nl-NL" sz="2400" dirty="0"/>
          </a:p>
        </p:txBody>
      </p:sp>
    </p:spTree>
    <p:extLst>
      <p:ext uri="{BB962C8B-B14F-4D97-AF65-F5344CB8AC3E}">
        <p14:creationId xmlns:p14="http://schemas.microsoft.com/office/powerpoint/2010/main" val="1295552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6600" y="254000"/>
            <a:ext cx="8537402" cy="1676400"/>
          </a:xfrm>
        </p:spPr>
        <p:txBody>
          <a:bodyPr/>
          <a:lstStyle/>
          <a:p>
            <a:r>
              <a:rPr lang="nl-NL" dirty="0" smtClean="0"/>
              <a:t>Wisselkoers	</a:t>
            </a:r>
            <a:endParaRPr lang="nl-NL" dirty="0"/>
          </a:p>
        </p:txBody>
      </p:sp>
      <p:sp>
        <p:nvSpPr>
          <p:cNvPr id="3" name="Tijdelijke aanduiding voor inhoud 2"/>
          <p:cNvSpPr>
            <a:spLocks noGrp="1"/>
          </p:cNvSpPr>
          <p:nvPr>
            <p:ph idx="1"/>
          </p:nvPr>
        </p:nvSpPr>
        <p:spPr>
          <a:xfrm>
            <a:off x="571500" y="825501"/>
            <a:ext cx="8702502" cy="5215862"/>
          </a:xfrm>
        </p:spPr>
        <p:txBody>
          <a:bodyPr>
            <a:noAutofit/>
          </a:bodyPr>
          <a:lstStyle/>
          <a:p>
            <a:r>
              <a:rPr lang="nl-NL" sz="2500" dirty="0" smtClean="0"/>
              <a:t>De prijs op de goederenmarkt noemen we de prijs.</a:t>
            </a:r>
          </a:p>
          <a:p>
            <a:r>
              <a:rPr lang="nl-NL" sz="2500" dirty="0" smtClean="0"/>
              <a:t>De prijs op de kapitaalmarkt noemen we rente.</a:t>
            </a:r>
          </a:p>
          <a:p>
            <a:r>
              <a:rPr lang="nl-NL" sz="2500" dirty="0" smtClean="0"/>
              <a:t>De prijs op de valutamarkt noemen we de wisselkoers.</a:t>
            </a:r>
          </a:p>
          <a:p>
            <a:endParaRPr lang="nl-NL" sz="2500" dirty="0"/>
          </a:p>
          <a:p>
            <a:r>
              <a:rPr lang="nl-NL" sz="2500" dirty="0" smtClean="0"/>
              <a:t>De wisselkoers is de prijs van een bepaalde munt uitgedrukt in een andere munteenheid.</a:t>
            </a:r>
          </a:p>
          <a:p>
            <a:r>
              <a:rPr lang="nl-NL" sz="2500" dirty="0" smtClean="0"/>
              <a:t>De prijs wordt bepaald door vraag en aanbod.</a:t>
            </a:r>
          </a:p>
          <a:p>
            <a:r>
              <a:rPr lang="nl-NL" sz="2500" dirty="0" smtClean="0"/>
              <a:t>Stijgt de vraag naar een munt dan stijgt de koers van deze munt</a:t>
            </a:r>
          </a:p>
          <a:p>
            <a:r>
              <a:rPr lang="nl-NL" sz="2500" dirty="0" smtClean="0"/>
              <a:t>Stijgt het aanbod van een munt dan daalt de koers van deze munt</a:t>
            </a:r>
          </a:p>
          <a:p>
            <a:r>
              <a:rPr lang="nl-NL" sz="2500" dirty="0" smtClean="0"/>
              <a:t>Stijging noemen we appreciatie, een daling noemen we een depreciatie.</a:t>
            </a:r>
            <a:endParaRPr lang="nl-NL" sz="2500" dirty="0"/>
          </a:p>
        </p:txBody>
      </p:sp>
    </p:spTree>
    <p:extLst>
      <p:ext uri="{BB962C8B-B14F-4D97-AF65-F5344CB8AC3E}">
        <p14:creationId xmlns:p14="http://schemas.microsoft.com/office/powerpoint/2010/main" val="2275283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en aanbod van een bepaalde munt	</a:t>
            </a:r>
            <a:endParaRPr lang="nl-NL" dirty="0"/>
          </a:p>
        </p:txBody>
      </p:sp>
      <p:sp>
        <p:nvSpPr>
          <p:cNvPr id="3" name="Tijdelijke aanduiding voor inhoud 2"/>
          <p:cNvSpPr>
            <a:spLocks noGrp="1"/>
          </p:cNvSpPr>
          <p:nvPr>
            <p:ph idx="1"/>
          </p:nvPr>
        </p:nvSpPr>
        <p:spPr>
          <a:xfrm>
            <a:off x="317500" y="1371601"/>
            <a:ext cx="8956502" cy="4669762"/>
          </a:xfrm>
        </p:spPr>
        <p:txBody>
          <a:bodyPr>
            <a:normAutofit lnSpcReduction="10000"/>
          </a:bodyPr>
          <a:lstStyle/>
          <a:p>
            <a:r>
              <a:rPr lang="nl-NL" sz="2500" dirty="0" smtClean="0"/>
              <a:t>Stel wij willen iets kopen uit Amerika, daar hebben we dollars voor nodig, deze hebben we op dit moment niet.</a:t>
            </a:r>
          </a:p>
          <a:p>
            <a:r>
              <a:rPr lang="nl-NL" sz="2500" dirty="0" smtClean="0"/>
              <a:t>We gaan dus onze euro’s omwisselen voor dollars.</a:t>
            </a:r>
          </a:p>
          <a:p>
            <a:r>
              <a:rPr lang="nl-NL" sz="2500" dirty="0" smtClean="0"/>
              <a:t>We bieden onze euro’s aan (daling van de euro)</a:t>
            </a:r>
          </a:p>
          <a:p>
            <a:r>
              <a:rPr lang="nl-NL" sz="2500" dirty="0" smtClean="0"/>
              <a:t>En vragen er dollars voor terug (stijging van de dollar)</a:t>
            </a:r>
          </a:p>
          <a:p>
            <a:r>
              <a:rPr lang="nl-NL" sz="2500" dirty="0" smtClean="0"/>
              <a:t>Dit zelfde gebeurd als we willen beleggen in Amerika, of een bedrijf opkopen uit Amerika. </a:t>
            </a:r>
            <a:endParaRPr lang="nl-NL" sz="2500" dirty="0"/>
          </a:p>
          <a:p>
            <a:r>
              <a:rPr lang="nl-NL" sz="2500" dirty="0" smtClean="0"/>
              <a:t>Maar ook: als de rente in Amerika stijgt, of de rente in eurozone daalt. </a:t>
            </a:r>
          </a:p>
          <a:p>
            <a:r>
              <a:rPr lang="nl-NL" sz="2500" dirty="0" smtClean="0"/>
              <a:t>Alle gevallen: meer vraag naar dollars, meer aanbod van euro’s</a:t>
            </a:r>
            <a:endParaRPr lang="nl-NL" sz="2500" dirty="0"/>
          </a:p>
        </p:txBody>
      </p:sp>
    </p:spTree>
    <p:extLst>
      <p:ext uri="{BB962C8B-B14F-4D97-AF65-F5344CB8AC3E}">
        <p14:creationId xmlns:p14="http://schemas.microsoft.com/office/powerpoint/2010/main" val="1555670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Dit kunnen we ook grafisch weergeven.</a:t>
            </a:r>
            <a:endParaRPr lang="nl-NL" dirty="0"/>
          </a:p>
        </p:txBody>
      </p:sp>
      <p:sp>
        <p:nvSpPr>
          <p:cNvPr id="3" name="Tijdelijke aanduiding voor inhoud 2"/>
          <p:cNvSpPr>
            <a:spLocks noGrp="1"/>
          </p:cNvSpPr>
          <p:nvPr>
            <p:ph idx="1"/>
          </p:nvPr>
        </p:nvSpPr>
        <p:spPr>
          <a:xfrm>
            <a:off x="180474" y="1118937"/>
            <a:ext cx="10684042" cy="4922425"/>
          </a:xfrm>
        </p:spPr>
        <p:txBody>
          <a:bodyPr>
            <a:noAutofit/>
          </a:bodyPr>
          <a:lstStyle/>
          <a:p>
            <a:r>
              <a:rPr lang="nl-NL" sz="2500" dirty="0" smtClean="0"/>
              <a:t>Zie figuur 4.2</a:t>
            </a:r>
          </a:p>
          <a:p>
            <a:r>
              <a:rPr lang="nl-NL" sz="2500" dirty="0" smtClean="0"/>
              <a:t>Bij een prijs van $1.50 hoe groot is de vraag en aanbod van de euro?</a:t>
            </a:r>
          </a:p>
          <a:p>
            <a:r>
              <a:rPr lang="nl-NL" sz="2500" dirty="0" smtClean="0"/>
              <a:t>Er is 6 miljard vraag en 14 miljard aanbod.</a:t>
            </a:r>
          </a:p>
          <a:p>
            <a:r>
              <a:rPr lang="nl-NL" sz="2500" dirty="0" smtClean="0"/>
              <a:t>Meer aanbod dan vraag, gevolg </a:t>
            </a:r>
            <a:r>
              <a:rPr lang="nl-NL" sz="2500" dirty="0" smtClean="0">
                <a:sym typeface="Wingdings" panose="05000000000000000000" pitchFamily="2" charset="2"/>
              </a:rPr>
              <a:t>?</a:t>
            </a:r>
          </a:p>
          <a:p>
            <a:r>
              <a:rPr lang="nl-NL" sz="2500" dirty="0" smtClean="0">
                <a:sym typeface="Wingdings" panose="05000000000000000000" pitchFamily="2" charset="2"/>
              </a:rPr>
              <a:t>Koers daalt.</a:t>
            </a:r>
          </a:p>
          <a:p>
            <a:r>
              <a:rPr lang="nl-NL" sz="2500" dirty="0" smtClean="0">
                <a:sym typeface="Wingdings" panose="05000000000000000000" pitchFamily="2" charset="2"/>
              </a:rPr>
              <a:t>Bj prijs van  $1.40 hoe groot is de vraag en aanbod van de euro?</a:t>
            </a:r>
          </a:p>
          <a:p>
            <a:r>
              <a:rPr lang="nl-NL" sz="2500" dirty="0" smtClean="0">
                <a:sym typeface="Wingdings" panose="05000000000000000000" pitchFamily="2" charset="2"/>
              </a:rPr>
              <a:t>Er is 8 miljard vraag en 12 miljard aanbod. </a:t>
            </a:r>
          </a:p>
          <a:p>
            <a:r>
              <a:rPr lang="nl-NL" sz="2500" dirty="0" smtClean="0">
                <a:sym typeface="Wingdings" panose="05000000000000000000" pitchFamily="2" charset="2"/>
              </a:rPr>
              <a:t>Gevolg?</a:t>
            </a:r>
          </a:p>
          <a:p>
            <a:r>
              <a:rPr lang="nl-NL" sz="2500" dirty="0" smtClean="0">
                <a:sym typeface="Wingdings" panose="05000000000000000000" pitchFamily="2" charset="2"/>
              </a:rPr>
              <a:t>Koers daalt.</a:t>
            </a:r>
          </a:p>
          <a:p>
            <a:r>
              <a:rPr lang="nl-NL" sz="2500" dirty="0" smtClean="0">
                <a:sym typeface="Wingdings" panose="05000000000000000000" pitchFamily="2" charset="2"/>
              </a:rPr>
              <a:t>bij prijs van $1.30, vraag en aanbod?</a:t>
            </a:r>
          </a:p>
          <a:p>
            <a:r>
              <a:rPr lang="nl-NL" sz="2500" dirty="0" smtClean="0">
                <a:sym typeface="Wingdings" panose="05000000000000000000" pitchFamily="2" charset="2"/>
              </a:rPr>
              <a:t>Beide 10. evenwicht, dit wordt de koers.</a:t>
            </a:r>
            <a:endParaRPr lang="nl-NL" sz="2500" dirty="0" smtClean="0"/>
          </a:p>
          <a:p>
            <a:endParaRPr lang="nl-NL" sz="2500" dirty="0"/>
          </a:p>
        </p:txBody>
      </p:sp>
    </p:spTree>
    <p:extLst>
      <p:ext uri="{BB962C8B-B14F-4D97-AF65-F5344CB8AC3E}">
        <p14:creationId xmlns:p14="http://schemas.microsoft.com/office/powerpoint/2010/main" val="2919914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Dit kunnen we ook grafisch weergeven.</a:t>
            </a:r>
            <a:endParaRPr lang="nl-NL" dirty="0"/>
          </a:p>
        </p:txBody>
      </p:sp>
      <p:sp>
        <p:nvSpPr>
          <p:cNvPr id="3" name="Tijdelijke aanduiding voor inhoud 2"/>
          <p:cNvSpPr>
            <a:spLocks noGrp="1"/>
          </p:cNvSpPr>
          <p:nvPr>
            <p:ph idx="1"/>
          </p:nvPr>
        </p:nvSpPr>
        <p:spPr>
          <a:xfrm>
            <a:off x="180474" y="1118937"/>
            <a:ext cx="10684042" cy="4922425"/>
          </a:xfrm>
        </p:spPr>
        <p:txBody>
          <a:bodyPr>
            <a:noAutofit/>
          </a:bodyPr>
          <a:lstStyle/>
          <a:p>
            <a:r>
              <a:rPr lang="nl-NL" sz="2500" dirty="0" smtClean="0"/>
              <a:t>Zie figuur 4.2</a:t>
            </a:r>
          </a:p>
          <a:p>
            <a:r>
              <a:rPr lang="nl-NL" sz="2500" dirty="0" smtClean="0"/>
              <a:t>Bij een prijs van $1.20 hoe groot is de vraag en aanbod van de euro?</a:t>
            </a:r>
          </a:p>
          <a:p>
            <a:r>
              <a:rPr lang="nl-NL" sz="2500" dirty="0" smtClean="0"/>
              <a:t>Er is 12 miljard vraag en 8 miljard aanbod.</a:t>
            </a:r>
          </a:p>
          <a:p>
            <a:r>
              <a:rPr lang="nl-NL" sz="2500" dirty="0" smtClean="0"/>
              <a:t>Meer vraag dan aanbod. gevolg </a:t>
            </a:r>
            <a:r>
              <a:rPr lang="nl-NL" sz="2500" dirty="0" smtClean="0">
                <a:sym typeface="Wingdings" panose="05000000000000000000" pitchFamily="2" charset="2"/>
              </a:rPr>
              <a:t>?</a:t>
            </a:r>
          </a:p>
          <a:p>
            <a:r>
              <a:rPr lang="nl-NL" sz="2500" dirty="0" smtClean="0">
                <a:sym typeface="Wingdings" panose="05000000000000000000" pitchFamily="2" charset="2"/>
              </a:rPr>
              <a:t>Koers stijgt</a:t>
            </a:r>
          </a:p>
          <a:p>
            <a:r>
              <a:rPr lang="nl-NL" sz="2500" dirty="0" smtClean="0">
                <a:sym typeface="Wingdings" panose="05000000000000000000" pitchFamily="2" charset="2"/>
              </a:rPr>
              <a:t>bij prijs van $1.30, vraag en aanbod?</a:t>
            </a:r>
          </a:p>
          <a:p>
            <a:r>
              <a:rPr lang="nl-NL" sz="2500" dirty="0" smtClean="0">
                <a:sym typeface="Wingdings" panose="05000000000000000000" pitchFamily="2" charset="2"/>
              </a:rPr>
              <a:t>Beide 10. evenwicht, dit wordt de koers.</a:t>
            </a:r>
            <a:endParaRPr lang="nl-NL" sz="2500" dirty="0" smtClean="0"/>
          </a:p>
          <a:p>
            <a:endParaRPr lang="nl-NL" sz="2500" dirty="0"/>
          </a:p>
        </p:txBody>
      </p:sp>
    </p:spTree>
    <p:extLst>
      <p:ext uri="{BB962C8B-B14F-4D97-AF65-F5344CB8AC3E}">
        <p14:creationId xmlns:p14="http://schemas.microsoft.com/office/powerpoint/2010/main" val="2735259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de betalingsbalans.</a:t>
            </a:r>
            <a:endParaRPr lang="nl-NL" dirty="0"/>
          </a:p>
        </p:txBody>
      </p:sp>
      <p:sp>
        <p:nvSpPr>
          <p:cNvPr id="3" name="Tijdelijke aanduiding voor inhoud 2"/>
          <p:cNvSpPr>
            <a:spLocks noGrp="1"/>
          </p:cNvSpPr>
          <p:nvPr>
            <p:ph idx="1"/>
          </p:nvPr>
        </p:nvSpPr>
        <p:spPr/>
        <p:txBody>
          <a:bodyPr>
            <a:normAutofit/>
          </a:bodyPr>
          <a:lstStyle/>
          <a:p>
            <a:r>
              <a:rPr lang="nl-NL" sz="2500" dirty="0" smtClean="0"/>
              <a:t>De betalingsbalans is een overzicht van inkomende en uitgaande geldstromen van en naar je land.</a:t>
            </a:r>
          </a:p>
          <a:p>
            <a:r>
              <a:rPr lang="nl-NL" sz="2500" dirty="0" smtClean="0"/>
              <a:t>Let op! Het gaat hier om geldstromen.</a:t>
            </a:r>
          </a:p>
          <a:p>
            <a:r>
              <a:rPr lang="nl-NL" sz="2500" dirty="0" smtClean="0"/>
              <a:t>Als we goederen exporteren krijgen we geld, dus export is een inkomende geldstroom.</a:t>
            </a:r>
          </a:p>
          <a:p>
            <a:r>
              <a:rPr lang="nl-NL" sz="2500" dirty="0" smtClean="0"/>
              <a:t>Als we geld uitlenen, gaat er geld van ons land naar een ander land. De export van kapitaal is en uitgaande geldstroom.</a:t>
            </a:r>
            <a:endParaRPr lang="nl-NL" sz="2500" dirty="0"/>
          </a:p>
        </p:txBody>
      </p:sp>
    </p:spTree>
    <p:extLst>
      <p:ext uri="{BB962C8B-B14F-4D97-AF65-F5344CB8AC3E}">
        <p14:creationId xmlns:p14="http://schemas.microsoft.com/office/powerpoint/2010/main" val="2338970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betalingsbalans: 2 onderdelen</a:t>
            </a:r>
            <a:endParaRPr lang="nl-NL" dirty="0"/>
          </a:p>
        </p:txBody>
      </p:sp>
      <p:sp>
        <p:nvSpPr>
          <p:cNvPr id="3" name="Tijdelijke aanduiding voor inhoud 2"/>
          <p:cNvSpPr>
            <a:spLocks noGrp="1"/>
          </p:cNvSpPr>
          <p:nvPr>
            <p:ph idx="1"/>
          </p:nvPr>
        </p:nvSpPr>
        <p:spPr>
          <a:xfrm>
            <a:off x="677334" y="1263317"/>
            <a:ext cx="8596668" cy="4778046"/>
          </a:xfrm>
        </p:spPr>
        <p:txBody>
          <a:bodyPr>
            <a:noAutofit/>
          </a:bodyPr>
          <a:lstStyle/>
          <a:p>
            <a:r>
              <a:rPr lang="nl-NL" sz="2500" dirty="0" smtClean="0"/>
              <a:t>De betalingsbalans bestaat uit 2 rekeningen.</a:t>
            </a:r>
          </a:p>
          <a:p>
            <a:r>
              <a:rPr lang="nl-NL" sz="2500" dirty="0" smtClean="0"/>
              <a:t>De lopende rekening:</a:t>
            </a:r>
          </a:p>
          <a:p>
            <a:r>
              <a:rPr lang="nl-NL" sz="2500" dirty="0" smtClean="0"/>
              <a:t>Overzicht van goederen, diensten en productiefactoren.</a:t>
            </a:r>
          </a:p>
          <a:p>
            <a:r>
              <a:rPr lang="nl-NL" sz="2500" dirty="0" smtClean="0"/>
              <a:t>Ontvangsten zijn: het exporteren van goederen.</a:t>
            </a:r>
          </a:p>
          <a:p>
            <a:r>
              <a:rPr lang="nl-NL" sz="2500" dirty="0" smtClean="0"/>
              <a:t>Het exporteren van diensten.</a:t>
            </a:r>
          </a:p>
          <a:p>
            <a:r>
              <a:rPr lang="nl-NL" sz="2500" dirty="0" smtClean="0"/>
              <a:t>Het </a:t>
            </a:r>
            <a:r>
              <a:rPr lang="nl-NL" sz="2500" dirty="0" smtClean="0"/>
              <a:t>exporteren</a:t>
            </a:r>
            <a:r>
              <a:rPr lang="nl-NL" sz="2500" dirty="0" smtClean="0"/>
              <a:t> </a:t>
            </a:r>
            <a:r>
              <a:rPr lang="nl-NL" sz="2500" dirty="0" smtClean="0"/>
              <a:t>van productiefactoren </a:t>
            </a:r>
            <a:r>
              <a:rPr lang="nl-NL" sz="2500" dirty="0" smtClean="0"/>
              <a:t>(daarvoor krijg je loon </a:t>
            </a:r>
            <a:r>
              <a:rPr lang="nl-NL" sz="2500" dirty="0" smtClean="0"/>
              <a:t>uit het buitenland, rente van het buitenland).</a:t>
            </a:r>
          </a:p>
          <a:p>
            <a:r>
              <a:rPr lang="nl-NL" sz="2500" dirty="0" smtClean="0"/>
              <a:t>Uitgaven zijn: importeren van goederen.</a:t>
            </a:r>
          </a:p>
          <a:p>
            <a:r>
              <a:rPr lang="nl-NL" sz="2500" dirty="0" smtClean="0"/>
              <a:t>Importeren van diensten.</a:t>
            </a:r>
          </a:p>
          <a:p>
            <a:r>
              <a:rPr lang="nl-NL" sz="2500" dirty="0" smtClean="0"/>
              <a:t>Het </a:t>
            </a:r>
            <a:r>
              <a:rPr lang="nl-NL" sz="2500" dirty="0" smtClean="0"/>
              <a:t>importeren</a:t>
            </a:r>
            <a:r>
              <a:rPr lang="nl-NL" sz="2500" dirty="0" smtClean="0"/>
              <a:t> </a:t>
            </a:r>
            <a:r>
              <a:rPr lang="nl-NL" sz="2500" dirty="0" smtClean="0"/>
              <a:t>van productiefactoren </a:t>
            </a:r>
            <a:r>
              <a:rPr lang="nl-NL" sz="2500" dirty="0" smtClean="0"/>
              <a:t>(daarvoor betaal je loon </a:t>
            </a:r>
            <a:r>
              <a:rPr lang="nl-NL" sz="2500" dirty="0" smtClean="0"/>
              <a:t>betalen aan het buitenland, rente betalen aan het buitenland)</a:t>
            </a:r>
            <a:endParaRPr lang="nl-NL" sz="2500" dirty="0"/>
          </a:p>
        </p:txBody>
      </p:sp>
    </p:spTree>
    <p:extLst>
      <p:ext uri="{BB962C8B-B14F-4D97-AF65-F5344CB8AC3E}">
        <p14:creationId xmlns:p14="http://schemas.microsoft.com/office/powerpoint/2010/main" val="2227367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a:t>
            </a:r>
            <a:r>
              <a:rPr lang="nl-NL" baseline="30000" dirty="0" smtClean="0"/>
              <a:t>de</a:t>
            </a:r>
            <a:r>
              <a:rPr lang="nl-NL" dirty="0" smtClean="0"/>
              <a:t> rekening: kapitaal rekening</a:t>
            </a:r>
            <a:endParaRPr lang="nl-NL" dirty="0"/>
          </a:p>
        </p:txBody>
      </p:sp>
      <p:sp>
        <p:nvSpPr>
          <p:cNvPr id="3" name="Tijdelijke aanduiding voor inhoud 2"/>
          <p:cNvSpPr>
            <a:spLocks noGrp="1"/>
          </p:cNvSpPr>
          <p:nvPr>
            <p:ph idx="1"/>
          </p:nvPr>
        </p:nvSpPr>
        <p:spPr>
          <a:xfrm>
            <a:off x="589547" y="1335505"/>
            <a:ext cx="8684455" cy="4705857"/>
          </a:xfrm>
        </p:spPr>
        <p:txBody>
          <a:bodyPr>
            <a:normAutofit fontScale="92500" lnSpcReduction="10000"/>
          </a:bodyPr>
          <a:lstStyle/>
          <a:p>
            <a:r>
              <a:rPr lang="nl-NL" sz="2500" dirty="0" smtClean="0"/>
              <a:t>De 2</a:t>
            </a:r>
            <a:r>
              <a:rPr lang="nl-NL" sz="2500" baseline="30000" dirty="0" smtClean="0"/>
              <a:t>de</a:t>
            </a:r>
            <a:r>
              <a:rPr lang="nl-NL" sz="2500" dirty="0" smtClean="0"/>
              <a:t> rekening is de kapitaal rekening:</a:t>
            </a:r>
          </a:p>
          <a:p>
            <a:r>
              <a:rPr lang="nl-NL" sz="2500" dirty="0" smtClean="0"/>
              <a:t>Daarop staan alle ontvangsten en uitgaven van kapitaal (uitlenen van geld)</a:t>
            </a:r>
          </a:p>
          <a:p>
            <a:r>
              <a:rPr lang="nl-NL" sz="2500" dirty="0" smtClean="0"/>
              <a:t>Bij de ontvangsten staan: geld wat wij lenen, beleggingen in ons land</a:t>
            </a:r>
          </a:p>
          <a:p>
            <a:r>
              <a:rPr lang="nl-NL" sz="2500" dirty="0" smtClean="0"/>
              <a:t>Bij uitgaven staan: geld wat wij uitlenen, beleggingen in het buitenland.</a:t>
            </a:r>
          </a:p>
          <a:p>
            <a:r>
              <a:rPr lang="nl-NL" sz="2500" b="1" dirty="0" smtClean="0"/>
              <a:t>Super belangrijk!</a:t>
            </a:r>
          </a:p>
          <a:p>
            <a:r>
              <a:rPr lang="nl-NL" sz="2500" dirty="0" smtClean="0"/>
              <a:t>Als wij geld lenen uit het buiteland, dan is dat een ontvangst op de kapitaal rekening.</a:t>
            </a:r>
          </a:p>
          <a:p>
            <a:r>
              <a:rPr lang="nl-NL" sz="2500" dirty="0" smtClean="0"/>
              <a:t>Gevolg: we moeten rente gaan betalen, dat is een uitgaven op de lopende rekening.</a:t>
            </a:r>
          </a:p>
          <a:p>
            <a:endParaRPr lang="nl-NL" sz="2500" dirty="0" smtClean="0"/>
          </a:p>
        </p:txBody>
      </p:sp>
    </p:spTree>
    <p:extLst>
      <p:ext uri="{BB962C8B-B14F-4D97-AF65-F5344CB8AC3E}">
        <p14:creationId xmlns:p14="http://schemas.microsoft.com/office/powerpoint/2010/main" val="4218463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3" y="0"/>
            <a:ext cx="8596668" cy="1320800"/>
          </a:xfrm>
        </p:spPr>
        <p:txBody>
          <a:bodyPr/>
          <a:lstStyle/>
          <a:p>
            <a:r>
              <a:rPr lang="nl-NL" dirty="0" smtClean="0"/>
              <a:t>Het stabiliteits- en groeipact.</a:t>
            </a:r>
            <a:endParaRPr lang="nl-NL" dirty="0"/>
          </a:p>
        </p:txBody>
      </p:sp>
      <p:sp>
        <p:nvSpPr>
          <p:cNvPr id="3" name="Tijdelijke aanduiding voor inhoud 2"/>
          <p:cNvSpPr>
            <a:spLocks noGrp="1"/>
          </p:cNvSpPr>
          <p:nvPr>
            <p:ph idx="1"/>
          </p:nvPr>
        </p:nvSpPr>
        <p:spPr>
          <a:xfrm>
            <a:off x="120316" y="553453"/>
            <a:ext cx="9153685" cy="5487910"/>
          </a:xfrm>
        </p:spPr>
        <p:txBody>
          <a:bodyPr>
            <a:noAutofit/>
          </a:bodyPr>
          <a:lstStyle/>
          <a:p>
            <a:r>
              <a:rPr lang="nl-NL" sz="2400" dirty="0" smtClean="0"/>
              <a:t>Afspraken gemaakt tussen de EMU landen.</a:t>
            </a:r>
          </a:p>
          <a:p>
            <a:r>
              <a:rPr lang="nl-NL" sz="2400" dirty="0" smtClean="0"/>
              <a:t>Afspraak 1: Overheidstekort mag niet groter dan 3% van het BBP zijn.</a:t>
            </a:r>
          </a:p>
          <a:p>
            <a:r>
              <a:rPr lang="nl-NL" sz="2400" dirty="0" smtClean="0"/>
              <a:t>Overheidsinkomsten – overheidsuitgave = negatief getal = overheidstekort</a:t>
            </a:r>
          </a:p>
          <a:p>
            <a:r>
              <a:rPr lang="nl-NL" sz="2400" dirty="0" smtClean="0"/>
              <a:t>Overheidsinkomsten – overheidsuitgave = positief getal = overheidsoverschot.</a:t>
            </a:r>
          </a:p>
          <a:p>
            <a:r>
              <a:rPr lang="nl-NL" sz="2400" dirty="0" smtClean="0"/>
              <a:t>Afspraak 2: staatschuld mag niet groter zijn dan 60% van het BBP.</a:t>
            </a:r>
          </a:p>
          <a:p>
            <a:r>
              <a:rPr lang="nl-NL" sz="2400" dirty="0" smtClean="0"/>
              <a:t>Staatschuld / bruto binnenlands product = staatschuldquote.</a:t>
            </a:r>
          </a:p>
          <a:p>
            <a:r>
              <a:rPr lang="nl-NL" sz="2400" dirty="0" smtClean="0"/>
              <a:t>Overheidstekorten vergroten de staatschuld</a:t>
            </a:r>
          </a:p>
          <a:p>
            <a:r>
              <a:rPr lang="nl-NL" sz="2400" dirty="0" smtClean="0"/>
              <a:t>Overheidsoverschotten verkleinen de staatschuld.</a:t>
            </a:r>
          </a:p>
          <a:p>
            <a:r>
              <a:rPr lang="nl-NL" sz="2400" dirty="0" smtClean="0"/>
              <a:t>Overheidstekort meet je over een bepaalde periode, staatschuld op een bepaald moment.</a:t>
            </a:r>
            <a:endParaRPr lang="nl-NL" sz="2400" dirty="0"/>
          </a:p>
        </p:txBody>
      </p:sp>
    </p:spTree>
    <p:extLst>
      <p:ext uri="{BB962C8B-B14F-4D97-AF65-F5344CB8AC3E}">
        <p14:creationId xmlns:p14="http://schemas.microsoft.com/office/powerpoint/2010/main" val="1061256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4.11 t/m 4.14</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15 minuten de tijd</a:t>
            </a:r>
          </a:p>
          <a:p>
            <a:r>
              <a:rPr lang="nl-NL" sz="2500" dirty="0" smtClean="0"/>
              <a:t>De eerste </a:t>
            </a:r>
            <a:r>
              <a:rPr lang="nl-NL" sz="2500" dirty="0"/>
              <a:t>4</a:t>
            </a:r>
            <a:r>
              <a:rPr lang="nl-NL" sz="2500" dirty="0" smtClean="0"/>
              <a:t> minuten zonder overleg.</a:t>
            </a:r>
          </a:p>
          <a:p>
            <a:r>
              <a:rPr lang="nl-NL" sz="2500" dirty="0" smtClean="0"/>
              <a:t>Eerder klaar, verder met opgave 4.15 t/m 4.17</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3"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0"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8" y="195921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00698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80272"/>
          <a:stretch/>
        </p:blipFill>
        <p:spPr>
          <a:xfrm>
            <a:off x="0" y="-1"/>
            <a:ext cx="11057021" cy="1359569"/>
          </a:xfrm>
          <a:prstGeom prst="rect">
            <a:avLst/>
          </a:prstGeom>
        </p:spPr>
      </p:pic>
      <p:pic>
        <p:nvPicPr>
          <p:cNvPr id="5" name="Afbeelding 4"/>
          <p:cNvPicPr>
            <a:picLocks noChangeAspect="1"/>
          </p:cNvPicPr>
          <p:nvPr/>
        </p:nvPicPr>
        <p:blipFill rotWithShape="1">
          <a:blip r:embed="rId2"/>
          <a:srcRect r="63439" b="44482"/>
          <a:stretch/>
        </p:blipFill>
        <p:spPr>
          <a:xfrm>
            <a:off x="0" y="-1"/>
            <a:ext cx="4042611" cy="3826043"/>
          </a:xfrm>
          <a:prstGeom prst="rect">
            <a:avLst/>
          </a:prstGeom>
        </p:spPr>
      </p:pic>
      <p:pic>
        <p:nvPicPr>
          <p:cNvPr id="6" name="Afbeelding 5"/>
          <p:cNvPicPr>
            <a:picLocks noChangeAspect="1"/>
          </p:cNvPicPr>
          <p:nvPr/>
        </p:nvPicPr>
        <p:blipFill rotWithShape="1">
          <a:blip r:embed="rId2"/>
          <a:srcRect r="31883" b="43784"/>
          <a:stretch/>
        </p:blipFill>
        <p:spPr>
          <a:xfrm>
            <a:off x="1" y="-1"/>
            <a:ext cx="7531768" cy="3874169"/>
          </a:xfrm>
          <a:prstGeom prst="rect">
            <a:avLst/>
          </a:prstGeom>
        </p:spPr>
      </p:pic>
      <p:pic>
        <p:nvPicPr>
          <p:cNvPr id="7" name="Afbeelding 6"/>
          <p:cNvPicPr>
            <a:picLocks noChangeAspect="1"/>
          </p:cNvPicPr>
          <p:nvPr/>
        </p:nvPicPr>
        <p:blipFill rotWithShape="1">
          <a:blip r:embed="rId2"/>
          <a:srcRect r="3591" b="44482"/>
          <a:stretch/>
        </p:blipFill>
        <p:spPr>
          <a:xfrm>
            <a:off x="0" y="-1"/>
            <a:ext cx="10659979" cy="3826043"/>
          </a:xfrm>
          <a:prstGeom prst="rect">
            <a:avLst/>
          </a:prstGeom>
        </p:spPr>
      </p:pic>
      <p:pic>
        <p:nvPicPr>
          <p:cNvPr id="8" name="Afbeelding 7"/>
          <p:cNvPicPr>
            <a:picLocks noChangeAspect="1"/>
          </p:cNvPicPr>
          <p:nvPr/>
        </p:nvPicPr>
        <p:blipFill rotWithShape="1">
          <a:blip r:embed="rId2"/>
          <a:srcRect b="38372"/>
          <a:stretch/>
        </p:blipFill>
        <p:spPr>
          <a:xfrm>
            <a:off x="0" y="0"/>
            <a:ext cx="11057021" cy="4247148"/>
          </a:xfrm>
          <a:prstGeom prst="rect">
            <a:avLst/>
          </a:prstGeom>
        </p:spPr>
      </p:pic>
      <p:pic>
        <p:nvPicPr>
          <p:cNvPr id="9" name="Afbeelding 8"/>
          <p:cNvPicPr>
            <a:picLocks noChangeAspect="1"/>
          </p:cNvPicPr>
          <p:nvPr/>
        </p:nvPicPr>
        <p:blipFill rotWithShape="1">
          <a:blip r:embed="rId2"/>
          <a:srcRect r="63983" b="9740"/>
          <a:stretch/>
        </p:blipFill>
        <p:spPr>
          <a:xfrm>
            <a:off x="0" y="-1"/>
            <a:ext cx="3982453" cy="6220327"/>
          </a:xfrm>
          <a:prstGeom prst="rect">
            <a:avLst/>
          </a:prstGeom>
        </p:spPr>
      </p:pic>
      <p:pic>
        <p:nvPicPr>
          <p:cNvPr id="10" name="Afbeelding 9"/>
          <p:cNvPicPr>
            <a:picLocks noChangeAspect="1"/>
          </p:cNvPicPr>
          <p:nvPr/>
        </p:nvPicPr>
        <p:blipFill rotWithShape="1">
          <a:blip r:embed="rId2"/>
          <a:srcRect r="38520" b="10089"/>
          <a:stretch/>
        </p:blipFill>
        <p:spPr>
          <a:xfrm>
            <a:off x="1" y="0"/>
            <a:ext cx="6797842" cy="6196264"/>
          </a:xfrm>
          <a:prstGeom prst="rect">
            <a:avLst/>
          </a:prstGeom>
        </p:spPr>
      </p:pic>
      <p:pic>
        <p:nvPicPr>
          <p:cNvPr id="11" name="Afbeelding 10"/>
          <p:cNvPicPr>
            <a:picLocks noChangeAspect="1"/>
          </p:cNvPicPr>
          <p:nvPr/>
        </p:nvPicPr>
        <p:blipFill rotWithShape="1">
          <a:blip r:embed="rId2"/>
          <a:srcRect b="9915"/>
          <a:stretch/>
        </p:blipFill>
        <p:spPr>
          <a:xfrm>
            <a:off x="0" y="0"/>
            <a:ext cx="11057021" cy="6208296"/>
          </a:xfrm>
          <a:prstGeom prst="rect">
            <a:avLst/>
          </a:prstGeom>
        </p:spPr>
      </p:pic>
      <p:pic>
        <p:nvPicPr>
          <p:cNvPr id="12" name="Afbeelding 11"/>
          <p:cNvPicPr>
            <a:picLocks noChangeAspect="1"/>
          </p:cNvPicPr>
          <p:nvPr/>
        </p:nvPicPr>
        <p:blipFill>
          <a:blip r:embed="rId2"/>
          <a:stretch>
            <a:fillRect/>
          </a:stretch>
        </p:blipFill>
        <p:spPr>
          <a:xfrm>
            <a:off x="0" y="-1"/>
            <a:ext cx="11057021" cy="6891555"/>
          </a:xfrm>
          <a:prstGeom prst="rect">
            <a:avLst/>
          </a:prstGeom>
        </p:spPr>
      </p:pic>
    </p:spTree>
    <p:extLst>
      <p:ext uri="{BB962C8B-B14F-4D97-AF65-F5344CB8AC3E}">
        <p14:creationId xmlns:p14="http://schemas.microsoft.com/office/powerpoint/2010/main" val="1804408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r="50461" b="58394"/>
          <a:stretch/>
        </p:blipFill>
        <p:spPr>
          <a:xfrm>
            <a:off x="0" y="1"/>
            <a:ext cx="6039853" cy="1840832"/>
          </a:xfrm>
          <a:prstGeom prst="rect">
            <a:avLst/>
          </a:prstGeom>
        </p:spPr>
      </p:pic>
      <p:pic>
        <p:nvPicPr>
          <p:cNvPr id="5" name="Afbeelding 4"/>
          <p:cNvPicPr>
            <a:picLocks noChangeAspect="1"/>
          </p:cNvPicPr>
          <p:nvPr/>
        </p:nvPicPr>
        <p:blipFill rotWithShape="1">
          <a:blip r:embed="rId2"/>
          <a:srcRect t="1" r="37336" b="59210"/>
          <a:stretch/>
        </p:blipFill>
        <p:spPr>
          <a:xfrm>
            <a:off x="0" y="0"/>
            <a:ext cx="7640053" cy="1804737"/>
          </a:xfrm>
          <a:prstGeom prst="rect">
            <a:avLst/>
          </a:prstGeom>
        </p:spPr>
      </p:pic>
      <p:pic>
        <p:nvPicPr>
          <p:cNvPr id="6" name="Afbeelding 5"/>
          <p:cNvPicPr>
            <a:picLocks noChangeAspect="1"/>
          </p:cNvPicPr>
          <p:nvPr/>
        </p:nvPicPr>
        <p:blipFill rotWithShape="1">
          <a:blip r:embed="rId2"/>
          <a:srcRect b="58666"/>
          <a:stretch/>
        </p:blipFill>
        <p:spPr>
          <a:xfrm>
            <a:off x="0" y="1"/>
            <a:ext cx="12192000" cy="1828800"/>
          </a:xfrm>
          <a:prstGeom prst="rect">
            <a:avLst/>
          </a:prstGeom>
        </p:spPr>
      </p:pic>
      <p:pic>
        <p:nvPicPr>
          <p:cNvPr id="7" name="Afbeelding 6"/>
          <p:cNvPicPr>
            <a:picLocks noChangeAspect="1"/>
          </p:cNvPicPr>
          <p:nvPr/>
        </p:nvPicPr>
        <p:blipFill rotWithShape="1">
          <a:blip r:embed="rId2"/>
          <a:srcRect r="52434" b="50236"/>
          <a:stretch/>
        </p:blipFill>
        <p:spPr>
          <a:xfrm>
            <a:off x="0" y="0"/>
            <a:ext cx="5799221" cy="2201779"/>
          </a:xfrm>
          <a:prstGeom prst="rect">
            <a:avLst/>
          </a:prstGeom>
        </p:spPr>
      </p:pic>
      <p:pic>
        <p:nvPicPr>
          <p:cNvPr id="8" name="Afbeelding 7"/>
          <p:cNvPicPr>
            <a:picLocks noChangeAspect="1"/>
          </p:cNvPicPr>
          <p:nvPr/>
        </p:nvPicPr>
        <p:blipFill rotWithShape="1">
          <a:blip r:embed="rId2"/>
          <a:srcRect r="36842" b="50236"/>
          <a:stretch/>
        </p:blipFill>
        <p:spPr>
          <a:xfrm>
            <a:off x="0" y="0"/>
            <a:ext cx="7700211" cy="2201779"/>
          </a:xfrm>
          <a:prstGeom prst="rect">
            <a:avLst/>
          </a:prstGeom>
        </p:spPr>
      </p:pic>
      <p:pic>
        <p:nvPicPr>
          <p:cNvPr id="9" name="Afbeelding 8"/>
          <p:cNvPicPr>
            <a:picLocks noChangeAspect="1"/>
          </p:cNvPicPr>
          <p:nvPr/>
        </p:nvPicPr>
        <p:blipFill rotWithShape="1">
          <a:blip r:embed="rId2"/>
          <a:srcRect t="1" b="49420"/>
          <a:stretch/>
        </p:blipFill>
        <p:spPr>
          <a:xfrm>
            <a:off x="0" y="1"/>
            <a:ext cx="12192000" cy="2237874"/>
          </a:xfrm>
          <a:prstGeom prst="rect">
            <a:avLst/>
          </a:prstGeom>
        </p:spPr>
      </p:pic>
      <p:pic>
        <p:nvPicPr>
          <p:cNvPr id="10" name="Afbeelding 9"/>
          <p:cNvPicPr>
            <a:picLocks noChangeAspect="1"/>
          </p:cNvPicPr>
          <p:nvPr/>
        </p:nvPicPr>
        <p:blipFill rotWithShape="1">
          <a:blip r:embed="rId2"/>
          <a:srcRect r="53421" b="42622"/>
          <a:stretch/>
        </p:blipFill>
        <p:spPr>
          <a:xfrm>
            <a:off x="0" y="0"/>
            <a:ext cx="5678905" cy="2538663"/>
          </a:xfrm>
          <a:prstGeom prst="rect">
            <a:avLst/>
          </a:prstGeom>
        </p:spPr>
      </p:pic>
      <p:pic>
        <p:nvPicPr>
          <p:cNvPr id="11" name="Afbeelding 10"/>
          <p:cNvPicPr>
            <a:picLocks noChangeAspect="1"/>
          </p:cNvPicPr>
          <p:nvPr/>
        </p:nvPicPr>
        <p:blipFill rotWithShape="1">
          <a:blip r:embed="rId2"/>
          <a:srcRect t="1" r="37928" b="40991"/>
          <a:stretch/>
        </p:blipFill>
        <p:spPr>
          <a:xfrm>
            <a:off x="0" y="0"/>
            <a:ext cx="7567863" cy="2610853"/>
          </a:xfrm>
          <a:prstGeom prst="rect">
            <a:avLst/>
          </a:prstGeom>
        </p:spPr>
      </p:pic>
      <p:pic>
        <p:nvPicPr>
          <p:cNvPr id="12" name="Afbeelding 11"/>
          <p:cNvPicPr>
            <a:picLocks noChangeAspect="1"/>
          </p:cNvPicPr>
          <p:nvPr/>
        </p:nvPicPr>
        <p:blipFill rotWithShape="1">
          <a:blip r:embed="rId2"/>
          <a:srcRect r="329" b="41263"/>
          <a:stretch/>
        </p:blipFill>
        <p:spPr>
          <a:xfrm>
            <a:off x="0" y="0"/>
            <a:ext cx="12151895" cy="2598821"/>
          </a:xfrm>
          <a:prstGeom prst="rect">
            <a:avLst/>
          </a:prstGeom>
        </p:spPr>
      </p:pic>
      <p:pic>
        <p:nvPicPr>
          <p:cNvPr id="13" name="Afbeelding 12"/>
          <p:cNvPicPr>
            <a:picLocks noChangeAspect="1"/>
          </p:cNvPicPr>
          <p:nvPr/>
        </p:nvPicPr>
        <p:blipFill rotWithShape="1">
          <a:blip r:embed="rId2"/>
          <a:srcRect b="29298"/>
          <a:stretch/>
        </p:blipFill>
        <p:spPr>
          <a:xfrm>
            <a:off x="0" y="0"/>
            <a:ext cx="12192000" cy="3128211"/>
          </a:xfrm>
          <a:prstGeom prst="rect">
            <a:avLst/>
          </a:prstGeom>
        </p:spPr>
      </p:pic>
    </p:spTree>
    <p:extLst>
      <p:ext uri="{BB962C8B-B14F-4D97-AF65-F5344CB8AC3E}">
        <p14:creationId xmlns:p14="http://schemas.microsoft.com/office/powerpoint/2010/main" val="3862923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4.15 t/m 4.17</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minuten de tijd</a:t>
            </a:r>
          </a:p>
          <a:p>
            <a:r>
              <a:rPr lang="nl-NL" sz="2500" dirty="0" smtClean="0"/>
              <a:t>De eerste </a:t>
            </a:r>
            <a:r>
              <a:rPr lang="nl-NL" sz="2500" dirty="0"/>
              <a:t>4</a:t>
            </a:r>
            <a:r>
              <a:rPr lang="nl-NL" sz="2500" dirty="0" smtClean="0"/>
              <a:t> minuten zonder overleg.</a:t>
            </a:r>
          </a:p>
          <a:p>
            <a:r>
              <a:rPr lang="nl-NL" sz="2500" dirty="0" smtClean="0"/>
              <a:t>Eerder klaar, lees 4.5 het verband tussen lopende rekening en kapitaalrekening.</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73187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87558"/>
          <a:stretch/>
        </p:blipFill>
        <p:spPr>
          <a:xfrm>
            <a:off x="0" y="1"/>
            <a:ext cx="10876547" cy="854242"/>
          </a:xfrm>
          <a:prstGeom prst="rect">
            <a:avLst/>
          </a:prstGeom>
        </p:spPr>
      </p:pic>
      <p:pic>
        <p:nvPicPr>
          <p:cNvPr id="5" name="Afbeelding 4"/>
          <p:cNvPicPr>
            <a:picLocks noChangeAspect="1"/>
          </p:cNvPicPr>
          <p:nvPr/>
        </p:nvPicPr>
        <p:blipFill rotWithShape="1">
          <a:blip r:embed="rId2"/>
          <a:srcRect b="72313"/>
          <a:stretch/>
        </p:blipFill>
        <p:spPr>
          <a:xfrm>
            <a:off x="0" y="0"/>
            <a:ext cx="10876547" cy="1900989"/>
          </a:xfrm>
          <a:prstGeom prst="rect">
            <a:avLst/>
          </a:prstGeom>
        </p:spPr>
      </p:pic>
      <p:pic>
        <p:nvPicPr>
          <p:cNvPr id="6" name="Afbeelding 5"/>
          <p:cNvPicPr>
            <a:picLocks noChangeAspect="1"/>
          </p:cNvPicPr>
          <p:nvPr/>
        </p:nvPicPr>
        <p:blipFill rotWithShape="1">
          <a:blip r:embed="rId2"/>
          <a:srcRect b="68282"/>
          <a:stretch/>
        </p:blipFill>
        <p:spPr>
          <a:xfrm>
            <a:off x="0" y="1"/>
            <a:ext cx="10876547" cy="2177716"/>
          </a:xfrm>
          <a:prstGeom prst="rect">
            <a:avLst/>
          </a:prstGeom>
        </p:spPr>
      </p:pic>
      <p:pic>
        <p:nvPicPr>
          <p:cNvPr id="7" name="Afbeelding 6"/>
          <p:cNvPicPr>
            <a:picLocks noChangeAspect="1"/>
          </p:cNvPicPr>
          <p:nvPr/>
        </p:nvPicPr>
        <p:blipFill rotWithShape="1">
          <a:blip r:embed="rId2"/>
          <a:srcRect b="63025"/>
          <a:stretch/>
        </p:blipFill>
        <p:spPr>
          <a:xfrm>
            <a:off x="0" y="0"/>
            <a:ext cx="10876547" cy="2538663"/>
          </a:xfrm>
          <a:prstGeom prst="rect">
            <a:avLst/>
          </a:prstGeom>
        </p:spPr>
      </p:pic>
      <p:pic>
        <p:nvPicPr>
          <p:cNvPr id="8" name="Afbeelding 7"/>
          <p:cNvPicPr>
            <a:picLocks noChangeAspect="1"/>
          </p:cNvPicPr>
          <p:nvPr/>
        </p:nvPicPr>
        <p:blipFill rotWithShape="1">
          <a:blip r:embed="rId2"/>
          <a:srcRect t="-57652" b="57652"/>
          <a:stretch/>
        </p:blipFill>
        <p:spPr>
          <a:xfrm>
            <a:off x="0" y="-3958389"/>
            <a:ext cx="10876547" cy="6865957"/>
          </a:xfrm>
          <a:prstGeom prst="rect">
            <a:avLst/>
          </a:prstGeom>
        </p:spPr>
      </p:pic>
      <p:pic>
        <p:nvPicPr>
          <p:cNvPr id="9" name="Afbeelding 8"/>
          <p:cNvPicPr>
            <a:picLocks noChangeAspect="1"/>
          </p:cNvPicPr>
          <p:nvPr/>
        </p:nvPicPr>
        <p:blipFill rotWithShape="1">
          <a:blip r:embed="rId2"/>
          <a:srcRect b="50233"/>
          <a:stretch/>
        </p:blipFill>
        <p:spPr>
          <a:xfrm>
            <a:off x="0" y="1"/>
            <a:ext cx="10876547" cy="3416968"/>
          </a:xfrm>
          <a:prstGeom prst="rect">
            <a:avLst/>
          </a:prstGeom>
        </p:spPr>
      </p:pic>
      <p:pic>
        <p:nvPicPr>
          <p:cNvPr id="10" name="Afbeelding 9"/>
          <p:cNvPicPr>
            <a:picLocks noChangeAspect="1"/>
          </p:cNvPicPr>
          <p:nvPr/>
        </p:nvPicPr>
        <p:blipFill rotWithShape="1">
          <a:blip r:embed="rId2"/>
          <a:srcRect r="44690" b="23422"/>
          <a:stretch/>
        </p:blipFill>
        <p:spPr>
          <a:xfrm>
            <a:off x="0" y="1"/>
            <a:ext cx="6015789" cy="5257800"/>
          </a:xfrm>
          <a:prstGeom prst="rect">
            <a:avLst/>
          </a:prstGeom>
        </p:spPr>
      </p:pic>
      <p:pic>
        <p:nvPicPr>
          <p:cNvPr id="11" name="Afbeelding 10"/>
          <p:cNvPicPr>
            <a:picLocks noChangeAspect="1"/>
          </p:cNvPicPr>
          <p:nvPr/>
        </p:nvPicPr>
        <p:blipFill rotWithShape="1">
          <a:blip r:embed="rId2"/>
          <a:srcRect r="20243" b="24474"/>
          <a:stretch/>
        </p:blipFill>
        <p:spPr>
          <a:xfrm>
            <a:off x="1" y="0"/>
            <a:ext cx="8674768" cy="5185611"/>
          </a:xfrm>
          <a:prstGeom prst="rect">
            <a:avLst/>
          </a:prstGeom>
        </p:spPr>
      </p:pic>
      <p:pic>
        <p:nvPicPr>
          <p:cNvPr id="12" name="Afbeelding 11"/>
          <p:cNvPicPr>
            <a:picLocks noChangeAspect="1"/>
          </p:cNvPicPr>
          <p:nvPr/>
        </p:nvPicPr>
        <p:blipFill rotWithShape="1">
          <a:blip r:embed="rId2"/>
          <a:srcRect b="22897"/>
          <a:stretch/>
        </p:blipFill>
        <p:spPr>
          <a:xfrm>
            <a:off x="0" y="0"/>
            <a:ext cx="10876547" cy="5293895"/>
          </a:xfrm>
          <a:prstGeom prst="rect">
            <a:avLst/>
          </a:prstGeom>
        </p:spPr>
      </p:pic>
      <p:pic>
        <p:nvPicPr>
          <p:cNvPr id="13" name="Afbeelding 12"/>
          <p:cNvPicPr>
            <a:picLocks noChangeAspect="1"/>
          </p:cNvPicPr>
          <p:nvPr/>
        </p:nvPicPr>
        <p:blipFill rotWithShape="1">
          <a:blip r:embed="rId2"/>
          <a:srcRect r="46681" b="19041"/>
          <a:stretch/>
        </p:blipFill>
        <p:spPr>
          <a:xfrm>
            <a:off x="0" y="0"/>
            <a:ext cx="5799221" cy="5558589"/>
          </a:xfrm>
          <a:prstGeom prst="rect">
            <a:avLst/>
          </a:prstGeom>
        </p:spPr>
      </p:pic>
      <p:pic>
        <p:nvPicPr>
          <p:cNvPr id="14" name="Afbeelding 13"/>
          <p:cNvPicPr>
            <a:picLocks noChangeAspect="1"/>
          </p:cNvPicPr>
          <p:nvPr/>
        </p:nvPicPr>
        <p:blipFill rotWithShape="1">
          <a:blip r:embed="rId2"/>
          <a:srcRect r="21349" b="18691"/>
          <a:stretch/>
        </p:blipFill>
        <p:spPr>
          <a:xfrm>
            <a:off x="0" y="0"/>
            <a:ext cx="8554453" cy="5582653"/>
          </a:xfrm>
          <a:prstGeom prst="rect">
            <a:avLst/>
          </a:prstGeom>
        </p:spPr>
      </p:pic>
      <p:pic>
        <p:nvPicPr>
          <p:cNvPr id="15" name="Afbeelding 14"/>
          <p:cNvPicPr>
            <a:picLocks noChangeAspect="1"/>
          </p:cNvPicPr>
          <p:nvPr/>
        </p:nvPicPr>
        <p:blipFill rotWithShape="1">
          <a:blip r:embed="rId2"/>
          <a:srcRect r="442" b="18515"/>
          <a:stretch/>
        </p:blipFill>
        <p:spPr>
          <a:xfrm>
            <a:off x="0" y="1"/>
            <a:ext cx="10828421" cy="5594684"/>
          </a:xfrm>
          <a:prstGeom prst="rect">
            <a:avLst/>
          </a:prstGeom>
        </p:spPr>
      </p:pic>
      <p:pic>
        <p:nvPicPr>
          <p:cNvPr id="16" name="Afbeelding 15"/>
          <p:cNvPicPr>
            <a:picLocks noChangeAspect="1"/>
          </p:cNvPicPr>
          <p:nvPr/>
        </p:nvPicPr>
        <p:blipFill rotWithShape="1">
          <a:blip r:embed="rId2"/>
          <a:srcRect b="13959"/>
          <a:stretch/>
        </p:blipFill>
        <p:spPr>
          <a:xfrm>
            <a:off x="0" y="0"/>
            <a:ext cx="10876547" cy="5907505"/>
          </a:xfrm>
          <a:prstGeom prst="rect">
            <a:avLst/>
          </a:prstGeom>
        </p:spPr>
      </p:pic>
      <p:pic>
        <p:nvPicPr>
          <p:cNvPr id="17" name="Afbeelding 16"/>
          <p:cNvPicPr>
            <a:picLocks noChangeAspect="1"/>
          </p:cNvPicPr>
          <p:nvPr/>
        </p:nvPicPr>
        <p:blipFill>
          <a:blip r:embed="rId2"/>
          <a:stretch>
            <a:fillRect/>
          </a:stretch>
        </p:blipFill>
        <p:spPr>
          <a:xfrm>
            <a:off x="0" y="0"/>
            <a:ext cx="10876547" cy="6865957"/>
          </a:xfrm>
          <a:prstGeom prst="rect">
            <a:avLst/>
          </a:prstGeom>
        </p:spPr>
      </p:pic>
    </p:spTree>
    <p:extLst>
      <p:ext uri="{BB962C8B-B14F-4D97-AF65-F5344CB8AC3E}">
        <p14:creationId xmlns:p14="http://schemas.microsoft.com/office/powerpoint/2010/main" val="1673901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 het verband tussen lopende rekening en kapitaal rekening.</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5542710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de betalingsbalans.</a:t>
            </a:r>
            <a:endParaRPr lang="nl-NL" dirty="0"/>
          </a:p>
        </p:txBody>
      </p:sp>
      <p:sp>
        <p:nvSpPr>
          <p:cNvPr id="3" name="Tijdelijke aanduiding voor inhoud 2"/>
          <p:cNvSpPr>
            <a:spLocks noGrp="1"/>
          </p:cNvSpPr>
          <p:nvPr>
            <p:ph idx="1"/>
          </p:nvPr>
        </p:nvSpPr>
        <p:spPr/>
        <p:txBody>
          <a:bodyPr>
            <a:normAutofit/>
          </a:bodyPr>
          <a:lstStyle/>
          <a:p>
            <a:r>
              <a:rPr lang="nl-NL" sz="2500" dirty="0" smtClean="0"/>
              <a:t>De betalingsbalans is een overzicht van inkomende en uitgaande geldstromen van en naar je land.</a:t>
            </a:r>
          </a:p>
          <a:p>
            <a:r>
              <a:rPr lang="nl-NL" sz="2500" dirty="0" smtClean="0"/>
              <a:t>Let op! Het gaat hier om geldstromen.</a:t>
            </a:r>
          </a:p>
          <a:p>
            <a:r>
              <a:rPr lang="nl-NL" sz="2500" dirty="0" smtClean="0"/>
              <a:t>Als we goederen exporteren krijgen we geld, dus export is een inkomende geldstroom.</a:t>
            </a:r>
          </a:p>
          <a:p>
            <a:r>
              <a:rPr lang="nl-NL" sz="2500" dirty="0" smtClean="0"/>
              <a:t>Als we geld uitlenen, gaat er geld van ons land naar een ander land. De export van kapitaal is en uitgaande geldstroom.</a:t>
            </a:r>
            <a:endParaRPr lang="nl-NL" sz="2500" dirty="0"/>
          </a:p>
        </p:txBody>
      </p:sp>
    </p:spTree>
    <p:extLst>
      <p:ext uri="{BB962C8B-B14F-4D97-AF65-F5344CB8AC3E}">
        <p14:creationId xmlns:p14="http://schemas.microsoft.com/office/powerpoint/2010/main" val="833017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betalingsbalans: 2 onderdelen</a:t>
            </a:r>
            <a:endParaRPr lang="nl-NL" dirty="0"/>
          </a:p>
        </p:txBody>
      </p:sp>
      <p:sp>
        <p:nvSpPr>
          <p:cNvPr id="3" name="Tijdelijke aanduiding voor inhoud 2"/>
          <p:cNvSpPr>
            <a:spLocks noGrp="1"/>
          </p:cNvSpPr>
          <p:nvPr>
            <p:ph idx="1"/>
          </p:nvPr>
        </p:nvSpPr>
        <p:spPr>
          <a:xfrm>
            <a:off x="677334" y="1263317"/>
            <a:ext cx="8596668" cy="4778046"/>
          </a:xfrm>
        </p:spPr>
        <p:txBody>
          <a:bodyPr>
            <a:noAutofit/>
          </a:bodyPr>
          <a:lstStyle/>
          <a:p>
            <a:r>
              <a:rPr lang="nl-NL" sz="2500" dirty="0" smtClean="0"/>
              <a:t>De betalingsbalans bestaat uit 2 rekeningen.</a:t>
            </a:r>
          </a:p>
          <a:p>
            <a:r>
              <a:rPr lang="nl-NL" sz="2500" dirty="0" smtClean="0"/>
              <a:t>De lopende rekening:</a:t>
            </a:r>
          </a:p>
          <a:p>
            <a:r>
              <a:rPr lang="nl-NL" sz="2500" dirty="0" smtClean="0"/>
              <a:t>Overzicht van goederen, diensten en productiefactoren.</a:t>
            </a:r>
          </a:p>
          <a:p>
            <a:r>
              <a:rPr lang="nl-NL" sz="2500" dirty="0" smtClean="0"/>
              <a:t>Ontvangsten zijn: het exporteren van goederen.</a:t>
            </a:r>
          </a:p>
          <a:p>
            <a:r>
              <a:rPr lang="nl-NL" sz="2500" dirty="0" smtClean="0"/>
              <a:t>Het exporteren van diensten.</a:t>
            </a:r>
          </a:p>
          <a:p>
            <a:r>
              <a:rPr lang="nl-NL" sz="2500" dirty="0" smtClean="0"/>
              <a:t>Het </a:t>
            </a:r>
            <a:r>
              <a:rPr lang="nl-NL" sz="2500" dirty="0" smtClean="0"/>
              <a:t>exporteren</a:t>
            </a:r>
            <a:r>
              <a:rPr lang="nl-NL" sz="2500" dirty="0" smtClean="0"/>
              <a:t> </a:t>
            </a:r>
            <a:r>
              <a:rPr lang="nl-NL" sz="2500" dirty="0" smtClean="0"/>
              <a:t>van productiefactoren </a:t>
            </a:r>
            <a:r>
              <a:rPr lang="nl-NL" sz="2500" dirty="0" smtClean="0"/>
              <a:t>(daarvoor krijg je loon </a:t>
            </a:r>
            <a:r>
              <a:rPr lang="nl-NL" sz="2500" dirty="0" smtClean="0"/>
              <a:t>uit het buitenland, rente van het buitenland).</a:t>
            </a:r>
          </a:p>
          <a:p>
            <a:r>
              <a:rPr lang="nl-NL" sz="2500" dirty="0" smtClean="0"/>
              <a:t>Uitgaven zijn: importeren van goederen.</a:t>
            </a:r>
          </a:p>
          <a:p>
            <a:r>
              <a:rPr lang="nl-NL" sz="2500" dirty="0" smtClean="0"/>
              <a:t>Importeren van diensten.</a:t>
            </a:r>
          </a:p>
          <a:p>
            <a:r>
              <a:rPr lang="nl-NL" sz="2500" dirty="0" smtClean="0"/>
              <a:t>Het </a:t>
            </a:r>
            <a:r>
              <a:rPr lang="nl-NL" sz="2500" dirty="0" smtClean="0"/>
              <a:t>importeren</a:t>
            </a:r>
            <a:r>
              <a:rPr lang="nl-NL" sz="2500" dirty="0" smtClean="0"/>
              <a:t> </a:t>
            </a:r>
            <a:r>
              <a:rPr lang="nl-NL" sz="2500" dirty="0" smtClean="0"/>
              <a:t>van productiefactoren </a:t>
            </a:r>
            <a:r>
              <a:rPr lang="nl-NL" sz="2500" dirty="0" smtClean="0"/>
              <a:t>(daarvoor betaal je loon </a:t>
            </a:r>
            <a:r>
              <a:rPr lang="nl-NL" sz="2500" dirty="0" smtClean="0"/>
              <a:t>betalen aan het buitenland, rente betalen aan het buitenland)</a:t>
            </a:r>
            <a:endParaRPr lang="nl-NL" sz="2500" dirty="0"/>
          </a:p>
        </p:txBody>
      </p:sp>
    </p:spTree>
    <p:extLst>
      <p:ext uri="{BB962C8B-B14F-4D97-AF65-F5344CB8AC3E}">
        <p14:creationId xmlns:p14="http://schemas.microsoft.com/office/powerpoint/2010/main" val="3531614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a:t>
            </a:r>
            <a:r>
              <a:rPr lang="nl-NL" baseline="30000" dirty="0" smtClean="0"/>
              <a:t>de</a:t>
            </a:r>
            <a:r>
              <a:rPr lang="nl-NL" dirty="0" smtClean="0"/>
              <a:t> rekening: kapitaal rekening</a:t>
            </a:r>
            <a:endParaRPr lang="nl-NL" dirty="0"/>
          </a:p>
        </p:txBody>
      </p:sp>
      <p:sp>
        <p:nvSpPr>
          <p:cNvPr id="3" name="Tijdelijke aanduiding voor inhoud 2"/>
          <p:cNvSpPr>
            <a:spLocks noGrp="1"/>
          </p:cNvSpPr>
          <p:nvPr>
            <p:ph idx="1"/>
          </p:nvPr>
        </p:nvSpPr>
        <p:spPr>
          <a:xfrm>
            <a:off x="589547" y="1335505"/>
            <a:ext cx="8684455" cy="4705857"/>
          </a:xfrm>
        </p:spPr>
        <p:txBody>
          <a:bodyPr>
            <a:normAutofit fontScale="92500" lnSpcReduction="10000"/>
          </a:bodyPr>
          <a:lstStyle/>
          <a:p>
            <a:r>
              <a:rPr lang="nl-NL" sz="2500" dirty="0" smtClean="0"/>
              <a:t>De 2</a:t>
            </a:r>
            <a:r>
              <a:rPr lang="nl-NL" sz="2500" baseline="30000" dirty="0" smtClean="0"/>
              <a:t>de</a:t>
            </a:r>
            <a:r>
              <a:rPr lang="nl-NL" sz="2500" dirty="0" smtClean="0"/>
              <a:t> rekening is de kapitaal rekening:</a:t>
            </a:r>
          </a:p>
          <a:p>
            <a:r>
              <a:rPr lang="nl-NL" sz="2500" dirty="0" smtClean="0"/>
              <a:t>Daarop staan alle ontvangsten en uitgaven van kapitaal (uitlenen van geld)</a:t>
            </a:r>
          </a:p>
          <a:p>
            <a:r>
              <a:rPr lang="nl-NL" sz="2500" dirty="0" smtClean="0"/>
              <a:t>Bij de ontvangsten staan: geld wat wij lenen, beleggingen in ons land</a:t>
            </a:r>
          </a:p>
          <a:p>
            <a:r>
              <a:rPr lang="nl-NL" sz="2500" dirty="0" smtClean="0"/>
              <a:t>Bij uitgaven staan: geld wat wij uitlenen, beleggingen in het buitenland.</a:t>
            </a:r>
          </a:p>
          <a:p>
            <a:r>
              <a:rPr lang="nl-NL" sz="2500" b="1" dirty="0" smtClean="0"/>
              <a:t>Super belangrijk!</a:t>
            </a:r>
          </a:p>
          <a:p>
            <a:r>
              <a:rPr lang="nl-NL" sz="2500" dirty="0" smtClean="0"/>
              <a:t>Als wij geld lenen uit het buiteland, dan is dat een ontvangst op de kapitaal rekening.</a:t>
            </a:r>
          </a:p>
          <a:p>
            <a:r>
              <a:rPr lang="nl-NL" sz="2500" dirty="0" smtClean="0"/>
              <a:t>Gevolg: we moeten rente gaan betalen, dat is een uitgaven op de lopende rekening.</a:t>
            </a:r>
          </a:p>
          <a:p>
            <a:endParaRPr lang="nl-NL" sz="2500" dirty="0" smtClean="0"/>
          </a:p>
        </p:txBody>
      </p:sp>
    </p:spTree>
    <p:extLst>
      <p:ext uri="{BB962C8B-B14F-4D97-AF65-F5344CB8AC3E}">
        <p14:creationId xmlns:p14="http://schemas.microsoft.com/office/powerpoint/2010/main" val="294440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96252"/>
            <a:ext cx="8596668" cy="1347536"/>
          </a:xfrm>
        </p:spPr>
        <p:txBody>
          <a:bodyPr/>
          <a:lstStyle/>
          <a:p>
            <a:r>
              <a:rPr lang="nl-NL" dirty="0" smtClean="0"/>
              <a:t>Saldo lopende rekening heeft invloed op kapitaal rekening.</a:t>
            </a:r>
            <a:endParaRPr lang="nl-NL" dirty="0"/>
          </a:p>
        </p:txBody>
      </p:sp>
      <p:sp>
        <p:nvSpPr>
          <p:cNvPr id="3" name="Tijdelijke aanduiding voor inhoud 2"/>
          <p:cNvSpPr>
            <a:spLocks noGrp="1"/>
          </p:cNvSpPr>
          <p:nvPr>
            <p:ph idx="1"/>
          </p:nvPr>
        </p:nvSpPr>
        <p:spPr>
          <a:xfrm>
            <a:off x="677334" y="1167063"/>
            <a:ext cx="8596668" cy="4826173"/>
          </a:xfrm>
        </p:spPr>
        <p:txBody>
          <a:bodyPr>
            <a:noAutofit/>
          </a:bodyPr>
          <a:lstStyle/>
          <a:p>
            <a:r>
              <a:rPr lang="nl-NL" sz="2500" dirty="0" smtClean="0"/>
              <a:t>Stel we ontvangen meer dan dat we uitgeven op de lopende rekening.</a:t>
            </a:r>
          </a:p>
          <a:p>
            <a:r>
              <a:rPr lang="nl-NL" sz="2500" dirty="0" smtClean="0"/>
              <a:t>Betekend: we exporteren meer dan dat we importeren.</a:t>
            </a:r>
          </a:p>
          <a:p>
            <a:r>
              <a:rPr lang="nl-NL" sz="2500" dirty="0" err="1" smtClean="0"/>
              <a:t>Cq</a:t>
            </a:r>
            <a:r>
              <a:rPr lang="nl-NL" sz="2500" dirty="0" smtClean="0"/>
              <a:t>: een overschot op de lopende rekening</a:t>
            </a:r>
          </a:p>
          <a:p>
            <a:r>
              <a:rPr lang="nl-NL" sz="2500" dirty="0" smtClean="0"/>
              <a:t>Gevolg: we houden geld over, dit kunnen we gaan uitlenen.</a:t>
            </a:r>
          </a:p>
          <a:p>
            <a:r>
              <a:rPr lang="nl-NL" sz="2500" dirty="0" smtClean="0"/>
              <a:t>Dit gaan we zodoende ook vaak doen </a:t>
            </a:r>
            <a:r>
              <a:rPr lang="nl-NL" sz="2500" dirty="0" smtClean="0">
                <a:sym typeface="Wingdings" panose="05000000000000000000" pitchFamily="2" charset="2"/>
              </a:rPr>
              <a:t> meer export van kapitaal.</a:t>
            </a:r>
          </a:p>
          <a:p>
            <a:r>
              <a:rPr lang="nl-NL" sz="2500" dirty="0" smtClean="0">
                <a:sym typeface="Wingdings" panose="05000000000000000000" pitchFamily="2" charset="2"/>
              </a:rPr>
              <a:t>Dus een positief saldo op de lopende rekening </a:t>
            </a:r>
          </a:p>
          <a:p>
            <a:r>
              <a:rPr lang="nl-NL" sz="2500" dirty="0" smtClean="0">
                <a:sym typeface="Wingdings" panose="05000000000000000000" pitchFamily="2" charset="2"/>
              </a:rPr>
              <a:t>  meer export van kapitaal </a:t>
            </a:r>
          </a:p>
          <a:p>
            <a:r>
              <a:rPr lang="nl-NL" sz="2500" dirty="0" smtClean="0">
                <a:sym typeface="Wingdings" panose="05000000000000000000" pitchFamily="2" charset="2"/>
              </a:rPr>
              <a:t> negatief saldo kapitaal rekening.</a:t>
            </a:r>
            <a:endParaRPr lang="nl-NL" sz="2500" dirty="0" smtClean="0"/>
          </a:p>
          <a:p>
            <a:pPr marL="0" indent="0">
              <a:buNone/>
            </a:pPr>
            <a:endParaRPr lang="nl-NL" sz="2500" dirty="0"/>
          </a:p>
        </p:txBody>
      </p:sp>
    </p:spTree>
    <p:extLst>
      <p:ext uri="{BB962C8B-B14F-4D97-AF65-F5344CB8AC3E}">
        <p14:creationId xmlns:p14="http://schemas.microsoft.com/office/powerpoint/2010/main" val="1196236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het stabiliteits- en groeipact.</a:t>
            </a:r>
            <a:endParaRPr lang="nl-NL" dirty="0"/>
          </a:p>
        </p:txBody>
      </p:sp>
      <p:sp>
        <p:nvSpPr>
          <p:cNvPr id="3" name="Tijdelijke aanduiding voor inhoud 2"/>
          <p:cNvSpPr>
            <a:spLocks noGrp="1"/>
          </p:cNvSpPr>
          <p:nvPr>
            <p:ph idx="1"/>
          </p:nvPr>
        </p:nvSpPr>
        <p:spPr>
          <a:xfrm>
            <a:off x="457200" y="1335505"/>
            <a:ext cx="8816802" cy="4705857"/>
          </a:xfrm>
        </p:spPr>
        <p:txBody>
          <a:bodyPr>
            <a:noAutofit/>
          </a:bodyPr>
          <a:lstStyle/>
          <a:p>
            <a:r>
              <a:rPr lang="nl-NL" sz="2400" dirty="0" smtClean="0"/>
              <a:t>Overheidstekorten kunnen inflatie veroorzaken.</a:t>
            </a:r>
          </a:p>
          <a:p>
            <a:r>
              <a:rPr lang="nl-NL" sz="2400" dirty="0" smtClean="0"/>
              <a:t>Hoge bestedingen en consumptie </a:t>
            </a:r>
            <a:r>
              <a:rPr lang="nl-NL" sz="2400" dirty="0" smtClean="0">
                <a:sym typeface="Wingdings" panose="05000000000000000000" pitchFamily="2" charset="2"/>
              </a:rPr>
              <a:t> bestedingsinflatie.</a:t>
            </a:r>
          </a:p>
          <a:p>
            <a:r>
              <a:rPr lang="nl-NL" sz="2400" dirty="0" smtClean="0">
                <a:sym typeface="Wingdings" panose="05000000000000000000" pitchFamily="2" charset="2"/>
              </a:rPr>
              <a:t>Overheidstekorten kunnen rente opdrijven.</a:t>
            </a:r>
          </a:p>
          <a:p>
            <a:r>
              <a:rPr lang="nl-NL" sz="2400" dirty="0" smtClean="0">
                <a:sym typeface="Wingdings" panose="05000000000000000000" pitchFamily="2" charset="2"/>
              </a:rPr>
              <a:t>Overheidstekort  extra geld bij lenen  hogere vraag naar kapitaal  hogere rente.</a:t>
            </a:r>
          </a:p>
          <a:p>
            <a:r>
              <a:rPr lang="nl-NL" sz="2400" dirty="0" smtClean="0">
                <a:sym typeface="Wingdings" panose="05000000000000000000" pitchFamily="2" charset="2"/>
              </a:rPr>
              <a:t>Hogere rente  minder consumptie, minder investeringen.</a:t>
            </a:r>
          </a:p>
          <a:p>
            <a:r>
              <a:rPr lang="nl-NL" sz="2400" dirty="0" smtClean="0">
                <a:sym typeface="Wingdings" panose="05000000000000000000" pitchFamily="2" charset="2"/>
              </a:rPr>
              <a:t>Overheidstekorten kunnen overheidstaken in gevaar brengen. </a:t>
            </a:r>
          </a:p>
          <a:p>
            <a:r>
              <a:rPr lang="nl-NL" sz="2400" dirty="0" smtClean="0">
                <a:sym typeface="Wingdings" panose="05000000000000000000" pitchFamily="2" charset="2"/>
              </a:rPr>
              <a:t>Hogere overheidstekorten  meer lenen  meer rente betalen  minder geld beschikbaar voor andere taken.</a:t>
            </a:r>
            <a:endParaRPr lang="nl-NL" sz="2400" dirty="0"/>
          </a:p>
        </p:txBody>
      </p:sp>
    </p:spTree>
    <p:extLst>
      <p:ext uri="{BB962C8B-B14F-4D97-AF65-F5344CB8AC3E}">
        <p14:creationId xmlns:p14="http://schemas.microsoft.com/office/powerpoint/2010/main" val="2321611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96252"/>
            <a:ext cx="8596668" cy="1347536"/>
          </a:xfrm>
        </p:spPr>
        <p:txBody>
          <a:bodyPr/>
          <a:lstStyle/>
          <a:p>
            <a:r>
              <a:rPr lang="nl-NL" dirty="0" smtClean="0"/>
              <a:t>Saldo lopende rekening heeft invloed op kapitaal rekening.</a:t>
            </a:r>
            <a:endParaRPr lang="nl-NL" dirty="0"/>
          </a:p>
        </p:txBody>
      </p:sp>
      <p:sp>
        <p:nvSpPr>
          <p:cNvPr id="3" name="Tijdelijke aanduiding voor inhoud 2"/>
          <p:cNvSpPr>
            <a:spLocks noGrp="1"/>
          </p:cNvSpPr>
          <p:nvPr>
            <p:ph idx="1"/>
          </p:nvPr>
        </p:nvSpPr>
        <p:spPr>
          <a:xfrm>
            <a:off x="677334" y="1167063"/>
            <a:ext cx="8923866" cy="4826173"/>
          </a:xfrm>
        </p:spPr>
        <p:txBody>
          <a:bodyPr>
            <a:noAutofit/>
          </a:bodyPr>
          <a:lstStyle/>
          <a:p>
            <a:r>
              <a:rPr lang="nl-NL" sz="2500" dirty="0" smtClean="0"/>
              <a:t>Stel we ontvangen minder dan dat we uitgeven op de lopende rekening.</a:t>
            </a:r>
          </a:p>
          <a:p>
            <a:r>
              <a:rPr lang="nl-NL" sz="2500" dirty="0" smtClean="0"/>
              <a:t>Betekend: we exporteren minder dan dat we importeren.</a:t>
            </a:r>
          </a:p>
          <a:p>
            <a:r>
              <a:rPr lang="nl-NL" sz="2500" dirty="0" err="1" smtClean="0"/>
              <a:t>Cq</a:t>
            </a:r>
            <a:r>
              <a:rPr lang="nl-NL" sz="2500" dirty="0" smtClean="0"/>
              <a:t>: een tekort op de lopende rekening</a:t>
            </a:r>
          </a:p>
          <a:p>
            <a:r>
              <a:rPr lang="nl-NL" sz="2500" dirty="0" smtClean="0"/>
              <a:t>Gevolg: we hebben geld te weinig, dit moeten we gaan lenen.</a:t>
            </a:r>
          </a:p>
          <a:p>
            <a:r>
              <a:rPr lang="nl-NL" sz="2500" dirty="0" smtClean="0"/>
              <a:t>Dit gaan we zodoende ook  doen </a:t>
            </a:r>
            <a:r>
              <a:rPr lang="nl-NL" sz="2500" dirty="0" smtClean="0">
                <a:sym typeface="Wingdings" panose="05000000000000000000" pitchFamily="2" charset="2"/>
              </a:rPr>
              <a:t> meer import van kapitaal.</a:t>
            </a:r>
          </a:p>
          <a:p>
            <a:r>
              <a:rPr lang="nl-NL" sz="2500" dirty="0" smtClean="0">
                <a:sym typeface="Wingdings" panose="05000000000000000000" pitchFamily="2" charset="2"/>
              </a:rPr>
              <a:t>Dus een negatief saldo op de lopende rekening </a:t>
            </a:r>
          </a:p>
          <a:p>
            <a:r>
              <a:rPr lang="nl-NL" sz="2500" dirty="0" smtClean="0">
                <a:sym typeface="Wingdings" panose="05000000000000000000" pitchFamily="2" charset="2"/>
              </a:rPr>
              <a:t>  meer import van kapitaal </a:t>
            </a:r>
          </a:p>
          <a:p>
            <a:r>
              <a:rPr lang="nl-NL" sz="2500" dirty="0" smtClean="0">
                <a:sym typeface="Wingdings" panose="05000000000000000000" pitchFamily="2" charset="2"/>
              </a:rPr>
              <a:t> positief saldo kapitaal rekening.</a:t>
            </a:r>
            <a:endParaRPr lang="nl-NL" sz="2500" dirty="0" smtClean="0"/>
          </a:p>
          <a:p>
            <a:pPr marL="0" indent="0">
              <a:buNone/>
            </a:pPr>
            <a:endParaRPr lang="nl-NL" sz="2500" dirty="0"/>
          </a:p>
        </p:txBody>
      </p:sp>
    </p:spTree>
    <p:extLst>
      <p:ext uri="{BB962C8B-B14F-4D97-AF65-F5344CB8AC3E}">
        <p14:creationId xmlns:p14="http://schemas.microsoft.com/office/powerpoint/2010/main" val="1500066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221" y="0"/>
            <a:ext cx="9358223" cy="1930400"/>
          </a:xfrm>
        </p:spPr>
        <p:txBody>
          <a:bodyPr/>
          <a:lstStyle/>
          <a:p>
            <a:r>
              <a:rPr lang="nl-NL" dirty="0" smtClean="0"/>
              <a:t>Saldo kapitaalrekening heeft invloed op de lopende rekening.</a:t>
            </a:r>
            <a:endParaRPr lang="nl-NL" dirty="0"/>
          </a:p>
        </p:txBody>
      </p:sp>
      <p:sp>
        <p:nvSpPr>
          <p:cNvPr id="3" name="Tijdelijke aanduiding voor inhoud 2"/>
          <p:cNvSpPr>
            <a:spLocks noGrp="1"/>
          </p:cNvSpPr>
          <p:nvPr>
            <p:ph idx="1"/>
          </p:nvPr>
        </p:nvSpPr>
        <p:spPr>
          <a:xfrm>
            <a:off x="0" y="1010653"/>
            <a:ext cx="9274002" cy="5030710"/>
          </a:xfrm>
        </p:spPr>
        <p:txBody>
          <a:bodyPr>
            <a:noAutofit/>
          </a:bodyPr>
          <a:lstStyle/>
          <a:p>
            <a:r>
              <a:rPr lang="nl-NL" sz="2500" dirty="0" smtClean="0"/>
              <a:t>Als we meer kapitaal exporteren dan importeren.</a:t>
            </a:r>
          </a:p>
          <a:p>
            <a:r>
              <a:rPr lang="nl-NL" sz="2500" dirty="0" smtClean="0"/>
              <a:t>Te kort kapitaal rekening.</a:t>
            </a:r>
          </a:p>
          <a:p>
            <a:r>
              <a:rPr lang="nl-NL" sz="2500" dirty="0" smtClean="0"/>
              <a:t>Toekomst meer rente ontvangsten dan uitgaven  </a:t>
            </a:r>
            <a:r>
              <a:rPr lang="nl-NL" sz="2500" dirty="0" smtClean="0">
                <a:sym typeface="Wingdings" panose="05000000000000000000" pitchFamily="2" charset="2"/>
              </a:rPr>
              <a:t> ontvangsten lopende rekening. (rente ontvangsten)</a:t>
            </a:r>
          </a:p>
          <a:p>
            <a:r>
              <a:rPr lang="nl-NL" sz="2500" dirty="0" smtClean="0">
                <a:sym typeface="Wingdings" panose="05000000000000000000" pitchFamily="2" charset="2"/>
              </a:rPr>
              <a:t>Als we meer kapitaal importeren dan exporteren.</a:t>
            </a:r>
          </a:p>
          <a:p>
            <a:r>
              <a:rPr lang="nl-NL" sz="2500" dirty="0" smtClean="0">
                <a:sym typeface="Wingdings" panose="05000000000000000000" pitchFamily="2" charset="2"/>
              </a:rPr>
              <a:t>Overschot kapitaal rekening.</a:t>
            </a:r>
          </a:p>
          <a:p>
            <a:r>
              <a:rPr lang="nl-NL" sz="2500" dirty="0" smtClean="0">
                <a:sym typeface="Wingdings" panose="05000000000000000000" pitchFamily="2" charset="2"/>
              </a:rPr>
              <a:t>Toekomst meer rente uitgeven dan ontvangen  uitgaven lopende rekening (rente betalingen)</a:t>
            </a:r>
          </a:p>
          <a:p>
            <a:r>
              <a:rPr lang="nl-NL" sz="2500" dirty="0" smtClean="0"/>
              <a:t>Vaak versterkende effect </a:t>
            </a:r>
            <a:r>
              <a:rPr lang="nl-NL" sz="2500" dirty="0" smtClean="0">
                <a:sym typeface="Wingdings" panose="05000000000000000000" pitchFamily="2" charset="2"/>
              </a:rPr>
              <a:t> overschot lopende rekening  geld uitlenen  meer rente ontvangsten  groter overschot lopende rekening.</a:t>
            </a:r>
          </a:p>
          <a:p>
            <a:r>
              <a:rPr lang="nl-NL" sz="2500" dirty="0" smtClean="0">
                <a:sym typeface="Wingdings" panose="05000000000000000000" pitchFamily="2" charset="2"/>
              </a:rPr>
              <a:t>Te kort lopende rekening  geld lenen  meer rente betalen  groter te kort lopende rekening.</a:t>
            </a:r>
            <a:endParaRPr lang="nl-NL" sz="2500" dirty="0" smtClean="0"/>
          </a:p>
        </p:txBody>
      </p:sp>
    </p:spTree>
    <p:extLst>
      <p:ext uri="{BB962C8B-B14F-4D97-AF65-F5344CB8AC3E}">
        <p14:creationId xmlns:p14="http://schemas.microsoft.com/office/powerpoint/2010/main" val="251460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Schematische weergegeven.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4074088270"/>
              </p:ext>
            </p:extLst>
          </p:nvPr>
        </p:nvGraphicFramePr>
        <p:xfrm>
          <a:off x="677863" y="2160588"/>
          <a:ext cx="8596312" cy="3307080"/>
        </p:xfrm>
        <a:graphic>
          <a:graphicData uri="http://schemas.openxmlformats.org/drawingml/2006/table">
            <a:tbl>
              <a:tblPr firstRow="1" bandRow="1">
                <a:tableStyleId>{5C22544A-7EE6-4342-B048-85BDC9FD1C3A}</a:tableStyleId>
              </a:tblPr>
              <a:tblGrid>
                <a:gridCol w="4298156"/>
                <a:gridCol w="4298156"/>
              </a:tblGrid>
              <a:tr h="370840">
                <a:tc gridSpan="2">
                  <a:txBody>
                    <a:bodyPr/>
                    <a:lstStyle/>
                    <a:p>
                      <a:pPr algn="ctr"/>
                      <a:r>
                        <a:rPr lang="nl-NL" sz="2500" dirty="0" smtClean="0"/>
                        <a:t>Lopende rekening</a:t>
                      </a:r>
                      <a:endParaRPr lang="nl-NL" sz="2500" dirty="0"/>
                    </a:p>
                  </a:txBody>
                  <a:tcPr/>
                </a:tc>
                <a:tc hMerge="1">
                  <a:txBody>
                    <a:bodyPr/>
                    <a:lstStyle/>
                    <a:p>
                      <a:endParaRPr lang="nl-NL" dirty="0"/>
                    </a:p>
                  </a:txBody>
                  <a:tcPr/>
                </a:tc>
              </a:tr>
              <a:tr h="370840">
                <a:tc>
                  <a:txBody>
                    <a:bodyPr/>
                    <a:lstStyle/>
                    <a:p>
                      <a:r>
                        <a:rPr lang="nl-NL" sz="2500" dirty="0" smtClean="0"/>
                        <a:t>Inkomsten</a:t>
                      </a:r>
                      <a:endParaRPr lang="nl-NL" sz="2500" dirty="0"/>
                    </a:p>
                  </a:txBody>
                  <a:tcPr/>
                </a:tc>
                <a:tc>
                  <a:txBody>
                    <a:bodyPr/>
                    <a:lstStyle/>
                    <a:p>
                      <a:r>
                        <a:rPr lang="nl-NL" sz="2500" dirty="0" smtClean="0"/>
                        <a:t>Uitgaven</a:t>
                      </a:r>
                      <a:endParaRPr lang="nl-NL" sz="2500" dirty="0"/>
                    </a:p>
                  </a:txBody>
                  <a:tcPr/>
                </a:tc>
              </a:tr>
              <a:tr h="370840">
                <a:tc>
                  <a:txBody>
                    <a:bodyPr/>
                    <a:lstStyle/>
                    <a:p>
                      <a:r>
                        <a:rPr lang="nl-NL" sz="2500" dirty="0" smtClean="0"/>
                        <a:t>Export</a:t>
                      </a:r>
                      <a:endParaRPr lang="nl-NL" sz="2500" dirty="0"/>
                    </a:p>
                  </a:txBody>
                  <a:tcPr/>
                </a:tc>
                <a:tc>
                  <a:txBody>
                    <a:bodyPr/>
                    <a:lstStyle/>
                    <a:p>
                      <a:r>
                        <a:rPr lang="nl-NL" sz="2500" dirty="0" smtClean="0"/>
                        <a:t>Import</a:t>
                      </a:r>
                      <a:endParaRPr lang="nl-NL" sz="2500" dirty="0"/>
                    </a:p>
                  </a:txBody>
                  <a:tcPr/>
                </a:tc>
              </a:tr>
              <a:tr h="370840">
                <a:tc gridSpan="2">
                  <a:txBody>
                    <a:bodyPr/>
                    <a:lstStyle/>
                    <a:p>
                      <a:r>
                        <a:rPr lang="nl-NL" sz="2500" dirty="0" smtClean="0"/>
                        <a:t>Goederen, diensten, productiefactoren</a:t>
                      </a:r>
                      <a:endParaRPr lang="nl-NL" sz="2500" dirty="0"/>
                    </a:p>
                  </a:txBody>
                  <a:tcPr/>
                </a:tc>
                <a:tc hMerge="1">
                  <a:txBody>
                    <a:bodyPr/>
                    <a:lstStyle/>
                    <a:p>
                      <a:endParaRPr lang="nl-NL" sz="2500" dirty="0"/>
                    </a:p>
                  </a:txBody>
                  <a:tcPr/>
                </a:tc>
              </a:tr>
              <a:tr h="370840">
                <a:tc gridSpan="2">
                  <a:txBody>
                    <a:bodyPr/>
                    <a:lstStyle/>
                    <a:p>
                      <a:pPr algn="ctr"/>
                      <a:r>
                        <a:rPr lang="nl-NL" sz="2500" dirty="0" smtClean="0"/>
                        <a:t>Kapitaal rekening</a:t>
                      </a:r>
                      <a:endParaRPr lang="nl-NL" sz="2500" dirty="0"/>
                    </a:p>
                  </a:txBody>
                  <a:tcPr/>
                </a:tc>
                <a:tc hMerge="1">
                  <a:txBody>
                    <a:bodyPr/>
                    <a:lstStyle/>
                    <a:p>
                      <a:endParaRPr lang="nl-NL" dirty="0"/>
                    </a:p>
                  </a:txBody>
                  <a:tcPr/>
                </a:tc>
              </a:tr>
              <a:tr h="370840">
                <a:tc>
                  <a:txBody>
                    <a:bodyPr/>
                    <a:lstStyle/>
                    <a:p>
                      <a:r>
                        <a:rPr lang="nl-NL" sz="2500" dirty="0" smtClean="0"/>
                        <a:t>Import</a:t>
                      </a:r>
                      <a:endParaRPr lang="nl-NL" sz="2500" dirty="0"/>
                    </a:p>
                  </a:txBody>
                  <a:tcPr/>
                </a:tc>
                <a:tc>
                  <a:txBody>
                    <a:bodyPr/>
                    <a:lstStyle/>
                    <a:p>
                      <a:r>
                        <a:rPr lang="nl-NL" sz="2500" dirty="0" smtClean="0"/>
                        <a:t>export</a:t>
                      </a:r>
                      <a:endParaRPr lang="nl-NL" sz="2500" dirty="0"/>
                    </a:p>
                  </a:txBody>
                  <a:tcPr/>
                </a:tc>
              </a:tr>
              <a:tr h="370840">
                <a:tc>
                  <a:txBody>
                    <a:bodyPr/>
                    <a:lstStyle/>
                    <a:p>
                      <a:r>
                        <a:rPr lang="nl-NL" sz="2500" dirty="0" smtClean="0"/>
                        <a:t>kapitaal.</a:t>
                      </a:r>
                      <a:endParaRPr lang="nl-NL" sz="2500" dirty="0"/>
                    </a:p>
                  </a:txBody>
                  <a:tcPr/>
                </a:tc>
                <a:tc>
                  <a:txBody>
                    <a:bodyPr/>
                    <a:lstStyle/>
                    <a:p>
                      <a:endParaRPr lang="nl-NL" sz="2500" dirty="0"/>
                    </a:p>
                  </a:txBody>
                  <a:tcPr/>
                </a:tc>
              </a:tr>
            </a:tbl>
          </a:graphicData>
        </a:graphic>
      </p:graphicFrame>
    </p:spTree>
    <p:extLst>
      <p:ext uri="{BB962C8B-B14F-4D97-AF65-F5344CB8AC3E}">
        <p14:creationId xmlns:p14="http://schemas.microsoft.com/office/powerpoint/2010/main" val="41405144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Schematische weergegeven.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509385315"/>
              </p:ext>
            </p:extLst>
          </p:nvPr>
        </p:nvGraphicFramePr>
        <p:xfrm>
          <a:off x="677863" y="2160588"/>
          <a:ext cx="8596312" cy="3307080"/>
        </p:xfrm>
        <a:graphic>
          <a:graphicData uri="http://schemas.openxmlformats.org/drawingml/2006/table">
            <a:tbl>
              <a:tblPr firstRow="1" bandRow="1">
                <a:tableStyleId>{5C22544A-7EE6-4342-B048-85BDC9FD1C3A}</a:tableStyleId>
              </a:tblPr>
              <a:tblGrid>
                <a:gridCol w="4298156"/>
                <a:gridCol w="4298156"/>
              </a:tblGrid>
              <a:tr h="370840">
                <a:tc gridSpan="2">
                  <a:txBody>
                    <a:bodyPr/>
                    <a:lstStyle/>
                    <a:p>
                      <a:pPr algn="ctr"/>
                      <a:r>
                        <a:rPr lang="nl-NL" sz="2500" dirty="0" smtClean="0"/>
                        <a:t>Lopende rekening</a:t>
                      </a:r>
                      <a:endParaRPr lang="nl-NL" sz="2500" dirty="0"/>
                    </a:p>
                  </a:txBody>
                  <a:tcPr/>
                </a:tc>
                <a:tc hMerge="1">
                  <a:txBody>
                    <a:bodyPr/>
                    <a:lstStyle/>
                    <a:p>
                      <a:endParaRPr lang="nl-NL" dirty="0"/>
                    </a:p>
                  </a:txBody>
                  <a:tcPr/>
                </a:tc>
              </a:tr>
              <a:tr h="370840">
                <a:tc>
                  <a:txBody>
                    <a:bodyPr/>
                    <a:lstStyle/>
                    <a:p>
                      <a:r>
                        <a:rPr lang="nl-NL" sz="2500" dirty="0" smtClean="0"/>
                        <a:t>Inkomsten</a:t>
                      </a:r>
                      <a:endParaRPr lang="nl-NL" sz="2500" dirty="0"/>
                    </a:p>
                  </a:txBody>
                  <a:tcPr/>
                </a:tc>
                <a:tc>
                  <a:txBody>
                    <a:bodyPr/>
                    <a:lstStyle/>
                    <a:p>
                      <a:r>
                        <a:rPr lang="nl-NL" sz="2500" dirty="0" smtClean="0"/>
                        <a:t>Uitgaven</a:t>
                      </a:r>
                      <a:endParaRPr lang="nl-NL" sz="2500" dirty="0"/>
                    </a:p>
                  </a:txBody>
                  <a:tcPr/>
                </a:tc>
              </a:tr>
              <a:tr h="370840">
                <a:tc>
                  <a:txBody>
                    <a:bodyPr/>
                    <a:lstStyle/>
                    <a:p>
                      <a:r>
                        <a:rPr lang="nl-NL" sz="2500" dirty="0" smtClean="0"/>
                        <a:t>Export</a:t>
                      </a:r>
                      <a:endParaRPr lang="nl-NL" sz="2500" dirty="0"/>
                    </a:p>
                  </a:txBody>
                  <a:tcPr/>
                </a:tc>
                <a:tc>
                  <a:txBody>
                    <a:bodyPr/>
                    <a:lstStyle/>
                    <a:p>
                      <a:r>
                        <a:rPr lang="nl-NL" sz="2500" dirty="0" smtClean="0"/>
                        <a:t>Import</a:t>
                      </a:r>
                      <a:endParaRPr lang="nl-NL" sz="2500" dirty="0"/>
                    </a:p>
                  </a:txBody>
                  <a:tcPr/>
                </a:tc>
              </a:tr>
              <a:tr h="370840">
                <a:tc>
                  <a:txBody>
                    <a:bodyPr/>
                    <a:lstStyle/>
                    <a:p>
                      <a:r>
                        <a:rPr lang="nl-NL" sz="2500" dirty="0" smtClean="0"/>
                        <a:t>overschot</a:t>
                      </a:r>
                      <a:endParaRPr lang="nl-NL" sz="2500" dirty="0"/>
                    </a:p>
                  </a:txBody>
                  <a:tcPr/>
                </a:tc>
                <a:tc>
                  <a:txBody>
                    <a:bodyPr/>
                    <a:lstStyle/>
                    <a:p>
                      <a:endParaRPr lang="nl-NL" sz="2500"/>
                    </a:p>
                  </a:txBody>
                  <a:tcPr/>
                </a:tc>
              </a:tr>
              <a:tr h="370840">
                <a:tc gridSpan="2">
                  <a:txBody>
                    <a:bodyPr/>
                    <a:lstStyle/>
                    <a:p>
                      <a:pPr algn="ctr"/>
                      <a:r>
                        <a:rPr lang="nl-NL" sz="2500" dirty="0" smtClean="0"/>
                        <a:t>Kapitaal rekening</a:t>
                      </a:r>
                      <a:endParaRPr lang="nl-NL" sz="2500" dirty="0"/>
                    </a:p>
                  </a:txBody>
                  <a:tcPr/>
                </a:tc>
                <a:tc hMerge="1">
                  <a:txBody>
                    <a:bodyPr/>
                    <a:lstStyle/>
                    <a:p>
                      <a:endParaRPr lang="nl-NL" dirty="0"/>
                    </a:p>
                  </a:txBody>
                  <a:tcPr/>
                </a:tc>
              </a:tr>
              <a:tr h="370840">
                <a:tc>
                  <a:txBody>
                    <a:bodyPr/>
                    <a:lstStyle/>
                    <a:p>
                      <a:r>
                        <a:rPr lang="nl-NL" sz="2500" dirty="0" smtClean="0"/>
                        <a:t>Import</a:t>
                      </a:r>
                      <a:endParaRPr lang="nl-NL" sz="2500" dirty="0"/>
                    </a:p>
                  </a:txBody>
                  <a:tcPr/>
                </a:tc>
                <a:tc>
                  <a:txBody>
                    <a:bodyPr/>
                    <a:lstStyle/>
                    <a:p>
                      <a:r>
                        <a:rPr lang="nl-NL" sz="2500" dirty="0" smtClean="0"/>
                        <a:t>export</a:t>
                      </a:r>
                      <a:endParaRPr lang="nl-NL" sz="2500" dirty="0"/>
                    </a:p>
                  </a:txBody>
                  <a:tcPr/>
                </a:tc>
              </a:tr>
              <a:tr h="370840">
                <a:tc>
                  <a:txBody>
                    <a:bodyPr/>
                    <a:lstStyle/>
                    <a:p>
                      <a:endParaRPr lang="nl-NL" sz="2500" dirty="0"/>
                    </a:p>
                  </a:txBody>
                  <a:tcPr/>
                </a:tc>
                <a:tc>
                  <a:txBody>
                    <a:bodyPr/>
                    <a:lstStyle/>
                    <a:p>
                      <a:r>
                        <a:rPr lang="nl-NL" sz="2500" dirty="0" smtClean="0"/>
                        <a:t>Extra</a:t>
                      </a:r>
                      <a:r>
                        <a:rPr lang="nl-NL" sz="2500" baseline="0" dirty="0" smtClean="0"/>
                        <a:t> kapitaal export.</a:t>
                      </a:r>
                      <a:endParaRPr lang="nl-NL" sz="2500" dirty="0"/>
                    </a:p>
                  </a:txBody>
                  <a:tcPr/>
                </a:tc>
              </a:tr>
            </a:tbl>
          </a:graphicData>
        </a:graphic>
      </p:graphicFrame>
      <p:cxnSp>
        <p:nvCxnSpPr>
          <p:cNvPr id="5" name="Rechte verbindingslijn met pijl 4"/>
          <p:cNvCxnSpPr/>
          <p:nvPr/>
        </p:nvCxnSpPr>
        <p:spPr>
          <a:xfrm>
            <a:off x="2478505" y="4066674"/>
            <a:ext cx="2923674" cy="115503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9286485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Schematische weergegeven.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713840922"/>
              </p:ext>
            </p:extLst>
          </p:nvPr>
        </p:nvGraphicFramePr>
        <p:xfrm>
          <a:off x="677863" y="2160588"/>
          <a:ext cx="8596312" cy="3307080"/>
        </p:xfrm>
        <a:graphic>
          <a:graphicData uri="http://schemas.openxmlformats.org/drawingml/2006/table">
            <a:tbl>
              <a:tblPr firstRow="1" bandRow="1">
                <a:tableStyleId>{5C22544A-7EE6-4342-B048-85BDC9FD1C3A}</a:tableStyleId>
              </a:tblPr>
              <a:tblGrid>
                <a:gridCol w="4298156"/>
                <a:gridCol w="4298156"/>
              </a:tblGrid>
              <a:tr h="370840">
                <a:tc gridSpan="2">
                  <a:txBody>
                    <a:bodyPr/>
                    <a:lstStyle/>
                    <a:p>
                      <a:pPr algn="ctr"/>
                      <a:r>
                        <a:rPr lang="nl-NL" sz="2500" dirty="0" smtClean="0"/>
                        <a:t>Lopende rekening</a:t>
                      </a:r>
                      <a:endParaRPr lang="nl-NL" sz="2500" dirty="0"/>
                    </a:p>
                  </a:txBody>
                  <a:tcPr/>
                </a:tc>
                <a:tc hMerge="1">
                  <a:txBody>
                    <a:bodyPr/>
                    <a:lstStyle/>
                    <a:p>
                      <a:endParaRPr lang="nl-NL" dirty="0"/>
                    </a:p>
                  </a:txBody>
                  <a:tcPr/>
                </a:tc>
              </a:tr>
              <a:tr h="370840">
                <a:tc>
                  <a:txBody>
                    <a:bodyPr/>
                    <a:lstStyle/>
                    <a:p>
                      <a:r>
                        <a:rPr lang="nl-NL" sz="2500" dirty="0" smtClean="0"/>
                        <a:t>Inkomsten</a:t>
                      </a:r>
                      <a:endParaRPr lang="nl-NL" sz="2500" dirty="0"/>
                    </a:p>
                  </a:txBody>
                  <a:tcPr/>
                </a:tc>
                <a:tc>
                  <a:txBody>
                    <a:bodyPr/>
                    <a:lstStyle/>
                    <a:p>
                      <a:r>
                        <a:rPr lang="nl-NL" sz="2500" dirty="0" smtClean="0"/>
                        <a:t>Uitgaven</a:t>
                      </a:r>
                      <a:endParaRPr lang="nl-NL" sz="2500" dirty="0"/>
                    </a:p>
                  </a:txBody>
                  <a:tcPr/>
                </a:tc>
              </a:tr>
              <a:tr h="370840">
                <a:tc>
                  <a:txBody>
                    <a:bodyPr/>
                    <a:lstStyle/>
                    <a:p>
                      <a:r>
                        <a:rPr lang="nl-NL" sz="2500" dirty="0" smtClean="0"/>
                        <a:t>Export</a:t>
                      </a:r>
                      <a:endParaRPr lang="nl-NL" sz="2500" dirty="0"/>
                    </a:p>
                  </a:txBody>
                  <a:tcPr/>
                </a:tc>
                <a:tc>
                  <a:txBody>
                    <a:bodyPr/>
                    <a:lstStyle/>
                    <a:p>
                      <a:r>
                        <a:rPr lang="nl-NL" sz="2500" dirty="0" smtClean="0"/>
                        <a:t>Import</a:t>
                      </a:r>
                      <a:endParaRPr lang="nl-NL" sz="2500" dirty="0"/>
                    </a:p>
                  </a:txBody>
                  <a:tcPr/>
                </a:tc>
              </a:tr>
              <a:tr h="370840">
                <a:tc>
                  <a:txBody>
                    <a:bodyPr/>
                    <a:lstStyle/>
                    <a:p>
                      <a:endParaRPr lang="nl-NL" sz="2500" dirty="0"/>
                    </a:p>
                  </a:txBody>
                  <a:tcPr/>
                </a:tc>
                <a:tc>
                  <a:txBody>
                    <a:bodyPr/>
                    <a:lstStyle/>
                    <a:p>
                      <a:r>
                        <a:rPr lang="nl-NL" sz="2500" dirty="0" smtClean="0"/>
                        <a:t>overschot</a:t>
                      </a:r>
                      <a:endParaRPr lang="nl-NL" sz="2500" dirty="0"/>
                    </a:p>
                  </a:txBody>
                  <a:tcPr/>
                </a:tc>
              </a:tr>
              <a:tr h="370840">
                <a:tc gridSpan="2">
                  <a:txBody>
                    <a:bodyPr/>
                    <a:lstStyle/>
                    <a:p>
                      <a:pPr algn="ctr"/>
                      <a:r>
                        <a:rPr lang="nl-NL" sz="2500" dirty="0" smtClean="0"/>
                        <a:t>Kapitaal rekening</a:t>
                      </a:r>
                      <a:endParaRPr lang="nl-NL" sz="2500" dirty="0"/>
                    </a:p>
                  </a:txBody>
                  <a:tcPr/>
                </a:tc>
                <a:tc hMerge="1">
                  <a:txBody>
                    <a:bodyPr/>
                    <a:lstStyle/>
                    <a:p>
                      <a:endParaRPr lang="nl-NL" dirty="0"/>
                    </a:p>
                  </a:txBody>
                  <a:tcPr/>
                </a:tc>
              </a:tr>
              <a:tr h="370840">
                <a:tc>
                  <a:txBody>
                    <a:bodyPr/>
                    <a:lstStyle/>
                    <a:p>
                      <a:r>
                        <a:rPr lang="nl-NL" sz="2500" dirty="0" smtClean="0"/>
                        <a:t>Import</a:t>
                      </a:r>
                      <a:endParaRPr lang="nl-NL" sz="2500" dirty="0"/>
                    </a:p>
                  </a:txBody>
                  <a:tcPr/>
                </a:tc>
                <a:tc>
                  <a:txBody>
                    <a:bodyPr/>
                    <a:lstStyle/>
                    <a:p>
                      <a:r>
                        <a:rPr lang="nl-NL" sz="2500" dirty="0" smtClean="0"/>
                        <a:t>export</a:t>
                      </a:r>
                      <a:endParaRPr lang="nl-NL" sz="2500" dirty="0"/>
                    </a:p>
                  </a:txBody>
                  <a:tcPr/>
                </a:tc>
              </a:tr>
              <a:tr h="370840">
                <a:tc>
                  <a:txBody>
                    <a:bodyPr/>
                    <a:lstStyle/>
                    <a:p>
                      <a:r>
                        <a:rPr lang="nl-NL" sz="2500" dirty="0" smtClean="0"/>
                        <a:t>Extra kapitaal import</a:t>
                      </a:r>
                    </a:p>
                  </a:txBody>
                  <a:tcPr/>
                </a:tc>
                <a:tc>
                  <a:txBody>
                    <a:bodyPr/>
                    <a:lstStyle/>
                    <a:p>
                      <a:endParaRPr lang="nl-NL" sz="2500" dirty="0"/>
                    </a:p>
                  </a:txBody>
                  <a:tcPr/>
                </a:tc>
              </a:tr>
            </a:tbl>
          </a:graphicData>
        </a:graphic>
      </p:graphicFrame>
      <p:cxnSp>
        <p:nvCxnSpPr>
          <p:cNvPr id="5" name="Rechte verbindingslijn met pijl 4"/>
          <p:cNvCxnSpPr/>
          <p:nvPr/>
        </p:nvCxnSpPr>
        <p:spPr>
          <a:xfrm flipH="1">
            <a:off x="1913021" y="3970421"/>
            <a:ext cx="3062647" cy="107081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734022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Schematische weergegeven.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838192468"/>
              </p:ext>
            </p:extLst>
          </p:nvPr>
        </p:nvGraphicFramePr>
        <p:xfrm>
          <a:off x="677863" y="2160588"/>
          <a:ext cx="8596312" cy="3307080"/>
        </p:xfrm>
        <a:graphic>
          <a:graphicData uri="http://schemas.openxmlformats.org/drawingml/2006/table">
            <a:tbl>
              <a:tblPr firstRow="1" bandRow="1">
                <a:tableStyleId>{5C22544A-7EE6-4342-B048-85BDC9FD1C3A}</a:tableStyleId>
              </a:tblPr>
              <a:tblGrid>
                <a:gridCol w="4298156"/>
                <a:gridCol w="4298156"/>
              </a:tblGrid>
              <a:tr h="370840">
                <a:tc gridSpan="2">
                  <a:txBody>
                    <a:bodyPr/>
                    <a:lstStyle/>
                    <a:p>
                      <a:pPr algn="ctr"/>
                      <a:r>
                        <a:rPr lang="nl-NL" sz="2500" dirty="0" smtClean="0"/>
                        <a:t>Lopende rekening</a:t>
                      </a:r>
                      <a:endParaRPr lang="nl-NL" sz="2500" dirty="0"/>
                    </a:p>
                  </a:txBody>
                  <a:tcPr/>
                </a:tc>
                <a:tc hMerge="1">
                  <a:txBody>
                    <a:bodyPr/>
                    <a:lstStyle/>
                    <a:p>
                      <a:endParaRPr lang="nl-NL" dirty="0"/>
                    </a:p>
                  </a:txBody>
                  <a:tcPr/>
                </a:tc>
              </a:tr>
              <a:tr h="370840">
                <a:tc>
                  <a:txBody>
                    <a:bodyPr/>
                    <a:lstStyle/>
                    <a:p>
                      <a:r>
                        <a:rPr lang="nl-NL" sz="2500" dirty="0" smtClean="0"/>
                        <a:t>Inkomsten</a:t>
                      </a:r>
                      <a:endParaRPr lang="nl-NL" sz="2500" dirty="0"/>
                    </a:p>
                  </a:txBody>
                  <a:tcPr/>
                </a:tc>
                <a:tc>
                  <a:txBody>
                    <a:bodyPr/>
                    <a:lstStyle/>
                    <a:p>
                      <a:r>
                        <a:rPr lang="nl-NL" sz="2500" dirty="0" smtClean="0"/>
                        <a:t>Uitgaven</a:t>
                      </a:r>
                      <a:endParaRPr lang="nl-NL" sz="2500" dirty="0"/>
                    </a:p>
                  </a:txBody>
                  <a:tcPr/>
                </a:tc>
              </a:tr>
              <a:tr h="370840">
                <a:tc>
                  <a:txBody>
                    <a:bodyPr/>
                    <a:lstStyle/>
                    <a:p>
                      <a:r>
                        <a:rPr lang="nl-NL" sz="2500" dirty="0" smtClean="0"/>
                        <a:t>Export </a:t>
                      </a:r>
                      <a:endParaRPr lang="nl-NL" sz="2500" dirty="0"/>
                    </a:p>
                  </a:txBody>
                  <a:tcPr/>
                </a:tc>
                <a:tc>
                  <a:txBody>
                    <a:bodyPr/>
                    <a:lstStyle/>
                    <a:p>
                      <a:r>
                        <a:rPr lang="nl-NL" sz="2500" dirty="0" smtClean="0"/>
                        <a:t>Import</a:t>
                      </a:r>
                      <a:endParaRPr lang="nl-NL" sz="2500" dirty="0"/>
                    </a:p>
                  </a:txBody>
                  <a:tcPr/>
                </a:tc>
              </a:tr>
              <a:tr h="370840">
                <a:tc>
                  <a:txBody>
                    <a:bodyPr/>
                    <a:lstStyle/>
                    <a:p>
                      <a:endParaRPr lang="nl-NL" sz="2500" dirty="0"/>
                    </a:p>
                  </a:txBody>
                  <a:tcPr/>
                </a:tc>
                <a:tc>
                  <a:txBody>
                    <a:bodyPr/>
                    <a:lstStyle/>
                    <a:p>
                      <a:r>
                        <a:rPr lang="nl-NL" sz="2500" dirty="0" smtClean="0"/>
                        <a:t>In de vorm van rente.</a:t>
                      </a:r>
                      <a:endParaRPr lang="nl-NL" sz="2500" dirty="0"/>
                    </a:p>
                  </a:txBody>
                  <a:tcPr/>
                </a:tc>
              </a:tr>
              <a:tr h="370840">
                <a:tc gridSpan="2">
                  <a:txBody>
                    <a:bodyPr/>
                    <a:lstStyle/>
                    <a:p>
                      <a:pPr algn="ctr"/>
                      <a:r>
                        <a:rPr lang="nl-NL" sz="2500" dirty="0" smtClean="0"/>
                        <a:t>Kapitaal rekening</a:t>
                      </a:r>
                      <a:endParaRPr lang="nl-NL" sz="2500" dirty="0"/>
                    </a:p>
                  </a:txBody>
                  <a:tcPr/>
                </a:tc>
                <a:tc hMerge="1">
                  <a:txBody>
                    <a:bodyPr/>
                    <a:lstStyle/>
                    <a:p>
                      <a:endParaRPr lang="nl-NL" dirty="0"/>
                    </a:p>
                  </a:txBody>
                  <a:tcPr/>
                </a:tc>
              </a:tr>
              <a:tr h="370840">
                <a:tc>
                  <a:txBody>
                    <a:bodyPr/>
                    <a:lstStyle/>
                    <a:p>
                      <a:r>
                        <a:rPr lang="nl-NL" sz="2500" dirty="0" smtClean="0"/>
                        <a:t>Import</a:t>
                      </a:r>
                      <a:endParaRPr lang="nl-NL" sz="2500" dirty="0"/>
                    </a:p>
                  </a:txBody>
                  <a:tcPr/>
                </a:tc>
                <a:tc>
                  <a:txBody>
                    <a:bodyPr/>
                    <a:lstStyle/>
                    <a:p>
                      <a:r>
                        <a:rPr lang="nl-NL" sz="2500" dirty="0" smtClean="0"/>
                        <a:t>export</a:t>
                      </a:r>
                      <a:endParaRPr lang="nl-NL" sz="2500" dirty="0"/>
                    </a:p>
                  </a:txBody>
                  <a:tcPr/>
                </a:tc>
              </a:tr>
              <a:tr h="370840">
                <a:tc>
                  <a:txBody>
                    <a:bodyPr/>
                    <a:lstStyle/>
                    <a:p>
                      <a:r>
                        <a:rPr lang="nl-NL" sz="2500" dirty="0" smtClean="0"/>
                        <a:t>overschot</a:t>
                      </a:r>
                      <a:endParaRPr lang="nl-NL" sz="2500" dirty="0"/>
                    </a:p>
                  </a:txBody>
                  <a:tcPr/>
                </a:tc>
                <a:tc>
                  <a:txBody>
                    <a:bodyPr/>
                    <a:lstStyle/>
                    <a:p>
                      <a:endParaRPr lang="nl-NL" sz="2500" dirty="0"/>
                    </a:p>
                  </a:txBody>
                  <a:tcPr/>
                </a:tc>
              </a:tr>
            </a:tbl>
          </a:graphicData>
        </a:graphic>
      </p:graphicFrame>
      <p:cxnSp>
        <p:nvCxnSpPr>
          <p:cNvPr id="5" name="Rechte verbindingslijn met pijl 4"/>
          <p:cNvCxnSpPr/>
          <p:nvPr/>
        </p:nvCxnSpPr>
        <p:spPr>
          <a:xfrm flipV="1">
            <a:off x="1895584" y="3416967"/>
            <a:ext cx="3080084" cy="145582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066014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Schematische weergegeven.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871380993"/>
              </p:ext>
            </p:extLst>
          </p:nvPr>
        </p:nvGraphicFramePr>
        <p:xfrm>
          <a:off x="677863" y="2160588"/>
          <a:ext cx="8596312" cy="3307080"/>
        </p:xfrm>
        <a:graphic>
          <a:graphicData uri="http://schemas.openxmlformats.org/drawingml/2006/table">
            <a:tbl>
              <a:tblPr firstRow="1" bandRow="1">
                <a:tableStyleId>{5C22544A-7EE6-4342-B048-85BDC9FD1C3A}</a:tableStyleId>
              </a:tblPr>
              <a:tblGrid>
                <a:gridCol w="4298156"/>
                <a:gridCol w="4298156"/>
              </a:tblGrid>
              <a:tr h="370840">
                <a:tc gridSpan="2">
                  <a:txBody>
                    <a:bodyPr/>
                    <a:lstStyle/>
                    <a:p>
                      <a:pPr algn="ctr"/>
                      <a:r>
                        <a:rPr lang="nl-NL" sz="2500" dirty="0" smtClean="0"/>
                        <a:t>Lopende rekening</a:t>
                      </a:r>
                      <a:endParaRPr lang="nl-NL" sz="2500" dirty="0"/>
                    </a:p>
                  </a:txBody>
                  <a:tcPr/>
                </a:tc>
                <a:tc hMerge="1">
                  <a:txBody>
                    <a:bodyPr/>
                    <a:lstStyle/>
                    <a:p>
                      <a:endParaRPr lang="nl-NL" dirty="0"/>
                    </a:p>
                  </a:txBody>
                  <a:tcPr/>
                </a:tc>
              </a:tr>
              <a:tr h="370840">
                <a:tc>
                  <a:txBody>
                    <a:bodyPr/>
                    <a:lstStyle/>
                    <a:p>
                      <a:r>
                        <a:rPr lang="nl-NL" sz="2500" dirty="0" smtClean="0"/>
                        <a:t>Inkomsten</a:t>
                      </a:r>
                      <a:endParaRPr lang="nl-NL" sz="2500" dirty="0"/>
                    </a:p>
                  </a:txBody>
                  <a:tcPr/>
                </a:tc>
                <a:tc>
                  <a:txBody>
                    <a:bodyPr/>
                    <a:lstStyle/>
                    <a:p>
                      <a:r>
                        <a:rPr lang="nl-NL" sz="2500" dirty="0" smtClean="0"/>
                        <a:t>Uitgaven</a:t>
                      </a:r>
                      <a:endParaRPr lang="nl-NL" sz="2500" dirty="0"/>
                    </a:p>
                  </a:txBody>
                  <a:tcPr/>
                </a:tc>
              </a:tr>
              <a:tr h="370840">
                <a:tc>
                  <a:txBody>
                    <a:bodyPr/>
                    <a:lstStyle/>
                    <a:p>
                      <a:r>
                        <a:rPr lang="nl-NL" sz="2500" dirty="0" smtClean="0"/>
                        <a:t>Export </a:t>
                      </a:r>
                      <a:endParaRPr lang="nl-NL" sz="2500" dirty="0"/>
                    </a:p>
                  </a:txBody>
                  <a:tcPr/>
                </a:tc>
                <a:tc>
                  <a:txBody>
                    <a:bodyPr/>
                    <a:lstStyle/>
                    <a:p>
                      <a:r>
                        <a:rPr lang="nl-NL" sz="2500" dirty="0" smtClean="0"/>
                        <a:t>Import</a:t>
                      </a:r>
                      <a:endParaRPr lang="nl-NL" sz="2500" dirty="0"/>
                    </a:p>
                  </a:txBody>
                  <a:tcPr/>
                </a:tc>
              </a:tr>
              <a:tr h="370840">
                <a:tc>
                  <a:txBody>
                    <a:bodyPr/>
                    <a:lstStyle/>
                    <a:p>
                      <a:endParaRPr lang="nl-NL" sz="2500" dirty="0"/>
                    </a:p>
                  </a:txBody>
                  <a:tcPr/>
                </a:tc>
                <a:tc>
                  <a:txBody>
                    <a:bodyPr/>
                    <a:lstStyle/>
                    <a:p>
                      <a:r>
                        <a:rPr lang="nl-NL" sz="2500" dirty="0" smtClean="0"/>
                        <a:t>In de vorm van rente.</a:t>
                      </a:r>
                      <a:endParaRPr lang="nl-NL" sz="2500" dirty="0"/>
                    </a:p>
                  </a:txBody>
                  <a:tcPr/>
                </a:tc>
              </a:tr>
              <a:tr h="370840">
                <a:tc gridSpan="2">
                  <a:txBody>
                    <a:bodyPr/>
                    <a:lstStyle/>
                    <a:p>
                      <a:pPr algn="ctr"/>
                      <a:r>
                        <a:rPr lang="nl-NL" sz="2500" dirty="0" smtClean="0"/>
                        <a:t>Kapitaal rekening</a:t>
                      </a:r>
                      <a:endParaRPr lang="nl-NL" sz="2500" dirty="0"/>
                    </a:p>
                  </a:txBody>
                  <a:tcPr/>
                </a:tc>
                <a:tc hMerge="1">
                  <a:txBody>
                    <a:bodyPr/>
                    <a:lstStyle/>
                    <a:p>
                      <a:endParaRPr lang="nl-NL" dirty="0"/>
                    </a:p>
                  </a:txBody>
                  <a:tcPr/>
                </a:tc>
              </a:tr>
              <a:tr h="370840">
                <a:tc>
                  <a:txBody>
                    <a:bodyPr/>
                    <a:lstStyle/>
                    <a:p>
                      <a:r>
                        <a:rPr lang="nl-NL" sz="2500" dirty="0" smtClean="0"/>
                        <a:t>Import</a:t>
                      </a:r>
                      <a:endParaRPr lang="nl-NL" sz="2500" dirty="0"/>
                    </a:p>
                  </a:txBody>
                  <a:tcPr/>
                </a:tc>
                <a:tc>
                  <a:txBody>
                    <a:bodyPr/>
                    <a:lstStyle/>
                    <a:p>
                      <a:r>
                        <a:rPr lang="nl-NL" sz="2500" dirty="0" smtClean="0"/>
                        <a:t>export</a:t>
                      </a:r>
                      <a:endParaRPr lang="nl-NL" sz="2500" dirty="0"/>
                    </a:p>
                  </a:txBody>
                  <a:tcPr/>
                </a:tc>
              </a:tr>
              <a:tr h="370840">
                <a:tc>
                  <a:txBody>
                    <a:bodyPr/>
                    <a:lstStyle/>
                    <a:p>
                      <a:endParaRPr lang="nl-NL" sz="2500" dirty="0"/>
                    </a:p>
                  </a:txBody>
                  <a:tcPr/>
                </a:tc>
                <a:tc>
                  <a:txBody>
                    <a:bodyPr/>
                    <a:lstStyle/>
                    <a:p>
                      <a:r>
                        <a:rPr lang="nl-NL" sz="2500" dirty="0" smtClean="0"/>
                        <a:t>overschot</a:t>
                      </a:r>
                      <a:endParaRPr lang="nl-NL" sz="2500" dirty="0"/>
                    </a:p>
                  </a:txBody>
                  <a:tcPr/>
                </a:tc>
              </a:tr>
            </a:tbl>
          </a:graphicData>
        </a:graphic>
      </p:graphicFrame>
      <p:cxnSp>
        <p:nvCxnSpPr>
          <p:cNvPr id="5" name="Rechte verbindingslijn met pijl 4"/>
          <p:cNvCxnSpPr/>
          <p:nvPr/>
        </p:nvCxnSpPr>
        <p:spPr>
          <a:xfrm flipH="1" flipV="1">
            <a:off x="2201779" y="3404937"/>
            <a:ext cx="2791326" cy="13716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6519392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4.18 en 4.19</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minuten de tijd</a:t>
            </a:r>
          </a:p>
          <a:p>
            <a:r>
              <a:rPr lang="nl-NL" sz="2500" dirty="0" smtClean="0"/>
              <a:t>De eerste </a:t>
            </a:r>
            <a:r>
              <a:rPr lang="nl-NL" sz="2500" dirty="0"/>
              <a:t>4</a:t>
            </a:r>
            <a:r>
              <a:rPr lang="nl-NL" sz="2500" dirty="0" smtClean="0"/>
              <a:t> minuten zonder overleg.</a:t>
            </a:r>
          </a:p>
          <a:p>
            <a:r>
              <a:rPr lang="nl-NL" sz="2500" dirty="0" smtClean="0"/>
              <a:t>Eerder klaar. 4.20 en 4.21</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151310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260"/>
          <a:stretch/>
        </p:blipFill>
        <p:spPr>
          <a:xfrm>
            <a:off x="0" y="22226"/>
            <a:ext cx="12192000" cy="639512"/>
          </a:xfrm>
          <a:prstGeom prst="rect">
            <a:avLst/>
          </a:prstGeom>
        </p:spPr>
      </p:pic>
      <p:pic>
        <p:nvPicPr>
          <p:cNvPr id="5" name="Afbeelding 4"/>
          <p:cNvPicPr>
            <a:picLocks noChangeAspect="1"/>
          </p:cNvPicPr>
          <p:nvPr/>
        </p:nvPicPr>
        <p:blipFill rotWithShape="1">
          <a:blip r:embed="rId2"/>
          <a:srcRect b="68376"/>
          <a:stretch/>
        </p:blipFill>
        <p:spPr>
          <a:xfrm>
            <a:off x="0" y="22226"/>
            <a:ext cx="12192000" cy="1024522"/>
          </a:xfrm>
          <a:prstGeom prst="rect">
            <a:avLst/>
          </a:prstGeom>
        </p:spPr>
      </p:pic>
      <p:pic>
        <p:nvPicPr>
          <p:cNvPr id="6" name="Afbeelding 5"/>
          <p:cNvPicPr>
            <a:picLocks noChangeAspect="1"/>
          </p:cNvPicPr>
          <p:nvPr/>
        </p:nvPicPr>
        <p:blipFill rotWithShape="1">
          <a:blip r:embed="rId2"/>
          <a:srcRect b="32351"/>
          <a:stretch/>
        </p:blipFill>
        <p:spPr>
          <a:xfrm>
            <a:off x="0" y="22226"/>
            <a:ext cx="12192000" cy="2191586"/>
          </a:xfrm>
          <a:prstGeom prst="rect">
            <a:avLst/>
          </a:prstGeom>
        </p:spPr>
      </p:pic>
      <p:pic>
        <p:nvPicPr>
          <p:cNvPr id="7" name="Afbeelding 6"/>
          <p:cNvPicPr>
            <a:picLocks noChangeAspect="1"/>
          </p:cNvPicPr>
          <p:nvPr/>
        </p:nvPicPr>
        <p:blipFill>
          <a:blip r:embed="rId2"/>
          <a:stretch>
            <a:fillRect/>
          </a:stretch>
        </p:blipFill>
        <p:spPr>
          <a:xfrm>
            <a:off x="0" y="22225"/>
            <a:ext cx="12192000" cy="3239659"/>
          </a:xfrm>
          <a:prstGeom prst="rect">
            <a:avLst/>
          </a:prstGeom>
        </p:spPr>
      </p:pic>
      <p:pic>
        <p:nvPicPr>
          <p:cNvPr id="8" name="Afbeelding 7"/>
          <p:cNvPicPr>
            <a:picLocks noChangeAspect="1"/>
          </p:cNvPicPr>
          <p:nvPr/>
        </p:nvPicPr>
        <p:blipFill rotWithShape="1">
          <a:blip r:embed="rId3"/>
          <a:srcRect b="66080"/>
          <a:stretch/>
        </p:blipFill>
        <p:spPr>
          <a:xfrm>
            <a:off x="0" y="3070298"/>
            <a:ext cx="12192000" cy="1080597"/>
          </a:xfrm>
          <a:prstGeom prst="rect">
            <a:avLst/>
          </a:prstGeom>
        </p:spPr>
      </p:pic>
      <p:pic>
        <p:nvPicPr>
          <p:cNvPr id="9" name="Afbeelding 8"/>
          <p:cNvPicPr>
            <a:picLocks noChangeAspect="1"/>
          </p:cNvPicPr>
          <p:nvPr/>
        </p:nvPicPr>
        <p:blipFill>
          <a:blip r:embed="rId3"/>
          <a:stretch>
            <a:fillRect/>
          </a:stretch>
        </p:blipFill>
        <p:spPr>
          <a:xfrm>
            <a:off x="0" y="3070298"/>
            <a:ext cx="12192000" cy="3185729"/>
          </a:xfrm>
          <a:prstGeom prst="rect">
            <a:avLst/>
          </a:prstGeom>
        </p:spPr>
      </p:pic>
    </p:spTree>
    <p:extLst>
      <p:ext uri="{BB962C8B-B14F-4D97-AF65-F5344CB8AC3E}">
        <p14:creationId xmlns:p14="http://schemas.microsoft.com/office/powerpoint/2010/main" val="370117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42779"/>
            <a:ext cx="8596668" cy="1320800"/>
          </a:xfrm>
        </p:spPr>
        <p:txBody>
          <a:bodyPr/>
          <a:lstStyle/>
          <a:p>
            <a:r>
              <a:rPr lang="nl-NL" dirty="0" smtClean="0"/>
              <a:t>Relatie betalingsbalans en wisselkoers.</a:t>
            </a:r>
            <a:endParaRPr lang="nl-NL" dirty="0"/>
          </a:p>
        </p:txBody>
      </p:sp>
      <p:sp>
        <p:nvSpPr>
          <p:cNvPr id="3" name="Tijdelijke aanduiding voor inhoud 2"/>
          <p:cNvSpPr>
            <a:spLocks noGrp="1"/>
          </p:cNvSpPr>
          <p:nvPr>
            <p:ph idx="1"/>
          </p:nvPr>
        </p:nvSpPr>
        <p:spPr>
          <a:xfrm>
            <a:off x="0" y="565484"/>
            <a:ext cx="9274002" cy="6292515"/>
          </a:xfrm>
        </p:spPr>
        <p:txBody>
          <a:bodyPr>
            <a:normAutofit/>
          </a:bodyPr>
          <a:lstStyle/>
          <a:p>
            <a:r>
              <a:rPr lang="nl-NL" sz="2200" dirty="0" smtClean="0"/>
              <a:t>Stel we exporten goederen.</a:t>
            </a:r>
          </a:p>
          <a:p>
            <a:r>
              <a:rPr lang="nl-NL" sz="2200" dirty="0" smtClean="0"/>
              <a:t>Of we importeren kapitaal. </a:t>
            </a:r>
          </a:p>
          <a:p>
            <a:r>
              <a:rPr lang="nl-NL" sz="2200" dirty="0" smtClean="0"/>
              <a:t>Beide ontvangsten betalingsbalans.</a:t>
            </a:r>
          </a:p>
          <a:p>
            <a:r>
              <a:rPr lang="nl-NL" sz="2200" dirty="0" smtClean="0"/>
              <a:t>Beide gevallen wordt je munt gevraagd op de valutamarkt (om goederen van ons te kopen hebben ze euro’s nodig, om euro’s aan ons uit te lenen hebben ze euro’s nodig).</a:t>
            </a:r>
          </a:p>
          <a:p>
            <a:r>
              <a:rPr lang="nl-NL" sz="2200" dirty="0" smtClean="0"/>
              <a:t>Zorgt voor hogere vraag </a:t>
            </a:r>
            <a:r>
              <a:rPr lang="nl-NL" sz="2200" dirty="0" smtClean="0">
                <a:sym typeface="Wingdings" panose="05000000000000000000" pitchFamily="2" charset="2"/>
              </a:rPr>
              <a:t> stijging wisselkoers.</a:t>
            </a:r>
          </a:p>
          <a:p>
            <a:r>
              <a:rPr lang="nl-NL" sz="2200" dirty="0" smtClean="0">
                <a:sym typeface="Wingdings" panose="05000000000000000000" pitchFamily="2" charset="2"/>
              </a:rPr>
              <a:t>Stel we importeren goederen.</a:t>
            </a:r>
          </a:p>
          <a:p>
            <a:r>
              <a:rPr lang="nl-NL" sz="2200" dirty="0" smtClean="0">
                <a:sym typeface="Wingdings" panose="05000000000000000000" pitchFamily="2" charset="2"/>
              </a:rPr>
              <a:t>Of we exporteren kapitaal.</a:t>
            </a:r>
          </a:p>
          <a:p>
            <a:r>
              <a:rPr lang="nl-NL" sz="2200" dirty="0" smtClean="0">
                <a:sym typeface="Wingdings" panose="05000000000000000000" pitchFamily="2" charset="2"/>
              </a:rPr>
              <a:t>Beide uitgaven betalingsbalans.</a:t>
            </a:r>
          </a:p>
          <a:p>
            <a:r>
              <a:rPr lang="nl-NL" sz="2200" dirty="0" smtClean="0">
                <a:sym typeface="Wingdings" panose="05000000000000000000" pitchFamily="2" charset="2"/>
              </a:rPr>
              <a:t>Beide gevallen wordt je munt aangeboden op de valutamarkt (om goederen uit het buitenland te kopen hebben we dollars nodig, hiervoor bieden we euro’s aan, om dollars uit te lenen aan het buitenland hebben we dollars nodig, hiervoor bieden we euro's aan)</a:t>
            </a:r>
          </a:p>
          <a:p>
            <a:r>
              <a:rPr lang="nl-NL" sz="2200" dirty="0" smtClean="0">
                <a:sym typeface="Wingdings" panose="05000000000000000000" pitchFamily="2" charset="2"/>
              </a:rPr>
              <a:t>Zorgt voor hoger aanbod  daling wisselkoers.</a:t>
            </a:r>
          </a:p>
          <a:p>
            <a:endParaRPr lang="nl-NL" sz="2200" dirty="0"/>
          </a:p>
        </p:txBody>
      </p:sp>
    </p:spTree>
    <p:extLst>
      <p:ext uri="{BB962C8B-B14F-4D97-AF65-F5344CB8AC3E}">
        <p14:creationId xmlns:p14="http://schemas.microsoft.com/office/powerpoint/2010/main" val="817322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Conjunctuurbeleid (stukje herhaling)</a:t>
            </a:r>
            <a:endParaRPr lang="nl-NL" dirty="0"/>
          </a:p>
        </p:txBody>
      </p:sp>
      <p:sp>
        <p:nvSpPr>
          <p:cNvPr id="3" name="Tijdelijke aanduiding voor inhoud 2"/>
          <p:cNvSpPr>
            <a:spLocks noGrp="1"/>
          </p:cNvSpPr>
          <p:nvPr>
            <p:ph idx="1"/>
          </p:nvPr>
        </p:nvSpPr>
        <p:spPr/>
        <p:txBody>
          <a:bodyPr>
            <a:normAutofit/>
          </a:bodyPr>
          <a:lstStyle/>
          <a:p>
            <a:r>
              <a:rPr lang="nl-NL" sz="2500" dirty="0" smtClean="0"/>
              <a:t>Op korte termijn kent de economie goede en slechte tijden. Deze afwisselingen noemen we conjunctuurcyclus.</a:t>
            </a:r>
          </a:p>
          <a:p>
            <a:r>
              <a:rPr lang="nl-NL" sz="2500" dirty="0" smtClean="0"/>
              <a:t>Goede tijden </a:t>
            </a:r>
            <a:r>
              <a:rPr lang="nl-NL" sz="2500" dirty="0" smtClean="0">
                <a:sym typeface="Wingdings" panose="05000000000000000000" pitchFamily="2" charset="2"/>
              </a:rPr>
              <a:t> hoge economische groei (boven trend) noemen we hoog conjunctuur  kan leiden tot overbesteding  inflatie</a:t>
            </a:r>
          </a:p>
          <a:p>
            <a:r>
              <a:rPr lang="nl-NL" sz="2500" dirty="0" smtClean="0">
                <a:sym typeface="Wingdings" panose="05000000000000000000" pitchFamily="2" charset="2"/>
              </a:rPr>
              <a:t>Slechte tijden  lage economische groei of zelfs daling (onder trend) noemen we laag conjunctuur  onderbesteding  werkloosheid.</a:t>
            </a:r>
            <a:endParaRPr lang="nl-NL" sz="2500" dirty="0"/>
          </a:p>
        </p:txBody>
      </p:sp>
    </p:spTree>
    <p:extLst>
      <p:ext uri="{BB962C8B-B14F-4D97-AF65-F5344CB8AC3E}">
        <p14:creationId xmlns:p14="http://schemas.microsoft.com/office/powerpoint/2010/main" val="2102678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4.20 en 4.21</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minuten de tijd</a:t>
            </a:r>
          </a:p>
          <a:p>
            <a:r>
              <a:rPr lang="nl-NL" sz="2500" dirty="0" smtClean="0"/>
              <a:t>De eerste </a:t>
            </a:r>
            <a:r>
              <a:rPr lang="nl-NL" sz="2500" dirty="0"/>
              <a:t>4</a:t>
            </a:r>
            <a:r>
              <a:rPr lang="nl-NL" sz="2500" dirty="0" smtClean="0"/>
              <a:t> minuten zonder overleg.</a:t>
            </a:r>
          </a:p>
          <a:p>
            <a:r>
              <a:rPr lang="nl-NL" sz="2500" dirty="0" smtClean="0"/>
              <a:t>Eerder klaar. 4.35 maken.</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53795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74245" b="11734"/>
          <a:stretch/>
        </p:blipFill>
        <p:spPr>
          <a:xfrm>
            <a:off x="1" y="0"/>
            <a:ext cx="1949116" cy="6015789"/>
          </a:xfrm>
          <a:prstGeom prst="rect">
            <a:avLst/>
          </a:prstGeom>
        </p:spPr>
      </p:pic>
      <p:pic>
        <p:nvPicPr>
          <p:cNvPr id="5" name="Afbeelding 4"/>
          <p:cNvPicPr>
            <a:picLocks noChangeAspect="1"/>
          </p:cNvPicPr>
          <p:nvPr/>
        </p:nvPicPr>
        <p:blipFill rotWithShape="1">
          <a:blip r:embed="rId2"/>
          <a:srcRect l="1" r="59776" b="68577"/>
          <a:stretch/>
        </p:blipFill>
        <p:spPr>
          <a:xfrm>
            <a:off x="1" y="0"/>
            <a:ext cx="3043988" cy="2141621"/>
          </a:xfrm>
          <a:prstGeom prst="rect">
            <a:avLst/>
          </a:prstGeom>
        </p:spPr>
      </p:pic>
      <p:pic>
        <p:nvPicPr>
          <p:cNvPr id="8" name="Afbeelding 7"/>
          <p:cNvPicPr>
            <a:picLocks noChangeAspect="1"/>
          </p:cNvPicPr>
          <p:nvPr/>
        </p:nvPicPr>
        <p:blipFill rotWithShape="1">
          <a:blip r:embed="rId2"/>
          <a:srcRect r="34499" b="67695"/>
          <a:stretch/>
        </p:blipFill>
        <p:spPr>
          <a:xfrm>
            <a:off x="0" y="0"/>
            <a:ext cx="4957011" cy="2201779"/>
          </a:xfrm>
          <a:prstGeom prst="rect">
            <a:avLst/>
          </a:prstGeom>
        </p:spPr>
      </p:pic>
      <p:pic>
        <p:nvPicPr>
          <p:cNvPr id="9" name="Afbeelding 8"/>
          <p:cNvPicPr>
            <a:picLocks noChangeAspect="1"/>
          </p:cNvPicPr>
          <p:nvPr/>
        </p:nvPicPr>
        <p:blipFill rotWithShape="1">
          <a:blip r:embed="rId2"/>
          <a:srcRect b="67341"/>
          <a:stretch/>
        </p:blipFill>
        <p:spPr>
          <a:xfrm>
            <a:off x="0" y="0"/>
            <a:ext cx="7567863" cy="2225842"/>
          </a:xfrm>
          <a:prstGeom prst="rect">
            <a:avLst/>
          </a:prstGeom>
        </p:spPr>
      </p:pic>
      <p:pic>
        <p:nvPicPr>
          <p:cNvPr id="10" name="Afbeelding 9"/>
          <p:cNvPicPr>
            <a:picLocks noChangeAspect="1"/>
          </p:cNvPicPr>
          <p:nvPr/>
        </p:nvPicPr>
        <p:blipFill rotWithShape="1">
          <a:blip r:embed="rId2"/>
          <a:srcRect r="60413" b="48629"/>
          <a:stretch/>
        </p:blipFill>
        <p:spPr>
          <a:xfrm>
            <a:off x="0" y="0"/>
            <a:ext cx="2995863" cy="3501189"/>
          </a:xfrm>
          <a:prstGeom prst="rect">
            <a:avLst/>
          </a:prstGeom>
        </p:spPr>
      </p:pic>
      <p:pic>
        <p:nvPicPr>
          <p:cNvPr id="11" name="Afbeelding 10"/>
          <p:cNvPicPr>
            <a:picLocks noChangeAspect="1"/>
          </p:cNvPicPr>
          <p:nvPr/>
        </p:nvPicPr>
        <p:blipFill rotWithShape="1">
          <a:blip r:embed="rId2"/>
          <a:srcRect r="33863" b="47393"/>
          <a:stretch/>
        </p:blipFill>
        <p:spPr>
          <a:xfrm>
            <a:off x="0" y="0"/>
            <a:ext cx="5005137" cy="3585411"/>
          </a:xfrm>
          <a:prstGeom prst="rect">
            <a:avLst/>
          </a:prstGeom>
        </p:spPr>
      </p:pic>
      <p:pic>
        <p:nvPicPr>
          <p:cNvPr id="13" name="Afbeelding 12"/>
          <p:cNvPicPr>
            <a:picLocks noChangeAspect="1"/>
          </p:cNvPicPr>
          <p:nvPr/>
        </p:nvPicPr>
        <p:blipFill rotWithShape="1">
          <a:blip r:embed="rId2"/>
          <a:srcRect r="1272" b="48099"/>
          <a:stretch/>
        </p:blipFill>
        <p:spPr>
          <a:xfrm>
            <a:off x="0" y="0"/>
            <a:ext cx="7471611" cy="3537284"/>
          </a:xfrm>
          <a:prstGeom prst="rect">
            <a:avLst/>
          </a:prstGeom>
        </p:spPr>
      </p:pic>
      <p:pic>
        <p:nvPicPr>
          <p:cNvPr id="14" name="Afbeelding 13"/>
          <p:cNvPicPr>
            <a:picLocks noChangeAspect="1"/>
          </p:cNvPicPr>
          <p:nvPr/>
        </p:nvPicPr>
        <p:blipFill rotWithShape="1">
          <a:blip r:embed="rId2"/>
          <a:srcRect r="60572" b="34506"/>
          <a:stretch/>
        </p:blipFill>
        <p:spPr>
          <a:xfrm>
            <a:off x="1" y="0"/>
            <a:ext cx="2983832" cy="4463716"/>
          </a:xfrm>
          <a:prstGeom prst="rect">
            <a:avLst/>
          </a:prstGeom>
        </p:spPr>
      </p:pic>
      <p:pic>
        <p:nvPicPr>
          <p:cNvPr id="15" name="Afbeelding 14"/>
          <p:cNvPicPr>
            <a:picLocks noChangeAspect="1"/>
          </p:cNvPicPr>
          <p:nvPr/>
        </p:nvPicPr>
        <p:blipFill rotWithShape="1">
          <a:blip r:embed="rId2"/>
          <a:srcRect r="34181" b="34683"/>
          <a:stretch/>
        </p:blipFill>
        <p:spPr>
          <a:xfrm>
            <a:off x="1" y="0"/>
            <a:ext cx="4981074" cy="4451684"/>
          </a:xfrm>
          <a:prstGeom prst="rect">
            <a:avLst/>
          </a:prstGeom>
        </p:spPr>
      </p:pic>
      <p:pic>
        <p:nvPicPr>
          <p:cNvPr id="16" name="Afbeelding 15"/>
          <p:cNvPicPr>
            <a:picLocks noChangeAspect="1"/>
          </p:cNvPicPr>
          <p:nvPr/>
        </p:nvPicPr>
        <p:blipFill rotWithShape="1">
          <a:blip r:embed="rId2"/>
          <a:srcRect r="1272" b="34859"/>
          <a:stretch/>
        </p:blipFill>
        <p:spPr>
          <a:xfrm>
            <a:off x="0" y="0"/>
            <a:ext cx="7471611" cy="4439653"/>
          </a:xfrm>
          <a:prstGeom prst="rect">
            <a:avLst/>
          </a:prstGeom>
        </p:spPr>
      </p:pic>
      <p:pic>
        <p:nvPicPr>
          <p:cNvPr id="17" name="Afbeelding 16"/>
          <p:cNvPicPr>
            <a:picLocks noChangeAspect="1"/>
          </p:cNvPicPr>
          <p:nvPr/>
        </p:nvPicPr>
        <p:blipFill rotWithShape="1">
          <a:blip r:embed="rId2"/>
          <a:srcRect r="60731" b="21619"/>
          <a:stretch/>
        </p:blipFill>
        <p:spPr>
          <a:xfrm>
            <a:off x="1" y="0"/>
            <a:ext cx="2971800" cy="5342021"/>
          </a:xfrm>
          <a:prstGeom prst="rect">
            <a:avLst/>
          </a:prstGeom>
        </p:spPr>
      </p:pic>
      <p:pic>
        <p:nvPicPr>
          <p:cNvPr id="18" name="Afbeelding 17"/>
          <p:cNvPicPr>
            <a:picLocks noChangeAspect="1"/>
          </p:cNvPicPr>
          <p:nvPr/>
        </p:nvPicPr>
        <p:blipFill rotWithShape="1">
          <a:blip r:embed="rId2"/>
          <a:srcRect r="34817" b="21619"/>
          <a:stretch/>
        </p:blipFill>
        <p:spPr>
          <a:xfrm>
            <a:off x="0" y="0"/>
            <a:ext cx="4932947" cy="5342021"/>
          </a:xfrm>
          <a:prstGeom prst="rect">
            <a:avLst/>
          </a:prstGeom>
        </p:spPr>
      </p:pic>
      <p:pic>
        <p:nvPicPr>
          <p:cNvPr id="19" name="Afbeelding 18"/>
          <p:cNvPicPr>
            <a:picLocks noChangeAspect="1"/>
          </p:cNvPicPr>
          <p:nvPr/>
        </p:nvPicPr>
        <p:blipFill rotWithShape="1">
          <a:blip r:embed="rId2"/>
          <a:srcRect r="1272" b="22149"/>
          <a:stretch/>
        </p:blipFill>
        <p:spPr>
          <a:xfrm>
            <a:off x="0" y="0"/>
            <a:ext cx="7471611" cy="5305926"/>
          </a:xfrm>
          <a:prstGeom prst="rect">
            <a:avLst/>
          </a:prstGeom>
        </p:spPr>
      </p:pic>
      <p:pic>
        <p:nvPicPr>
          <p:cNvPr id="20" name="Afbeelding 19"/>
          <p:cNvPicPr>
            <a:picLocks noChangeAspect="1"/>
          </p:cNvPicPr>
          <p:nvPr/>
        </p:nvPicPr>
        <p:blipFill rotWithShape="1">
          <a:blip r:embed="rId2"/>
          <a:srcRect r="60095" b="12263"/>
          <a:stretch/>
        </p:blipFill>
        <p:spPr>
          <a:xfrm>
            <a:off x="1" y="0"/>
            <a:ext cx="3019926" cy="5979695"/>
          </a:xfrm>
          <a:prstGeom prst="rect">
            <a:avLst/>
          </a:prstGeom>
        </p:spPr>
      </p:pic>
      <p:pic>
        <p:nvPicPr>
          <p:cNvPr id="21" name="Afbeelding 20"/>
          <p:cNvPicPr>
            <a:picLocks noChangeAspect="1"/>
          </p:cNvPicPr>
          <p:nvPr/>
        </p:nvPicPr>
        <p:blipFill rotWithShape="1">
          <a:blip r:embed="rId2"/>
          <a:srcRect r="34340" b="12440"/>
          <a:stretch/>
        </p:blipFill>
        <p:spPr>
          <a:xfrm>
            <a:off x="1" y="0"/>
            <a:ext cx="4969042" cy="5967663"/>
          </a:xfrm>
          <a:prstGeom prst="rect">
            <a:avLst/>
          </a:prstGeom>
        </p:spPr>
      </p:pic>
      <p:pic>
        <p:nvPicPr>
          <p:cNvPr id="22" name="Afbeelding 21"/>
          <p:cNvPicPr>
            <a:picLocks noChangeAspect="1"/>
          </p:cNvPicPr>
          <p:nvPr/>
        </p:nvPicPr>
        <p:blipFill rotWithShape="1">
          <a:blip r:embed="rId2"/>
          <a:srcRect l="-1" r="-477" b="12440"/>
          <a:stretch/>
        </p:blipFill>
        <p:spPr>
          <a:xfrm>
            <a:off x="0" y="0"/>
            <a:ext cx="7603958" cy="5967663"/>
          </a:xfrm>
          <a:prstGeom prst="rect">
            <a:avLst/>
          </a:prstGeom>
        </p:spPr>
      </p:pic>
      <p:pic>
        <p:nvPicPr>
          <p:cNvPr id="23" name="Afbeelding 22"/>
          <p:cNvPicPr>
            <a:picLocks noChangeAspect="1"/>
          </p:cNvPicPr>
          <p:nvPr/>
        </p:nvPicPr>
        <p:blipFill>
          <a:blip r:embed="rId2"/>
          <a:stretch>
            <a:fillRect/>
          </a:stretch>
        </p:blipFill>
        <p:spPr>
          <a:xfrm>
            <a:off x="0" y="0"/>
            <a:ext cx="7567863" cy="6815502"/>
          </a:xfrm>
          <a:prstGeom prst="rect">
            <a:avLst/>
          </a:prstGeom>
        </p:spPr>
      </p:pic>
    </p:spTree>
    <p:extLst>
      <p:ext uri="{BB962C8B-B14F-4D97-AF65-F5344CB8AC3E}">
        <p14:creationId xmlns:p14="http://schemas.microsoft.com/office/powerpoint/2010/main" val="157146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12698"/>
            <a:ext cx="12192000" cy="1877568"/>
          </a:xfrm>
          <a:prstGeom prst="rect">
            <a:avLst/>
          </a:prstGeom>
        </p:spPr>
      </p:pic>
    </p:spTree>
    <p:extLst>
      <p:ext uri="{BB962C8B-B14F-4D97-AF65-F5344CB8AC3E}">
        <p14:creationId xmlns:p14="http://schemas.microsoft.com/office/powerpoint/2010/main" val="229338497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4.35</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minuten de tijd</a:t>
            </a:r>
          </a:p>
          <a:p>
            <a:r>
              <a:rPr lang="nl-NL" sz="2500" dirty="0" smtClean="0"/>
              <a:t>De eerste </a:t>
            </a:r>
            <a:r>
              <a:rPr lang="nl-NL" sz="2500" dirty="0"/>
              <a:t>4</a:t>
            </a:r>
            <a:r>
              <a:rPr lang="nl-NL" sz="2500" dirty="0" smtClean="0"/>
              <a:t> minuten zonder overleg.</a:t>
            </a:r>
          </a:p>
          <a:p>
            <a:r>
              <a:rPr lang="nl-NL" sz="2500" dirty="0" smtClean="0"/>
              <a:t>Eerder klaar. Goed werk!</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98247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6472"/>
          <a:stretch/>
        </p:blipFill>
        <p:spPr>
          <a:xfrm>
            <a:off x="-1" y="0"/>
            <a:ext cx="7507705" cy="240632"/>
          </a:xfrm>
          <a:prstGeom prst="rect">
            <a:avLst/>
          </a:prstGeom>
        </p:spPr>
      </p:pic>
      <p:pic>
        <p:nvPicPr>
          <p:cNvPr id="5" name="Afbeelding 4"/>
          <p:cNvPicPr>
            <a:picLocks noChangeAspect="1"/>
          </p:cNvPicPr>
          <p:nvPr/>
        </p:nvPicPr>
        <p:blipFill rotWithShape="1">
          <a:blip r:embed="rId2"/>
          <a:srcRect b="93120"/>
          <a:stretch/>
        </p:blipFill>
        <p:spPr>
          <a:xfrm>
            <a:off x="-1" y="0"/>
            <a:ext cx="7507705" cy="469232"/>
          </a:xfrm>
          <a:prstGeom prst="rect">
            <a:avLst/>
          </a:prstGeom>
        </p:spPr>
      </p:pic>
      <p:pic>
        <p:nvPicPr>
          <p:cNvPr id="6" name="Afbeelding 5"/>
          <p:cNvPicPr>
            <a:picLocks noChangeAspect="1"/>
          </p:cNvPicPr>
          <p:nvPr/>
        </p:nvPicPr>
        <p:blipFill rotWithShape="1">
          <a:blip r:embed="rId2"/>
          <a:srcRect b="88886"/>
          <a:stretch/>
        </p:blipFill>
        <p:spPr>
          <a:xfrm>
            <a:off x="-1" y="0"/>
            <a:ext cx="7507705" cy="757989"/>
          </a:xfrm>
          <a:prstGeom prst="rect">
            <a:avLst/>
          </a:prstGeom>
        </p:spPr>
      </p:pic>
      <p:pic>
        <p:nvPicPr>
          <p:cNvPr id="7" name="Afbeelding 6"/>
          <p:cNvPicPr>
            <a:picLocks noChangeAspect="1"/>
          </p:cNvPicPr>
          <p:nvPr/>
        </p:nvPicPr>
        <p:blipFill>
          <a:blip r:embed="rId2"/>
          <a:stretch>
            <a:fillRect/>
          </a:stretch>
        </p:blipFill>
        <p:spPr>
          <a:xfrm>
            <a:off x="-1" y="0"/>
            <a:ext cx="7507705" cy="6819976"/>
          </a:xfrm>
          <a:prstGeom prst="rect">
            <a:avLst/>
          </a:prstGeom>
        </p:spPr>
      </p:pic>
    </p:spTree>
    <p:extLst>
      <p:ext uri="{BB962C8B-B14F-4D97-AF65-F5344CB8AC3E}">
        <p14:creationId xmlns:p14="http://schemas.microsoft.com/office/powerpoint/2010/main" val="3621071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9893"/>
          <a:stretch/>
        </p:blipFill>
        <p:spPr>
          <a:xfrm>
            <a:off x="0" y="-1"/>
            <a:ext cx="12192000" cy="854243"/>
          </a:xfrm>
          <a:prstGeom prst="rect">
            <a:avLst/>
          </a:prstGeom>
        </p:spPr>
      </p:pic>
      <p:pic>
        <p:nvPicPr>
          <p:cNvPr id="5" name="Afbeelding 4"/>
          <p:cNvPicPr>
            <a:picLocks noChangeAspect="1"/>
          </p:cNvPicPr>
          <p:nvPr/>
        </p:nvPicPr>
        <p:blipFill rotWithShape="1">
          <a:blip r:embed="rId2"/>
          <a:srcRect b="46996"/>
          <a:stretch/>
        </p:blipFill>
        <p:spPr>
          <a:xfrm>
            <a:off x="0" y="0"/>
            <a:ext cx="12192000" cy="1503948"/>
          </a:xfrm>
          <a:prstGeom prst="rect">
            <a:avLst/>
          </a:prstGeom>
        </p:spPr>
      </p:pic>
      <p:pic>
        <p:nvPicPr>
          <p:cNvPr id="6" name="Afbeelding 5"/>
          <p:cNvPicPr>
            <a:picLocks noChangeAspect="1"/>
          </p:cNvPicPr>
          <p:nvPr/>
        </p:nvPicPr>
        <p:blipFill>
          <a:blip r:embed="rId2"/>
          <a:stretch>
            <a:fillRect/>
          </a:stretch>
        </p:blipFill>
        <p:spPr>
          <a:xfrm>
            <a:off x="0" y="-1"/>
            <a:ext cx="12192000" cy="2837411"/>
          </a:xfrm>
          <a:prstGeom prst="rect">
            <a:avLst/>
          </a:prstGeom>
        </p:spPr>
      </p:pic>
    </p:spTree>
    <p:extLst>
      <p:ext uri="{BB962C8B-B14F-4D97-AF65-F5344CB8AC3E}">
        <p14:creationId xmlns:p14="http://schemas.microsoft.com/office/powerpoint/2010/main" val="3375128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Anticyclisch conjunctuurbeleid en het stabiliteits- en groeipact.</a:t>
            </a:r>
            <a:endParaRPr lang="nl-NL" dirty="0"/>
          </a:p>
        </p:txBody>
      </p:sp>
      <p:sp>
        <p:nvSpPr>
          <p:cNvPr id="3" name="Tijdelijke aanduiding voor inhoud 2"/>
          <p:cNvSpPr>
            <a:spLocks noGrp="1"/>
          </p:cNvSpPr>
          <p:nvPr>
            <p:ph idx="1"/>
          </p:nvPr>
        </p:nvSpPr>
        <p:spPr>
          <a:xfrm>
            <a:off x="677334" y="1828801"/>
            <a:ext cx="8596668" cy="4212562"/>
          </a:xfrm>
        </p:spPr>
        <p:txBody>
          <a:bodyPr>
            <a:noAutofit/>
          </a:bodyPr>
          <a:lstStyle/>
          <a:p>
            <a:r>
              <a:rPr lang="nl-NL" sz="2500" dirty="0" smtClean="0"/>
              <a:t>In hoog conjunctuur krijgt de overheid veel belastinginkomsten binnen, en weinig uitgave aan </a:t>
            </a:r>
            <a:r>
              <a:rPr lang="nl-NL" sz="2500" dirty="0" err="1" smtClean="0"/>
              <a:t>bvb</a:t>
            </a:r>
            <a:r>
              <a:rPr lang="nl-NL" sz="2500" dirty="0" smtClean="0"/>
              <a:t> uitkeringen. De afspraken van het stabiliteits- en groeipact worden nageleefd.</a:t>
            </a:r>
          </a:p>
          <a:p>
            <a:r>
              <a:rPr lang="nl-NL" sz="2500" dirty="0" smtClean="0"/>
              <a:t>In laag conjunctuur krijgt de overheid weinig belasting inkomsten binnen, en heeft hoge uitgave aan </a:t>
            </a:r>
            <a:r>
              <a:rPr lang="nl-NL" sz="2500" dirty="0" err="1" smtClean="0"/>
              <a:t>bvb</a:t>
            </a:r>
            <a:r>
              <a:rPr lang="nl-NL" sz="2500" dirty="0" smtClean="0"/>
              <a:t> uitkeringen. De overheid wilt graag in laag conjunctuur anticyclisch beleid voeren.</a:t>
            </a:r>
          </a:p>
          <a:p>
            <a:r>
              <a:rPr lang="nl-NL" sz="2500" dirty="0" smtClean="0"/>
              <a:t>Anticyclisch beleid in laagconjunctuur </a:t>
            </a:r>
            <a:r>
              <a:rPr lang="nl-NL" sz="2500" dirty="0" smtClean="0">
                <a:sym typeface="Wingdings" panose="05000000000000000000" pitchFamily="2" charset="2"/>
              </a:rPr>
              <a:t> nog meer uitgave, nog minder overheidsinkomsten  nog groter te kort. Mogelijk wordt er dan niet aan het stabiliteits- en groeipact gehouden.</a:t>
            </a:r>
            <a:endParaRPr lang="nl-NL" sz="2500" dirty="0"/>
          </a:p>
        </p:txBody>
      </p:sp>
    </p:spTree>
    <p:extLst>
      <p:ext uri="{BB962C8B-B14F-4D97-AF65-F5344CB8AC3E}">
        <p14:creationId xmlns:p14="http://schemas.microsoft.com/office/powerpoint/2010/main" val="1711627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overheid grijpt in.</a:t>
            </a:r>
            <a:endParaRPr lang="nl-NL" dirty="0"/>
          </a:p>
        </p:txBody>
      </p:sp>
      <p:sp>
        <p:nvSpPr>
          <p:cNvPr id="3" name="Tijdelijke aanduiding voor inhoud 2"/>
          <p:cNvSpPr>
            <a:spLocks noGrp="1"/>
          </p:cNvSpPr>
          <p:nvPr>
            <p:ph idx="1"/>
          </p:nvPr>
        </p:nvSpPr>
        <p:spPr>
          <a:xfrm>
            <a:off x="677334" y="1419727"/>
            <a:ext cx="8596668" cy="4621636"/>
          </a:xfrm>
        </p:spPr>
        <p:txBody>
          <a:bodyPr>
            <a:noAutofit/>
          </a:bodyPr>
          <a:lstStyle/>
          <a:p>
            <a:r>
              <a:rPr lang="nl-NL" sz="2500" dirty="0" smtClean="0"/>
              <a:t>De overheid kan op 2 manieren ingrijpen.</a:t>
            </a:r>
          </a:p>
          <a:p>
            <a:r>
              <a:rPr lang="nl-NL" sz="2500" dirty="0" smtClean="0"/>
              <a:t>Of automatische zonder dat ze zelf actief iets moet veranderen.</a:t>
            </a:r>
          </a:p>
          <a:p>
            <a:r>
              <a:rPr lang="nl-NL" sz="2500" dirty="0" smtClean="0"/>
              <a:t>Sociale uitkeringen (hogere werkloosheid wordt gecompenseerd door hogere sociale uitkeringen)</a:t>
            </a:r>
          </a:p>
          <a:p>
            <a:r>
              <a:rPr lang="nl-NL" sz="2500" dirty="0" smtClean="0"/>
              <a:t>Progressieve belasting (laag conjunctuur relatief weinig belasting dus hogere bestedingen, hoog conjunctuur, relatief veel belasting, iets lagere bestedingen)</a:t>
            </a:r>
          </a:p>
          <a:p>
            <a:r>
              <a:rPr lang="nl-NL" sz="2500" dirty="0" smtClean="0"/>
              <a:t>Dit noemen we </a:t>
            </a:r>
            <a:r>
              <a:rPr lang="nl-NL" sz="2500" b="1" dirty="0" smtClean="0"/>
              <a:t>automatische stabilisatoren.</a:t>
            </a:r>
          </a:p>
          <a:p>
            <a:r>
              <a:rPr lang="nl-NL" sz="2500" dirty="0" smtClean="0"/>
              <a:t>Of actief door meer of minder uit te gaan geven. Dus het aanpassen van de overheidsbestedingen.</a:t>
            </a:r>
          </a:p>
        </p:txBody>
      </p:sp>
    </p:spTree>
    <p:extLst>
      <p:ext uri="{BB962C8B-B14F-4D97-AF65-F5344CB8AC3E}">
        <p14:creationId xmlns:p14="http://schemas.microsoft.com/office/powerpoint/2010/main" val="3063780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situatie:</a:t>
            </a:r>
            <a:endParaRPr lang="nl-NL" dirty="0"/>
          </a:p>
        </p:txBody>
      </p:sp>
      <p:sp>
        <p:nvSpPr>
          <p:cNvPr id="3" name="Tijdelijke aanduiding voor inhoud 2"/>
          <p:cNvSpPr>
            <a:spLocks noGrp="1"/>
          </p:cNvSpPr>
          <p:nvPr>
            <p:ph idx="1"/>
          </p:nvPr>
        </p:nvSpPr>
        <p:spPr>
          <a:xfrm>
            <a:off x="482600" y="1143001"/>
            <a:ext cx="8791402" cy="4898362"/>
          </a:xfrm>
        </p:spPr>
        <p:txBody>
          <a:bodyPr>
            <a:noAutofit/>
          </a:bodyPr>
          <a:lstStyle/>
          <a:p>
            <a:r>
              <a:rPr lang="nl-NL" sz="2400" dirty="0" smtClean="0"/>
              <a:t>Ideale situatie: iedereen houd zich aan het stabiliteits- en groeipact.</a:t>
            </a:r>
          </a:p>
          <a:p>
            <a:r>
              <a:rPr lang="nl-NL" sz="2400" dirty="0" smtClean="0"/>
              <a:t>Gevolg: landen met laag conjunctuur gaan bezuinigen, economie hersteld beperkt.</a:t>
            </a:r>
          </a:p>
          <a:p>
            <a:r>
              <a:rPr lang="nl-NL" sz="2400" dirty="0" smtClean="0"/>
              <a:t>Ideale situatie individueel land: alle andere landen houden zich aan het stabiliteits- en groeipact.</a:t>
            </a:r>
          </a:p>
          <a:p>
            <a:r>
              <a:rPr lang="nl-NL" sz="2400" dirty="0" smtClean="0"/>
              <a:t>Gevolg: alle andere landen houden zich aan de regels, de euro blijft stabiel en </a:t>
            </a:r>
            <a:r>
              <a:rPr lang="nl-NL" sz="2400" dirty="0" err="1" smtClean="0"/>
              <a:t>europa</a:t>
            </a:r>
            <a:r>
              <a:rPr lang="nl-NL" sz="2400" dirty="0" smtClean="0"/>
              <a:t> gezond. Ik hou me niet aan de regels, in laag conjunctuur ga ik me economie stimuleren, mijn economie hersteld en Europa blijft sterk.</a:t>
            </a:r>
          </a:p>
          <a:p>
            <a:r>
              <a:rPr lang="nl-NL" sz="2400" dirty="0" smtClean="0"/>
              <a:t>De ontstane situatie: veel landen houden zich niet aan de regels </a:t>
            </a:r>
            <a:r>
              <a:rPr lang="nl-NL" sz="2400" dirty="0" smtClean="0">
                <a:sym typeface="Wingdings" panose="05000000000000000000" pitchFamily="2" charset="2"/>
              </a:rPr>
              <a:t> de rentestand werd er hoog, staatschulden werden steeds groter en konden niet of nauwelijks terugbetaald worden.</a:t>
            </a:r>
            <a:endParaRPr lang="nl-NL" sz="2400" dirty="0"/>
          </a:p>
        </p:txBody>
      </p:sp>
    </p:spTree>
    <p:extLst>
      <p:ext uri="{BB962C8B-B14F-4D97-AF65-F5344CB8AC3E}">
        <p14:creationId xmlns:p14="http://schemas.microsoft.com/office/powerpoint/2010/main" val="2522106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6600" y="254000"/>
            <a:ext cx="8537402" cy="1676400"/>
          </a:xfrm>
        </p:spPr>
        <p:txBody>
          <a:bodyPr/>
          <a:lstStyle/>
          <a:p>
            <a:r>
              <a:rPr lang="nl-NL" dirty="0" smtClean="0"/>
              <a:t>Wisselkoers	</a:t>
            </a:r>
            <a:endParaRPr lang="nl-NL" dirty="0"/>
          </a:p>
        </p:txBody>
      </p:sp>
      <p:sp>
        <p:nvSpPr>
          <p:cNvPr id="3" name="Tijdelijke aanduiding voor inhoud 2"/>
          <p:cNvSpPr>
            <a:spLocks noGrp="1"/>
          </p:cNvSpPr>
          <p:nvPr>
            <p:ph idx="1"/>
          </p:nvPr>
        </p:nvSpPr>
        <p:spPr>
          <a:xfrm>
            <a:off x="571500" y="825501"/>
            <a:ext cx="8702502" cy="5215862"/>
          </a:xfrm>
        </p:spPr>
        <p:txBody>
          <a:bodyPr>
            <a:noAutofit/>
          </a:bodyPr>
          <a:lstStyle/>
          <a:p>
            <a:r>
              <a:rPr lang="nl-NL" sz="2500" dirty="0" smtClean="0"/>
              <a:t>De prijs op de goederenmarkt noemen we de prijs.</a:t>
            </a:r>
          </a:p>
          <a:p>
            <a:r>
              <a:rPr lang="nl-NL" sz="2500" dirty="0" smtClean="0"/>
              <a:t>De prijs op de kapitaalmarkt noemen we rente.</a:t>
            </a:r>
          </a:p>
          <a:p>
            <a:r>
              <a:rPr lang="nl-NL" sz="2500" dirty="0" smtClean="0"/>
              <a:t>De prijs op de valutamarkt noemen we de wisselkoers.</a:t>
            </a:r>
          </a:p>
          <a:p>
            <a:endParaRPr lang="nl-NL" sz="2500" dirty="0"/>
          </a:p>
          <a:p>
            <a:r>
              <a:rPr lang="nl-NL" sz="2500" dirty="0" smtClean="0"/>
              <a:t>De wisselkoers is de prijs van een bepaalde munt uitgedrukt in een andere munteenheid.</a:t>
            </a:r>
          </a:p>
          <a:p>
            <a:r>
              <a:rPr lang="nl-NL" sz="2500" dirty="0" smtClean="0"/>
              <a:t>De prijs wordt bepaald door vraag en aanbod.</a:t>
            </a:r>
          </a:p>
          <a:p>
            <a:r>
              <a:rPr lang="nl-NL" sz="2500" dirty="0" smtClean="0"/>
              <a:t>Stijgt de vraag naar een munt dan stijgt de koers van deze munt</a:t>
            </a:r>
          </a:p>
          <a:p>
            <a:r>
              <a:rPr lang="nl-NL" sz="2500" dirty="0" smtClean="0"/>
              <a:t>Stijgt het aanbod van een munt dan daalt de koers van deze munt</a:t>
            </a:r>
          </a:p>
          <a:p>
            <a:r>
              <a:rPr lang="nl-NL" sz="2500" dirty="0" smtClean="0"/>
              <a:t>Stijging noemen we appreciatie, een daling noemen we een depreciatie.</a:t>
            </a:r>
            <a:endParaRPr lang="nl-NL" sz="2500" dirty="0"/>
          </a:p>
        </p:txBody>
      </p:sp>
    </p:spTree>
    <p:extLst>
      <p:ext uri="{BB962C8B-B14F-4D97-AF65-F5344CB8AC3E}">
        <p14:creationId xmlns:p14="http://schemas.microsoft.com/office/powerpoint/2010/main" val="1375012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963</TotalTime>
  <Words>3051</Words>
  <Application>Microsoft Office PowerPoint</Application>
  <PresentationFormat>Breedbeeld</PresentationFormat>
  <Paragraphs>402</Paragraphs>
  <Slides>55</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55</vt:i4>
      </vt:variant>
    </vt:vector>
  </HeadingPairs>
  <TitlesOfParts>
    <vt:vector size="60" baseType="lpstr">
      <vt:lpstr>Arial</vt:lpstr>
      <vt:lpstr>Trebuchet MS</vt:lpstr>
      <vt:lpstr>Wingdings</vt:lpstr>
      <vt:lpstr>Wingdings 3</vt:lpstr>
      <vt:lpstr>Facet</vt:lpstr>
      <vt:lpstr>Welkom Havo 5.</vt:lpstr>
      <vt:lpstr>Agenda aankomende 3 lessen.</vt:lpstr>
      <vt:lpstr>Het stabiliteits- en groeipact.</vt:lpstr>
      <vt:lpstr>Waarom het stabiliteits- en groeipact.</vt:lpstr>
      <vt:lpstr>Conjunctuurbeleid (stukje herhaling)</vt:lpstr>
      <vt:lpstr>Anticyclisch conjunctuurbeleid en het stabiliteits- en groeipact.</vt:lpstr>
      <vt:lpstr>De overheid grijpt in.</vt:lpstr>
      <vt:lpstr>De situatie:</vt:lpstr>
      <vt:lpstr>Wisselkoers </vt:lpstr>
      <vt:lpstr>Vraag en aanbod van een bepaalde munt </vt:lpstr>
      <vt:lpstr>Dit kunnen we ook grafisch weergeven.</vt:lpstr>
      <vt:lpstr>Dit kunnen we ook grafisch weergeven.</vt:lpstr>
      <vt:lpstr>Opgave 4.8 t/m 4.10</vt:lpstr>
      <vt:lpstr>PowerPoint-presentatie</vt:lpstr>
      <vt:lpstr>Opgave 4.22</vt:lpstr>
      <vt:lpstr>PowerPoint-presentatie</vt:lpstr>
      <vt:lpstr>Het stabiliteits- en groeipact.</vt:lpstr>
      <vt:lpstr>Waarom het stabiliteits- en groeipact.</vt:lpstr>
      <vt:lpstr>Conjunctuurbeleid (stukje herhaling)</vt:lpstr>
      <vt:lpstr>Anticyclisch conjunctuurbeleid en het stabiliteits- en groeipact.</vt:lpstr>
      <vt:lpstr>De overheid grijpt in.</vt:lpstr>
      <vt:lpstr>De situatie:</vt:lpstr>
      <vt:lpstr>Wisselkoers </vt:lpstr>
      <vt:lpstr>Vraag en aanbod van een bepaalde munt </vt:lpstr>
      <vt:lpstr>Dit kunnen we ook grafisch weergeven.</vt:lpstr>
      <vt:lpstr>Dit kunnen we ook grafisch weergeven.</vt:lpstr>
      <vt:lpstr>Les 2: de betalingsbalans.</vt:lpstr>
      <vt:lpstr>De betalingsbalans: 2 onderdelen</vt:lpstr>
      <vt:lpstr>2de rekening: kapitaal rekening</vt:lpstr>
      <vt:lpstr>Opgave 4.11 t/m 4.14</vt:lpstr>
      <vt:lpstr>PowerPoint-presentatie</vt:lpstr>
      <vt:lpstr>PowerPoint-presentatie</vt:lpstr>
      <vt:lpstr>Opgave 4.15 t/m 4.17</vt:lpstr>
      <vt:lpstr>PowerPoint-presentatie</vt:lpstr>
      <vt:lpstr>Les 3: het verband tussen lopende rekening en kapitaal rekening.</vt:lpstr>
      <vt:lpstr>Les 2: de betalingsbalans.</vt:lpstr>
      <vt:lpstr>De betalingsbalans: 2 onderdelen</vt:lpstr>
      <vt:lpstr>2de rekening: kapitaal rekening</vt:lpstr>
      <vt:lpstr>Saldo lopende rekening heeft invloed op kapitaal rekening.</vt:lpstr>
      <vt:lpstr>Saldo lopende rekening heeft invloed op kapitaal rekening.</vt:lpstr>
      <vt:lpstr>Saldo kapitaalrekening heeft invloed op de lopende rekening.</vt:lpstr>
      <vt:lpstr>Schematische weergegeven.</vt:lpstr>
      <vt:lpstr>Schematische weergegeven.</vt:lpstr>
      <vt:lpstr>Schematische weergegeven.</vt:lpstr>
      <vt:lpstr>Schematische weergegeven.</vt:lpstr>
      <vt:lpstr>Schematische weergegeven.</vt:lpstr>
      <vt:lpstr>Opgave 4.18 en 4.19</vt:lpstr>
      <vt:lpstr>PowerPoint-presentatie</vt:lpstr>
      <vt:lpstr>Relatie betalingsbalans en wisselkoers.</vt:lpstr>
      <vt:lpstr>Opgave 4.20 en 4.21</vt:lpstr>
      <vt:lpstr>PowerPoint-presentatie</vt:lpstr>
      <vt:lpstr>PowerPoint-presentatie</vt:lpstr>
      <vt:lpstr>Opgave 4.35</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101</cp:revision>
  <dcterms:created xsi:type="dcterms:W3CDTF">2017-08-27T09:00:36Z</dcterms:created>
  <dcterms:modified xsi:type="dcterms:W3CDTF">2018-02-21T08:57:09Z</dcterms:modified>
</cp:coreProperties>
</file>