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73" r:id="rId4"/>
    <p:sldId id="377" r:id="rId5"/>
    <p:sldId id="378" r:id="rId6"/>
    <p:sldId id="379" r:id="rId7"/>
    <p:sldId id="382" r:id="rId8"/>
    <p:sldId id="390" r:id="rId9"/>
    <p:sldId id="399" r:id="rId10"/>
    <p:sldId id="400" r:id="rId11"/>
    <p:sldId id="407" r:id="rId12"/>
    <p:sldId id="406" r:id="rId13"/>
    <p:sldId id="409" r:id="rId14"/>
    <p:sldId id="410" r:id="rId15"/>
    <p:sldId id="411" r:id="rId16"/>
    <p:sldId id="412" r:id="rId17"/>
    <p:sldId id="408" r:id="rId18"/>
    <p:sldId id="414" r:id="rId19"/>
    <p:sldId id="415" r:id="rId20"/>
    <p:sldId id="416" r:id="rId21"/>
    <p:sldId id="413" r:id="rId22"/>
    <p:sldId id="418" r:id="rId23"/>
    <p:sldId id="419" r:id="rId24"/>
    <p:sldId id="420" r:id="rId25"/>
    <p:sldId id="417" r:id="rId26"/>
    <p:sldId id="421" r:id="rId27"/>
    <p:sldId id="422" r:id="rId28"/>
    <p:sldId id="423" r:id="rId29"/>
    <p:sldId id="424" r:id="rId30"/>
    <p:sldId id="437" r:id="rId31"/>
    <p:sldId id="438" r:id="rId32"/>
    <p:sldId id="439" r:id="rId33"/>
    <p:sldId id="425" r:id="rId34"/>
    <p:sldId id="426" r:id="rId35"/>
    <p:sldId id="427" r:id="rId36"/>
    <p:sldId id="428" r:id="rId37"/>
    <p:sldId id="429" r:id="rId38"/>
    <p:sldId id="430" r:id="rId39"/>
    <p:sldId id="431" r:id="rId40"/>
    <p:sldId id="432" r:id="rId41"/>
    <p:sldId id="435" r:id="rId42"/>
    <p:sldId id="436" r:id="rId43"/>
    <p:sldId id="433" r:id="rId44"/>
    <p:sldId id="434" r:id="rId45"/>
    <p:sldId id="440" r:id="rId46"/>
    <p:sldId id="441" r:id="rId47"/>
    <p:sldId id="442" r:id="rId48"/>
    <p:sldId id="443" r:id="rId49"/>
    <p:sldId id="444" r:id="rId50"/>
    <p:sldId id="445" r:id="rId51"/>
    <p:sldId id="446" r:id="rId52"/>
    <p:sldId id="447" r:id="rId53"/>
    <p:sldId id="448" r:id="rId54"/>
    <p:sldId id="449" r:id="rId55"/>
    <p:sldId id="450"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convergentie en divergentie.</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We willen soms kijken hoe de inkomensverschillen tussen landen variëren.</a:t>
            </a:r>
          </a:p>
          <a:p>
            <a:r>
              <a:rPr lang="nl-NL" sz="2500" dirty="0" smtClean="0"/>
              <a:t>Groeien deze naar elkaar toe, worden de verschillen dus kleiner noemen we dit convergentie.</a:t>
            </a:r>
          </a:p>
          <a:p>
            <a:r>
              <a:rPr lang="nl-NL" sz="2500" dirty="0" smtClean="0"/>
              <a:t>Wordt de verschillen groter, noemen we dit divergentie.</a:t>
            </a:r>
          </a:p>
          <a:p>
            <a:endParaRPr lang="nl-NL" sz="2500" dirty="0"/>
          </a:p>
          <a:p>
            <a:r>
              <a:rPr lang="nl-NL" sz="2500" dirty="0" smtClean="0"/>
              <a:t>Gaat om relatieve verschillen:</a:t>
            </a:r>
          </a:p>
          <a:p>
            <a:endParaRPr lang="nl-NL" sz="2500" dirty="0"/>
          </a:p>
        </p:txBody>
      </p:sp>
    </p:spTree>
    <p:extLst>
      <p:ext uri="{BB962C8B-B14F-4D97-AF65-F5344CB8AC3E}">
        <p14:creationId xmlns:p14="http://schemas.microsoft.com/office/powerpoint/2010/main" val="422850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vandaag:</a:t>
            </a:r>
            <a:endParaRPr lang="nl-NL" dirty="0"/>
          </a:p>
        </p:txBody>
      </p:sp>
      <p:sp>
        <p:nvSpPr>
          <p:cNvPr id="3" name="Tijdelijke aanduiding voor inhoud 2"/>
          <p:cNvSpPr>
            <a:spLocks noGrp="1"/>
          </p:cNvSpPr>
          <p:nvPr>
            <p:ph idx="1"/>
          </p:nvPr>
        </p:nvSpPr>
        <p:spPr/>
        <p:txBody>
          <a:bodyPr>
            <a:normAutofit/>
          </a:bodyPr>
          <a:lstStyle/>
          <a:p>
            <a:r>
              <a:rPr lang="nl-NL" sz="2500" dirty="0" smtClean="0"/>
              <a:t>Goede tijden, slechte tijden. (niet de soap)</a:t>
            </a:r>
            <a:endParaRPr lang="nl-NL" sz="2500" dirty="0"/>
          </a:p>
        </p:txBody>
      </p:sp>
    </p:spTree>
    <p:extLst>
      <p:ext uri="{BB962C8B-B14F-4D97-AF65-F5344CB8AC3E}">
        <p14:creationId xmlns:p14="http://schemas.microsoft.com/office/powerpoint/2010/main" val="3203923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opgaves 4.1 ter introductie</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5</a:t>
            </a:r>
            <a:r>
              <a:rPr lang="nl-NL" sz="2500" dirty="0" smtClean="0"/>
              <a:t> minuten de tijd</a:t>
            </a:r>
          </a:p>
          <a:p>
            <a:r>
              <a:rPr lang="nl-NL" sz="2500" dirty="0" smtClean="0"/>
              <a:t>De eerste </a:t>
            </a:r>
            <a:r>
              <a:rPr lang="nl-NL" sz="2500" dirty="0"/>
              <a:t>3</a:t>
            </a:r>
            <a:r>
              <a:rPr lang="nl-NL" sz="2500" dirty="0" smtClean="0"/>
              <a:t> minuten zonder overleg.</a:t>
            </a:r>
          </a:p>
          <a:p>
            <a:r>
              <a:rPr lang="nl-NL" sz="2500" dirty="0" smtClean="0"/>
              <a:t>Kom je er niet uit? Stel vragen of lees eerdere stukken theorie.</a:t>
            </a:r>
          </a:p>
          <a:p>
            <a:r>
              <a:rPr lang="nl-NL" sz="2500" dirty="0" smtClean="0"/>
              <a:t>Eerder klaar? Verder met lezen.</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1670001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l="-99" t="-993" r="99" b="84116"/>
          <a:stretch/>
        </p:blipFill>
        <p:spPr>
          <a:xfrm>
            <a:off x="-12032" y="-36095"/>
            <a:ext cx="12192000" cy="613612"/>
          </a:xfrm>
          <a:prstGeom prst="rect">
            <a:avLst/>
          </a:prstGeom>
        </p:spPr>
      </p:pic>
      <p:pic>
        <p:nvPicPr>
          <p:cNvPr id="5" name="Afbeelding 4"/>
          <p:cNvPicPr>
            <a:picLocks noChangeAspect="1"/>
          </p:cNvPicPr>
          <p:nvPr/>
        </p:nvPicPr>
        <p:blipFill rotWithShape="1">
          <a:blip r:embed="rId2"/>
          <a:srcRect b="74519"/>
          <a:stretch/>
        </p:blipFill>
        <p:spPr>
          <a:xfrm>
            <a:off x="0" y="-1"/>
            <a:ext cx="12192000" cy="926433"/>
          </a:xfrm>
          <a:prstGeom prst="rect">
            <a:avLst/>
          </a:prstGeom>
        </p:spPr>
      </p:pic>
      <p:pic>
        <p:nvPicPr>
          <p:cNvPr id="6" name="Afbeelding 5"/>
          <p:cNvPicPr>
            <a:picLocks noChangeAspect="1"/>
          </p:cNvPicPr>
          <p:nvPr/>
        </p:nvPicPr>
        <p:blipFill rotWithShape="1">
          <a:blip r:embed="rId2"/>
          <a:srcRect b="43082"/>
          <a:stretch/>
        </p:blipFill>
        <p:spPr>
          <a:xfrm>
            <a:off x="0" y="-1"/>
            <a:ext cx="12192000" cy="2069433"/>
          </a:xfrm>
          <a:prstGeom prst="rect">
            <a:avLst/>
          </a:prstGeom>
        </p:spPr>
      </p:pic>
      <p:pic>
        <p:nvPicPr>
          <p:cNvPr id="7" name="Afbeelding 6"/>
          <p:cNvPicPr>
            <a:picLocks noChangeAspect="1"/>
          </p:cNvPicPr>
          <p:nvPr/>
        </p:nvPicPr>
        <p:blipFill>
          <a:blip r:embed="rId2"/>
          <a:stretch>
            <a:fillRect/>
          </a:stretch>
        </p:blipFill>
        <p:spPr>
          <a:xfrm>
            <a:off x="0" y="-1"/>
            <a:ext cx="12192000" cy="3635785"/>
          </a:xfrm>
          <a:prstGeom prst="rect">
            <a:avLst/>
          </a:prstGeom>
        </p:spPr>
      </p:pic>
    </p:spTree>
    <p:extLst>
      <p:ext uri="{BB962C8B-B14F-4D97-AF65-F5344CB8AC3E}">
        <p14:creationId xmlns:p14="http://schemas.microsoft.com/office/powerpoint/2010/main" val="419682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p:txBody>
          <a:bodyPr>
            <a:normAutofit/>
          </a:bodyPr>
          <a:lstStyle/>
          <a:p>
            <a:r>
              <a:rPr lang="nl-NL" sz="2500" dirty="0" smtClean="0"/>
              <a:t>Als we over een periode van 100 jaar kijken zien we dat de economie altijd groeit. Niet altijd even hard, en soms zelfs een klein beetje daalt maar over deze 100 jaar is er groei.</a:t>
            </a:r>
          </a:p>
          <a:p>
            <a:r>
              <a:rPr lang="nl-NL" sz="2500" dirty="0" smtClean="0"/>
              <a:t>De gemiddelde groei, noemen we ook wel de </a:t>
            </a:r>
            <a:r>
              <a:rPr lang="nl-NL" sz="2500" b="1" dirty="0" smtClean="0"/>
              <a:t>trendmatige groei.</a:t>
            </a:r>
          </a:p>
          <a:p>
            <a:r>
              <a:rPr lang="nl-NL" sz="2500" dirty="0" smtClean="0"/>
              <a:t>Dit ligt vaak om en rond de 2%</a:t>
            </a:r>
            <a:endParaRPr lang="nl-NL" sz="2500" dirty="0"/>
          </a:p>
        </p:txBody>
      </p:sp>
    </p:spTree>
    <p:extLst>
      <p:ext uri="{BB962C8B-B14F-4D97-AF65-F5344CB8AC3E}">
        <p14:creationId xmlns:p14="http://schemas.microsoft.com/office/powerpoint/2010/main" val="1060538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p:txBody>
          <a:bodyPr>
            <a:normAutofit/>
          </a:bodyPr>
          <a:lstStyle/>
          <a:p>
            <a:r>
              <a:rPr lang="nl-NL" sz="2500" dirty="0" smtClean="0"/>
              <a:t>we </a:t>
            </a:r>
            <a:r>
              <a:rPr lang="nl-NL" sz="2500" dirty="0" smtClean="0"/>
              <a:t>ook wel de </a:t>
            </a:r>
            <a:r>
              <a:rPr lang="nl-NL" sz="2500" b="1" dirty="0" smtClean="0"/>
              <a:t>trendmatige groei.</a:t>
            </a:r>
          </a:p>
          <a:p>
            <a:r>
              <a:rPr lang="nl-NL" sz="2500" dirty="0" smtClean="0"/>
              <a:t>Dit ligt vaak om en rond de 2</a:t>
            </a:r>
            <a:r>
              <a:rPr lang="nl-NL" sz="2500" dirty="0" smtClean="0"/>
              <a:t>%</a:t>
            </a:r>
          </a:p>
          <a:p>
            <a:r>
              <a:rPr lang="nl-NL" sz="2500" dirty="0"/>
              <a:t>De korte termijn economische groei, wordt verklaard door bestedingen (vraagzijde van de economie)</a:t>
            </a:r>
          </a:p>
          <a:p>
            <a:r>
              <a:rPr lang="nl-NL" sz="2500" dirty="0" smtClean="0"/>
              <a:t>Soms groeit de economie sneller dan deze trendmatige groei. Dit wordt verklaard door hoge bestedingen.</a:t>
            </a:r>
          </a:p>
          <a:p>
            <a:r>
              <a:rPr lang="nl-NL" sz="2500" dirty="0" smtClean="0"/>
              <a:t>Dit noemen we </a:t>
            </a:r>
            <a:r>
              <a:rPr lang="nl-NL" sz="2500" b="1" dirty="0" smtClean="0"/>
              <a:t>hoog conjunctuur.</a:t>
            </a:r>
          </a:p>
        </p:txBody>
      </p:sp>
    </p:spTree>
    <p:extLst>
      <p:ext uri="{BB962C8B-B14F-4D97-AF65-F5344CB8AC3E}">
        <p14:creationId xmlns:p14="http://schemas.microsoft.com/office/powerpoint/2010/main" val="328139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a:xfrm>
            <a:off x="677334" y="1299411"/>
            <a:ext cx="8596668" cy="5366084"/>
          </a:xfrm>
        </p:spPr>
        <p:txBody>
          <a:bodyPr>
            <a:normAutofit lnSpcReduction="10000"/>
          </a:bodyPr>
          <a:lstStyle/>
          <a:p>
            <a:r>
              <a:rPr lang="nl-NL" sz="2500" dirty="0" smtClean="0"/>
              <a:t>we </a:t>
            </a:r>
            <a:r>
              <a:rPr lang="nl-NL" sz="2500" dirty="0" smtClean="0"/>
              <a:t>ook wel de </a:t>
            </a:r>
            <a:r>
              <a:rPr lang="nl-NL" sz="2500" b="1" dirty="0" smtClean="0"/>
              <a:t>trendmatige groei.</a:t>
            </a:r>
          </a:p>
          <a:p>
            <a:r>
              <a:rPr lang="nl-NL" sz="2500" dirty="0" smtClean="0"/>
              <a:t>Dit ligt vaak om en rond de 2</a:t>
            </a:r>
            <a:r>
              <a:rPr lang="nl-NL" sz="2500" dirty="0" smtClean="0"/>
              <a:t>%</a:t>
            </a:r>
          </a:p>
          <a:p>
            <a:r>
              <a:rPr lang="nl-NL" sz="2500" dirty="0"/>
              <a:t>De korte termijn economische groei, wordt verklaard door bestedingen (vraagzijde van de economie)</a:t>
            </a:r>
          </a:p>
          <a:p>
            <a:r>
              <a:rPr lang="nl-NL" sz="2500" dirty="0" smtClean="0"/>
              <a:t>Soms groeit de economie trager dan deze trendmatige groei. Dit wordt verklaard door lage bestedingen.</a:t>
            </a:r>
          </a:p>
          <a:p>
            <a:r>
              <a:rPr lang="nl-NL" sz="2500" dirty="0" smtClean="0"/>
              <a:t>Dit noemen we </a:t>
            </a:r>
            <a:r>
              <a:rPr lang="nl-NL" sz="2500" b="1" dirty="0" smtClean="0"/>
              <a:t>laag conjunctuur.</a:t>
            </a:r>
          </a:p>
          <a:p>
            <a:r>
              <a:rPr lang="nl-NL" sz="2500" dirty="0" smtClean="0"/>
              <a:t>Wanneer de economie zelfs krimpt (dus negatieve groei) en dit gebeurd voor 2 opvolgende kwartalen, noemen we dit </a:t>
            </a:r>
            <a:r>
              <a:rPr lang="nl-NL" sz="2500" b="1" dirty="0" smtClean="0"/>
              <a:t>recessie.</a:t>
            </a:r>
          </a:p>
          <a:p>
            <a:r>
              <a:rPr lang="nl-NL" sz="2500" dirty="0" smtClean="0"/>
              <a:t>Wanneer een langdurige recessie is (dus langdurige krimp van de economie) spreken we van een </a:t>
            </a:r>
            <a:r>
              <a:rPr lang="nl-NL" sz="2500" b="1" dirty="0" smtClean="0"/>
              <a:t>depressie.</a:t>
            </a:r>
          </a:p>
          <a:p>
            <a:endParaRPr lang="nl-NL" sz="2500" dirty="0" smtClean="0"/>
          </a:p>
        </p:txBody>
      </p:sp>
    </p:spTree>
    <p:extLst>
      <p:ext uri="{BB962C8B-B14F-4D97-AF65-F5344CB8AC3E}">
        <p14:creationId xmlns:p14="http://schemas.microsoft.com/office/powerpoint/2010/main" val="110363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a:t>
            </a:r>
            <a:r>
              <a:rPr lang="nl-NL" dirty="0" smtClean="0"/>
              <a:t>opgave 4.2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5</a:t>
            </a:r>
            <a:r>
              <a:rPr lang="nl-NL" sz="2500" dirty="0" smtClean="0"/>
              <a:t> </a:t>
            </a:r>
            <a:r>
              <a:rPr lang="nl-NL" sz="2500" dirty="0" smtClean="0"/>
              <a:t>minuten de tijd</a:t>
            </a:r>
          </a:p>
          <a:p>
            <a:r>
              <a:rPr lang="nl-NL" sz="2500" dirty="0" smtClean="0"/>
              <a:t>De eerste </a:t>
            </a:r>
            <a:r>
              <a:rPr lang="nl-NL" sz="2500" dirty="0"/>
              <a:t>3</a:t>
            </a:r>
            <a:r>
              <a:rPr lang="nl-NL" sz="2500" dirty="0" smtClean="0"/>
              <a:t> </a:t>
            </a:r>
            <a:r>
              <a:rPr lang="nl-NL" sz="2500" dirty="0" smtClean="0"/>
              <a:t>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94743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3754"/>
          <a:stretch/>
        </p:blipFill>
        <p:spPr>
          <a:xfrm>
            <a:off x="0" y="0"/>
            <a:ext cx="12192000" cy="601579"/>
          </a:xfrm>
          <a:prstGeom prst="rect">
            <a:avLst/>
          </a:prstGeom>
        </p:spPr>
      </p:pic>
      <p:pic>
        <p:nvPicPr>
          <p:cNvPr id="5" name="Afbeelding 4"/>
          <p:cNvPicPr>
            <a:picLocks noChangeAspect="1"/>
          </p:cNvPicPr>
          <p:nvPr/>
        </p:nvPicPr>
        <p:blipFill rotWithShape="1">
          <a:blip r:embed="rId2"/>
          <a:srcRect b="39635"/>
          <a:stretch/>
        </p:blipFill>
        <p:spPr>
          <a:xfrm>
            <a:off x="0" y="0"/>
            <a:ext cx="12192000" cy="1383632"/>
          </a:xfrm>
          <a:prstGeom prst="rect">
            <a:avLst/>
          </a:prstGeom>
        </p:spPr>
      </p:pic>
      <p:pic>
        <p:nvPicPr>
          <p:cNvPr id="6" name="Afbeelding 5"/>
          <p:cNvPicPr>
            <a:picLocks noChangeAspect="1"/>
          </p:cNvPicPr>
          <p:nvPr/>
        </p:nvPicPr>
        <p:blipFill>
          <a:blip r:embed="rId2"/>
          <a:stretch>
            <a:fillRect/>
          </a:stretch>
        </p:blipFill>
        <p:spPr>
          <a:xfrm>
            <a:off x="0" y="0"/>
            <a:ext cx="12192000" cy="2292096"/>
          </a:xfrm>
          <a:prstGeom prst="rect">
            <a:avLst/>
          </a:prstGeom>
        </p:spPr>
      </p:pic>
    </p:spTree>
    <p:extLst>
      <p:ext uri="{BB962C8B-B14F-4D97-AF65-F5344CB8AC3E}">
        <p14:creationId xmlns:p14="http://schemas.microsoft.com/office/powerpoint/2010/main" val="40114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Hoog conjunctuur:</a:t>
            </a:r>
            <a:endParaRPr lang="nl-NL" dirty="0"/>
          </a:p>
        </p:txBody>
      </p:sp>
      <p:sp>
        <p:nvSpPr>
          <p:cNvPr id="3" name="Tijdelijke aanduiding voor inhoud 2"/>
          <p:cNvSpPr>
            <a:spLocks noGrp="1"/>
          </p:cNvSpPr>
          <p:nvPr>
            <p:ph idx="1"/>
          </p:nvPr>
        </p:nvSpPr>
        <p:spPr>
          <a:xfrm>
            <a:off x="677334" y="1431758"/>
            <a:ext cx="8984024" cy="5137483"/>
          </a:xfrm>
        </p:spPr>
        <p:txBody>
          <a:bodyPr>
            <a:normAutofit/>
          </a:bodyPr>
          <a:lstStyle/>
          <a:p>
            <a:r>
              <a:rPr lang="nl-NL" sz="2500" dirty="0" smtClean="0"/>
              <a:t>Er is sprake van hoge bestedingen:</a:t>
            </a:r>
          </a:p>
          <a:p>
            <a:r>
              <a:rPr lang="nl-NL" sz="2500" dirty="0" smtClean="0"/>
              <a:t>De gevolgen: de productie neemt toe </a:t>
            </a:r>
            <a:r>
              <a:rPr lang="nl-NL" sz="2500" dirty="0" smtClean="0">
                <a:sym typeface="Wingdings" panose="05000000000000000000" pitchFamily="2" charset="2"/>
              </a:rPr>
              <a:t> bezettingsgraad neemt toe.</a:t>
            </a:r>
          </a:p>
          <a:p>
            <a:r>
              <a:rPr lang="nl-NL" sz="2500" b="1" dirty="0" smtClean="0">
                <a:sym typeface="Wingdings" panose="05000000000000000000" pitchFamily="2" charset="2"/>
              </a:rPr>
              <a:t>Bezettingsgraad</a:t>
            </a:r>
            <a:r>
              <a:rPr lang="nl-NL" sz="2500" dirty="0" smtClean="0">
                <a:sym typeface="Wingdings" panose="05000000000000000000" pitchFamily="2" charset="2"/>
              </a:rPr>
              <a:t> </a:t>
            </a:r>
            <a:r>
              <a:rPr lang="nl-NL" sz="2500" b="1" dirty="0" smtClean="0">
                <a:sym typeface="Wingdings" panose="05000000000000000000" pitchFamily="2" charset="2"/>
              </a:rPr>
              <a:t>= productie / productiecapaciteit * 100.</a:t>
            </a:r>
          </a:p>
          <a:p>
            <a:r>
              <a:rPr lang="nl-NL" sz="2500" dirty="0" smtClean="0">
                <a:sym typeface="Wingdings" panose="05000000000000000000" pitchFamily="2" charset="2"/>
              </a:rPr>
              <a:t>Er is meer personeel nodig, dus de werkloosheid daalt, de arbeidsmarkt wordt krapper. </a:t>
            </a:r>
          </a:p>
          <a:p>
            <a:r>
              <a:rPr lang="nl-NL" sz="2500" dirty="0" smtClean="0">
                <a:sym typeface="Wingdings" panose="05000000000000000000" pitchFamily="2" charset="2"/>
              </a:rPr>
              <a:t>Het loon kan mogelijk stijgen.</a:t>
            </a:r>
          </a:p>
          <a:p>
            <a:r>
              <a:rPr lang="nl-NL" sz="2500" dirty="0" smtClean="0">
                <a:sym typeface="Wingdings" panose="05000000000000000000" pitchFamily="2" charset="2"/>
              </a:rPr>
              <a:t>Een lange periode van overbesteding kan leiden tot inflatie (gaan we later mee aan de slag).</a:t>
            </a:r>
            <a:endParaRPr lang="nl-NL" sz="2500" dirty="0" smtClean="0"/>
          </a:p>
        </p:txBody>
      </p:sp>
    </p:spTree>
    <p:extLst>
      <p:ext uri="{BB962C8B-B14F-4D97-AF65-F5344CB8AC3E}">
        <p14:creationId xmlns:p14="http://schemas.microsoft.com/office/powerpoint/2010/main" val="2471010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4.1 t/m 4.5 (hoog en laag conjunctuur)</a:t>
            </a:r>
          </a:p>
          <a:p>
            <a:r>
              <a:rPr lang="nl-NL" sz="2500" dirty="0" smtClean="0"/>
              <a:t>Les 2: 4.6 t/m </a:t>
            </a:r>
            <a:r>
              <a:rPr lang="nl-NL" sz="2500" dirty="0" smtClean="0"/>
              <a:t>4.11 </a:t>
            </a:r>
            <a:r>
              <a:rPr lang="nl-NL" sz="2500" dirty="0" smtClean="0"/>
              <a:t>(</a:t>
            </a:r>
            <a:r>
              <a:rPr lang="nl-NL" sz="2500" dirty="0" smtClean="0"/>
              <a:t>conjunctuurindicatoren en begin geaggregeerde model)</a:t>
            </a:r>
            <a:endParaRPr lang="nl-NL" sz="2500" dirty="0" smtClean="0"/>
          </a:p>
          <a:p>
            <a:r>
              <a:rPr lang="nl-NL" sz="2500" dirty="0" smtClean="0"/>
              <a:t>Les 3: </a:t>
            </a:r>
            <a:r>
              <a:rPr lang="nl-NL" sz="2500" dirty="0" smtClean="0"/>
              <a:t>4.12 </a:t>
            </a:r>
            <a:r>
              <a:rPr lang="nl-NL" sz="2500" dirty="0" smtClean="0"/>
              <a:t>t/m </a:t>
            </a:r>
            <a:r>
              <a:rPr lang="nl-NL" sz="2500" dirty="0" smtClean="0"/>
              <a:t>4.18 </a:t>
            </a:r>
            <a:r>
              <a:rPr lang="nl-NL" sz="2500" dirty="0" smtClean="0"/>
              <a:t>(de geaggregeerde vraag en het geaggregeerde aanbod)</a:t>
            </a:r>
          </a:p>
          <a:p>
            <a:r>
              <a:rPr lang="nl-NL" sz="2500" dirty="0" smtClean="0"/>
              <a:t>Zou kunnen dat we aan het begin iets voorlopen, want les 3 is pittig en anders wordt dat huiswerk.</a:t>
            </a:r>
          </a:p>
          <a:p>
            <a:endParaRPr lang="nl-NL" sz="2500" dirty="0" smtClean="0"/>
          </a:p>
          <a:p>
            <a:endParaRPr lang="nl-NL" sz="2500" dirty="0" smtClean="0"/>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laag conjunctuur:</a:t>
            </a:r>
            <a:endParaRPr lang="nl-NL" dirty="0"/>
          </a:p>
        </p:txBody>
      </p:sp>
      <p:sp>
        <p:nvSpPr>
          <p:cNvPr id="3" name="Tijdelijke aanduiding voor inhoud 2"/>
          <p:cNvSpPr>
            <a:spLocks noGrp="1"/>
          </p:cNvSpPr>
          <p:nvPr>
            <p:ph idx="1"/>
          </p:nvPr>
        </p:nvSpPr>
        <p:spPr>
          <a:xfrm>
            <a:off x="677334" y="1431758"/>
            <a:ext cx="8984024" cy="5137483"/>
          </a:xfrm>
        </p:spPr>
        <p:txBody>
          <a:bodyPr>
            <a:normAutofit/>
          </a:bodyPr>
          <a:lstStyle/>
          <a:p>
            <a:r>
              <a:rPr lang="nl-NL" sz="2500" dirty="0" smtClean="0"/>
              <a:t>Er is sprake van lage bestedingen:</a:t>
            </a:r>
          </a:p>
          <a:p>
            <a:r>
              <a:rPr lang="nl-NL" sz="2500" dirty="0" smtClean="0"/>
              <a:t>De gevolgen: de productie neemt af </a:t>
            </a:r>
            <a:r>
              <a:rPr lang="nl-NL" sz="2500" dirty="0" smtClean="0">
                <a:sym typeface="Wingdings" panose="05000000000000000000" pitchFamily="2" charset="2"/>
              </a:rPr>
              <a:t> bezettingsgraad neemt af.</a:t>
            </a:r>
          </a:p>
          <a:p>
            <a:r>
              <a:rPr lang="nl-NL" sz="2500" b="1" dirty="0" smtClean="0">
                <a:sym typeface="Wingdings" panose="05000000000000000000" pitchFamily="2" charset="2"/>
              </a:rPr>
              <a:t>Bezettingsgraad</a:t>
            </a:r>
            <a:r>
              <a:rPr lang="nl-NL" sz="2500" dirty="0" smtClean="0">
                <a:sym typeface="Wingdings" panose="05000000000000000000" pitchFamily="2" charset="2"/>
              </a:rPr>
              <a:t> </a:t>
            </a:r>
            <a:r>
              <a:rPr lang="nl-NL" sz="2500" b="1" dirty="0" smtClean="0">
                <a:sym typeface="Wingdings" panose="05000000000000000000" pitchFamily="2" charset="2"/>
              </a:rPr>
              <a:t>= productie / productiecapaciteit * 100.</a:t>
            </a:r>
          </a:p>
          <a:p>
            <a:r>
              <a:rPr lang="nl-NL" sz="2500" dirty="0" smtClean="0">
                <a:sym typeface="Wingdings" panose="05000000000000000000" pitchFamily="2" charset="2"/>
              </a:rPr>
              <a:t>Er is minder personeel nodig, dus de werkloosheid stijgt, de arbeidsmarkt wordt ruimer. </a:t>
            </a:r>
          </a:p>
          <a:p>
            <a:r>
              <a:rPr lang="nl-NL" sz="2500" dirty="0" smtClean="0">
                <a:sym typeface="Wingdings" panose="05000000000000000000" pitchFamily="2" charset="2"/>
              </a:rPr>
              <a:t>Het loon kan mogelijk dalen.</a:t>
            </a:r>
          </a:p>
          <a:p>
            <a:r>
              <a:rPr lang="nl-NL" sz="2500" dirty="0" smtClean="0">
                <a:sym typeface="Wingdings" panose="05000000000000000000" pitchFamily="2" charset="2"/>
              </a:rPr>
              <a:t>Een lange periode van onderbesteding kan leiden tot </a:t>
            </a:r>
            <a:r>
              <a:rPr lang="nl-NL" sz="2500" dirty="0" err="1" smtClean="0">
                <a:sym typeface="Wingdings" panose="05000000000000000000" pitchFamily="2" charset="2"/>
              </a:rPr>
              <a:t>defiatie</a:t>
            </a:r>
            <a:r>
              <a:rPr lang="nl-NL" sz="2500" dirty="0" smtClean="0">
                <a:sym typeface="Wingdings" panose="05000000000000000000" pitchFamily="2" charset="2"/>
              </a:rPr>
              <a:t> (gaan we later mee aan de slag).</a:t>
            </a:r>
            <a:endParaRPr lang="nl-NL" sz="2500" dirty="0" smtClean="0"/>
          </a:p>
        </p:txBody>
      </p:sp>
    </p:spTree>
    <p:extLst>
      <p:ext uri="{BB962C8B-B14F-4D97-AF65-F5344CB8AC3E}">
        <p14:creationId xmlns:p14="http://schemas.microsoft.com/office/powerpoint/2010/main" val="21556094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opgaves </a:t>
            </a:r>
            <a:r>
              <a:rPr lang="nl-NL" dirty="0" smtClean="0"/>
              <a:t>4.3 en 4.4 </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6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198535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49079" b="64545"/>
          <a:stretch/>
        </p:blipFill>
        <p:spPr>
          <a:xfrm>
            <a:off x="0" y="0"/>
            <a:ext cx="6208295" cy="1299411"/>
          </a:xfrm>
          <a:prstGeom prst="rect">
            <a:avLst/>
          </a:prstGeom>
        </p:spPr>
      </p:pic>
      <p:pic>
        <p:nvPicPr>
          <p:cNvPr id="5" name="Afbeelding 4"/>
          <p:cNvPicPr>
            <a:picLocks noChangeAspect="1"/>
          </p:cNvPicPr>
          <p:nvPr/>
        </p:nvPicPr>
        <p:blipFill rotWithShape="1">
          <a:blip r:embed="rId2"/>
          <a:srcRect r="31809" b="64873"/>
          <a:stretch/>
        </p:blipFill>
        <p:spPr>
          <a:xfrm>
            <a:off x="0" y="0"/>
            <a:ext cx="8313821" cy="1287379"/>
          </a:xfrm>
          <a:prstGeom prst="rect">
            <a:avLst/>
          </a:prstGeom>
        </p:spPr>
      </p:pic>
      <p:pic>
        <p:nvPicPr>
          <p:cNvPr id="6" name="Afbeelding 5"/>
          <p:cNvPicPr>
            <a:picLocks noChangeAspect="1"/>
          </p:cNvPicPr>
          <p:nvPr/>
        </p:nvPicPr>
        <p:blipFill rotWithShape="1">
          <a:blip r:embed="rId2"/>
          <a:srcRect r="15033" b="64545"/>
          <a:stretch/>
        </p:blipFill>
        <p:spPr>
          <a:xfrm>
            <a:off x="0" y="0"/>
            <a:ext cx="10359189" cy="1299411"/>
          </a:xfrm>
          <a:prstGeom prst="rect">
            <a:avLst/>
          </a:prstGeom>
        </p:spPr>
      </p:pic>
      <p:pic>
        <p:nvPicPr>
          <p:cNvPr id="7" name="Afbeelding 6"/>
          <p:cNvPicPr>
            <a:picLocks noChangeAspect="1"/>
          </p:cNvPicPr>
          <p:nvPr/>
        </p:nvPicPr>
        <p:blipFill rotWithShape="1">
          <a:blip r:embed="rId2"/>
          <a:srcRect r="48980" b="48458"/>
          <a:stretch/>
        </p:blipFill>
        <p:spPr>
          <a:xfrm>
            <a:off x="0" y="0"/>
            <a:ext cx="6220326" cy="1888958"/>
          </a:xfrm>
          <a:prstGeom prst="rect">
            <a:avLst/>
          </a:prstGeom>
        </p:spPr>
      </p:pic>
      <p:pic>
        <p:nvPicPr>
          <p:cNvPr id="8" name="Afbeelding 7"/>
          <p:cNvPicPr>
            <a:picLocks noChangeAspect="1"/>
          </p:cNvPicPr>
          <p:nvPr/>
        </p:nvPicPr>
        <p:blipFill rotWithShape="1">
          <a:blip r:embed="rId2"/>
          <a:srcRect r="31711" b="48130"/>
          <a:stretch/>
        </p:blipFill>
        <p:spPr>
          <a:xfrm>
            <a:off x="0" y="0"/>
            <a:ext cx="8325853" cy="1900989"/>
          </a:xfrm>
          <a:prstGeom prst="rect">
            <a:avLst/>
          </a:prstGeom>
        </p:spPr>
      </p:pic>
      <p:pic>
        <p:nvPicPr>
          <p:cNvPr id="9" name="Afbeelding 8"/>
          <p:cNvPicPr>
            <a:picLocks noChangeAspect="1"/>
          </p:cNvPicPr>
          <p:nvPr/>
        </p:nvPicPr>
        <p:blipFill rotWithShape="1">
          <a:blip r:embed="rId2"/>
          <a:srcRect r="13947" b="50428"/>
          <a:stretch/>
        </p:blipFill>
        <p:spPr>
          <a:xfrm>
            <a:off x="0" y="0"/>
            <a:ext cx="10491537" cy="1816768"/>
          </a:xfrm>
          <a:prstGeom prst="rect">
            <a:avLst/>
          </a:prstGeom>
        </p:spPr>
      </p:pic>
      <p:pic>
        <p:nvPicPr>
          <p:cNvPr id="10" name="Afbeelding 9"/>
          <p:cNvPicPr>
            <a:picLocks noChangeAspect="1"/>
          </p:cNvPicPr>
          <p:nvPr/>
        </p:nvPicPr>
        <p:blipFill rotWithShape="1">
          <a:blip r:embed="rId2"/>
          <a:srcRect b="27120"/>
          <a:stretch/>
        </p:blipFill>
        <p:spPr>
          <a:xfrm>
            <a:off x="0" y="0"/>
            <a:ext cx="12192000" cy="2671011"/>
          </a:xfrm>
          <a:prstGeom prst="rect">
            <a:avLst/>
          </a:prstGeom>
        </p:spPr>
      </p:pic>
      <p:pic>
        <p:nvPicPr>
          <p:cNvPr id="11" name="Afbeelding 10"/>
          <p:cNvPicPr>
            <a:picLocks noChangeAspect="1"/>
          </p:cNvPicPr>
          <p:nvPr/>
        </p:nvPicPr>
        <p:blipFill>
          <a:blip r:embed="rId2"/>
          <a:stretch>
            <a:fillRect/>
          </a:stretch>
        </p:blipFill>
        <p:spPr>
          <a:xfrm>
            <a:off x="0" y="0"/>
            <a:ext cx="12192000" cy="3664930"/>
          </a:xfrm>
          <a:prstGeom prst="rect">
            <a:avLst/>
          </a:prstGeom>
        </p:spPr>
      </p:pic>
    </p:spTree>
    <p:extLst>
      <p:ext uri="{BB962C8B-B14F-4D97-AF65-F5344CB8AC3E}">
        <p14:creationId xmlns:p14="http://schemas.microsoft.com/office/powerpoint/2010/main" val="583186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Bestedingen bepalen op korte termijn het BBP.</a:t>
            </a:r>
            <a:endParaRPr lang="nl-NL" dirty="0"/>
          </a:p>
        </p:txBody>
      </p:sp>
      <p:sp>
        <p:nvSpPr>
          <p:cNvPr id="3" name="Tijdelijke aanduiding voor inhoud 2"/>
          <p:cNvSpPr>
            <a:spLocks noGrp="1"/>
          </p:cNvSpPr>
          <p:nvPr>
            <p:ph idx="1"/>
          </p:nvPr>
        </p:nvSpPr>
        <p:spPr/>
        <p:txBody>
          <a:bodyPr>
            <a:normAutofit/>
          </a:bodyPr>
          <a:lstStyle/>
          <a:p>
            <a:r>
              <a:rPr lang="nl-NL" sz="2500" dirty="0" smtClean="0"/>
              <a:t>BBP is Y = C + I + O + E – M</a:t>
            </a:r>
          </a:p>
          <a:p>
            <a:r>
              <a:rPr lang="nl-NL" sz="2500" dirty="0" smtClean="0"/>
              <a:t>Als de bestedingen afnemen, zal er minder geproduceerd worden en gaat er dus minder geld naar gezinnen (Y daalt).</a:t>
            </a:r>
          </a:p>
          <a:p>
            <a:r>
              <a:rPr lang="nl-NL" sz="2500" dirty="0" smtClean="0"/>
              <a:t>Hierdoor zal er mogelijk minder geconsumeerd worden, minder geïmporteerd worden maar ook minder geld naar de overheid gaan door belastingen </a:t>
            </a:r>
            <a:r>
              <a:rPr lang="nl-NL" sz="2500" dirty="0" err="1" smtClean="0"/>
              <a:t>e.d</a:t>
            </a:r>
            <a:endParaRPr lang="nl-NL" sz="2500" dirty="0"/>
          </a:p>
        </p:txBody>
      </p:sp>
    </p:spTree>
    <p:extLst>
      <p:ext uri="{BB962C8B-B14F-4D97-AF65-F5344CB8AC3E}">
        <p14:creationId xmlns:p14="http://schemas.microsoft.com/office/powerpoint/2010/main" val="1756199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Bestedingen bepalen op korte termijn het BBP.</a:t>
            </a:r>
            <a:endParaRPr lang="nl-NL" dirty="0"/>
          </a:p>
        </p:txBody>
      </p:sp>
      <p:sp>
        <p:nvSpPr>
          <p:cNvPr id="3" name="Tijdelijke aanduiding voor inhoud 2"/>
          <p:cNvSpPr>
            <a:spLocks noGrp="1"/>
          </p:cNvSpPr>
          <p:nvPr>
            <p:ph idx="1"/>
          </p:nvPr>
        </p:nvSpPr>
        <p:spPr/>
        <p:txBody>
          <a:bodyPr>
            <a:normAutofit/>
          </a:bodyPr>
          <a:lstStyle/>
          <a:p>
            <a:r>
              <a:rPr lang="nl-NL" sz="2500" dirty="0" smtClean="0"/>
              <a:t>BBP is Y = C + I + O + E – M</a:t>
            </a:r>
          </a:p>
          <a:p>
            <a:r>
              <a:rPr lang="nl-NL" sz="2500" dirty="0" smtClean="0"/>
              <a:t>Als de bestedingen toenemen, zal er meer geproduceerd worden en gaat er dus meer geld naar gezinnen (Y stijgt).</a:t>
            </a:r>
          </a:p>
          <a:p>
            <a:r>
              <a:rPr lang="nl-NL" sz="2500" dirty="0" smtClean="0"/>
              <a:t>Hierdoor zal er mogelijk meer geconsumeerd worden, meer geïmporteerd worden maar ook meer geld naar de overheid gaan door belastingen </a:t>
            </a:r>
            <a:r>
              <a:rPr lang="nl-NL" sz="2500" dirty="0" err="1" smtClean="0"/>
              <a:t>e.d</a:t>
            </a:r>
            <a:endParaRPr lang="nl-NL" sz="2500" dirty="0"/>
          </a:p>
        </p:txBody>
      </p:sp>
    </p:spTree>
    <p:extLst>
      <p:ext uri="{BB962C8B-B14F-4D97-AF65-F5344CB8AC3E}">
        <p14:creationId xmlns:p14="http://schemas.microsoft.com/office/powerpoint/2010/main" val="1824677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Laatste opgave vandaag 4.5</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8</a:t>
            </a:r>
            <a:r>
              <a:rPr lang="nl-NL" sz="2500" dirty="0" smtClean="0"/>
              <a:t>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85092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4771"/>
          <a:stretch/>
        </p:blipFill>
        <p:spPr>
          <a:xfrm>
            <a:off x="0" y="0"/>
            <a:ext cx="12192000" cy="842211"/>
          </a:xfrm>
          <a:prstGeom prst="rect">
            <a:avLst/>
          </a:prstGeom>
        </p:spPr>
      </p:pic>
      <p:pic>
        <p:nvPicPr>
          <p:cNvPr id="5" name="Afbeelding 4"/>
          <p:cNvPicPr>
            <a:picLocks noChangeAspect="1"/>
          </p:cNvPicPr>
          <p:nvPr/>
        </p:nvPicPr>
        <p:blipFill rotWithShape="1">
          <a:blip r:embed="rId2"/>
          <a:srcRect b="51705"/>
          <a:stretch/>
        </p:blipFill>
        <p:spPr>
          <a:xfrm>
            <a:off x="0" y="0"/>
            <a:ext cx="12192000" cy="1612232"/>
          </a:xfrm>
          <a:prstGeom prst="rect">
            <a:avLst/>
          </a:prstGeom>
        </p:spPr>
      </p:pic>
      <p:pic>
        <p:nvPicPr>
          <p:cNvPr id="6" name="Afbeelding 5"/>
          <p:cNvPicPr>
            <a:picLocks noChangeAspect="1"/>
          </p:cNvPicPr>
          <p:nvPr/>
        </p:nvPicPr>
        <p:blipFill rotWithShape="1">
          <a:blip r:embed="rId2"/>
          <a:srcRect b="39091"/>
          <a:stretch/>
        </p:blipFill>
        <p:spPr>
          <a:xfrm>
            <a:off x="0" y="0"/>
            <a:ext cx="12192000" cy="2033337"/>
          </a:xfrm>
          <a:prstGeom prst="rect">
            <a:avLst/>
          </a:prstGeom>
        </p:spPr>
      </p:pic>
      <p:pic>
        <p:nvPicPr>
          <p:cNvPr id="7" name="Afbeelding 6"/>
          <p:cNvPicPr>
            <a:picLocks noChangeAspect="1"/>
          </p:cNvPicPr>
          <p:nvPr/>
        </p:nvPicPr>
        <p:blipFill rotWithShape="1">
          <a:blip r:embed="rId2"/>
          <a:srcRect b="16024"/>
          <a:stretch/>
        </p:blipFill>
        <p:spPr>
          <a:xfrm>
            <a:off x="0" y="0"/>
            <a:ext cx="12192000" cy="2803358"/>
          </a:xfrm>
          <a:prstGeom prst="rect">
            <a:avLst/>
          </a:prstGeom>
        </p:spPr>
      </p:pic>
      <p:pic>
        <p:nvPicPr>
          <p:cNvPr id="8" name="Afbeelding 7"/>
          <p:cNvPicPr>
            <a:picLocks noChangeAspect="1"/>
          </p:cNvPicPr>
          <p:nvPr/>
        </p:nvPicPr>
        <p:blipFill>
          <a:blip r:embed="rId2"/>
          <a:stretch>
            <a:fillRect/>
          </a:stretch>
        </p:blipFill>
        <p:spPr>
          <a:xfrm>
            <a:off x="0" y="0"/>
            <a:ext cx="12192000" cy="3338286"/>
          </a:xfrm>
          <a:prstGeom prst="rect">
            <a:avLst/>
          </a:prstGeom>
        </p:spPr>
      </p:pic>
    </p:spTree>
    <p:extLst>
      <p:ext uri="{BB962C8B-B14F-4D97-AF65-F5344CB8AC3E}">
        <p14:creationId xmlns:p14="http://schemas.microsoft.com/office/powerpoint/2010/main" val="39526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conjunctuurindicatoren.</a:t>
            </a:r>
            <a:endParaRPr lang="nl-NL" dirty="0"/>
          </a:p>
        </p:txBody>
      </p:sp>
      <p:sp>
        <p:nvSpPr>
          <p:cNvPr id="3" name="Tijdelijke aanduiding voor inhoud 2"/>
          <p:cNvSpPr>
            <a:spLocks noGrp="1"/>
          </p:cNvSpPr>
          <p:nvPr>
            <p:ph idx="1"/>
          </p:nvPr>
        </p:nvSpPr>
        <p:spPr/>
        <p:txBody>
          <a:bodyPr>
            <a:normAutofit/>
          </a:bodyPr>
          <a:lstStyle/>
          <a:p>
            <a:r>
              <a:rPr lang="nl-NL" sz="2500" dirty="0" smtClean="0"/>
              <a:t>Vandaag gaan we kijken naar de voorspelbaarheid van de conjunctuur.</a:t>
            </a:r>
          </a:p>
          <a:p>
            <a:r>
              <a:rPr lang="nl-NL" sz="2500" dirty="0" err="1" smtClean="0"/>
              <a:t>Cq</a:t>
            </a:r>
            <a:r>
              <a:rPr lang="nl-NL" sz="2500" dirty="0" smtClean="0"/>
              <a:t>: kunnen we voorspelen hoe de economie op korte termijn zich gaat ontwikkelen</a:t>
            </a:r>
            <a:endParaRPr lang="nl-NL" sz="2500" dirty="0"/>
          </a:p>
        </p:txBody>
      </p:sp>
    </p:spTree>
    <p:extLst>
      <p:ext uri="{BB962C8B-B14F-4D97-AF65-F5344CB8AC3E}">
        <p14:creationId xmlns:p14="http://schemas.microsoft.com/office/powerpoint/2010/main" val="3691637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introductieopgave. 4.6</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6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16546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49461"/>
          <a:stretch/>
        </p:blipFill>
        <p:spPr>
          <a:xfrm>
            <a:off x="0" y="0"/>
            <a:ext cx="12192000" cy="938463"/>
          </a:xfrm>
          <a:prstGeom prst="rect">
            <a:avLst/>
          </a:prstGeom>
        </p:spPr>
      </p:pic>
      <p:pic>
        <p:nvPicPr>
          <p:cNvPr id="5" name="Afbeelding 4"/>
          <p:cNvPicPr>
            <a:picLocks noChangeAspect="1"/>
          </p:cNvPicPr>
          <p:nvPr/>
        </p:nvPicPr>
        <p:blipFill rotWithShape="1">
          <a:blip r:embed="rId2"/>
          <a:srcRect b="29375"/>
          <a:stretch/>
        </p:blipFill>
        <p:spPr>
          <a:xfrm>
            <a:off x="0" y="0"/>
            <a:ext cx="12192000" cy="1311442"/>
          </a:xfrm>
          <a:prstGeom prst="rect">
            <a:avLst/>
          </a:prstGeom>
        </p:spPr>
      </p:pic>
      <p:pic>
        <p:nvPicPr>
          <p:cNvPr id="6" name="Afbeelding 5"/>
          <p:cNvPicPr>
            <a:picLocks noChangeAspect="1"/>
          </p:cNvPicPr>
          <p:nvPr/>
        </p:nvPicPr>
        <p:blipFill>
          <a:blip r:embed="rId2"/>
          <a:stretch>
            <a:fillRect/>
          </a:stretch>
        </p:blipFill>
        <p:spPr>
          <a:xfrm>
            <a:off x="0" y="0"/>
            <a:ext cx="12192000" cy="1856898"/>
          </a:xfrm>
          <a:prstGeom prst="rect">
            <a:avLst/>
          </a:prstGeom>
        </p:spPr>
      </p:pic>
    </p:spTree>
    <p:extLst>
      <p:ext uri="{BB962C8B-B14F-4D97-AF65-F5344CB8AC3E}">
        <p14:creationId xmlns:p14="http://schemas.microsoft.com/office/powerpoint/2010/main" val="303153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3: structuur.</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Het bruto binnenlands product wordt bepaald door twee factoren:</a:t>
            </a:r>
          </a:p>
          <a:p>
            <a:r>
              <a:rPr lang="nl-NL" sz="2500" dirty="0" smtClean="0"/>
              <a:t>Wat kunnen we allemaal maken (de productiecapaciteit)</a:t>
            </a:r>
          </a:p>
          <a:p>
            <a:r>
              <a:rPr lang="nl-NL" sz="2500" dirty="0" smtClean="0"/>
              <a:t>Hoeveel moeten we maken (de bestedingen)</a:t>
            </a:r>
          </a:p>
          <a:p>
            <a:r>
              <a:rPr lang="nl-NL" sz="2500" dirty="0" smtClean="0"/>
              <a:t>Hoofdstuk 3 gaat over de structuur, de aanbodzijde, de productiecapaciteit.</a:t>
            </a:r>
          </a:p>
          <a:p>
            <a:r>
              <a:rPr lang="nl-NL" sz="2500" dirty="0" smtClean="0"/>
              <a:t>Productiecapaciteit = hoeveel je maximaal kan produceren.</a:t>
            </a:r>
            <a:endParaRPr lang="nl-NL" sz="2500" dirty="0"/>
          </a:p>
        </p:txBody>
      </p:sp>
    </p:spTree>
    <p:extLst>
      <p:ext uri="{BB962C8B-B14F-4D97-AF65-F5344CB8AC3E}">
        <p14:creationId xmlns:p14="http://schemas.microsoft.com/office/powerpoint/2010/main" val="2076802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p:txBody>
          <a:bodyPr>
            <a:normAutofit/>
          </a:bodyPr>
          <a:lstStyle/>
          <a:p>
            <a:r>
              <a:rPr lang="nl-NL" sz="2500" dirty="0" smtClean="0"/>
              <a:t>Als we over een periode van 100 jaar kijken zien we dat de economie altijd groeit. Niet altijd even hard, en soms zelfs een klein beetje daalt maar over deze 100 jaar is er groei.</a:t>
            </a:r>
          </a:p>
          <a:p>
            <a:r>
              <a:rPr lang="nl-NL" sz="2500" dirty="0" smtClean="0"/>
              <a:t>De gemiddelde groei, noemen we ook wel de </a:t>
            </a:r>
            <a:r>
              <a:rPr lang="nl-NL" sz="2500" b="1" dirty="0" smtClean="0"/>
              <a:t>trendmatige groei.</a:t>
            </a:r>
          </a:p>
          <a:p>
            <a:r>
              <a:rPr lang="nl-NL" sz="2500" dirty="0" smtClean="0"/>
              <a:t>Dit ligt vaak om en rond de 2%</a:t>
            </a:r>
            <a:endParaRPr lang="nl-NL" sz="2500" dirty="0"/>
          </a:p>
        </p:txBody>
      </p:sp>
    </p:spTree>
    <p:extLst>
      <p:ext uri="{BB962C8B-B14F-4D97-AF65-F5344CB8AC3E}">
        <p14:creationId xmlns:p14="http://schemas.microsoft.com/office/powerpoint/2010/main" val="42218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p:txBody>
          <a:bodyPr>
            <a:normAutofit/>
          </a:bodyPr>
          <a:lstStyle/>
          <a:p>
            <a:r>
              <a:rPr lang="nl-NL" sz="2500" dirty="0" smtClean="0"/>
              <a:t>we </a:t>
            </a:r>
            <a:r>
              <a:rPr lang="nl-NL" sz="2500" dirty="0" smtClean="0"/>
              <a:t>ook wel de </a:t>
            </a:r>
            <a:r>
              <a:rPr lang="nl-NL" sz="2500" b="1" dirty="0" smtClean="0"/>
              <a:t>trendmatige groei.</a:t>
            </a:r>
          </a:p>
          <a:p>
            <a:r>
              <a:rPr lang="nl-NL" sz="2500" dirty="0" smtClean="0"/>
              <a:t>Dit ligt vaak om en rond de 2</a:t>
            </a:r>
            <a:r>
              <a:rPr lang="nl-NL" sz="2500" dirty="0" smtClean="0"/>
              <a:t>%</a:t>
            </a:r>
          </a:p>
          <a:p>
            <a:r>
              <a:rPr lang="nl-NL" sz="2500" dirty="0"/>
              <a:t>De korte termijn economische groei, wordt verklaard door bestedingen (vraagzijde van de economie)</a:t>
            </a:r>
          </a:p>
          <a:p>
            <a:r>
              <a:rPr lang="nl-NL" sz="2500" dirty="0" smtClean="0"/>
              <a:t>Soms groeit de economie sneller dan deze trendmatige groei. Dit wordt verklaard door hoge bestedingen.</a:t>
            </a:r>
          </a:p>
          <a:p>
            <a:r>
              <a:rPr lang="nl-NL" sz="2500" dirty="0" smtClean="0"/>
              <a:t>Dit noemen we </a:t>
            </a:r>
            <a:r>
              <a:rPr lang="nl-NL" sz="2500" b="1" dirty="0" smtClean="0"/>
              <a:t>hoog conjunctuur.</a:t>
            </a:r>
          </a:p>
        </p:txBody>
      </p:sp>
    </p:spTree>
    <p:extLst>
      <p:ext uri="{BB962C8B-B14F-4D97-AF65-F5344CB8AC3E}">
        <p14:creationId xmlns:p14="http://schemas.microsoft.com/office/powerpoint/2010/main" val="485799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Economische groei</a:t>
            </a:r>
            <a:endParaRPr lang="nl-NL" dirty="0"/>
          </a:p>
        </p:txBody>
      </p:sp>
      <p:sp>
        <p:nvSpPr>
          <p:cNvPr id="3" name="Tijdelijke aanduiding voor inhoud 2"/>
          <p:cNvSpPr>
            <a:spLocks noGrp="1"/>
          </p:cNvSpPr>
          <p:nvPr>
            <p:ph idx="1"/>
          </p:nvPr>
        </p:nvSpPr>
        <p:spPr>
          <a:xfrm>
            <a:off x="677334" y="1299411"/>
            <a:ext cx="8596668" cy="5366084"/>
          </a:xfrm>
        </p:spPr>
        <p:txBody>
          <a:bodyPr>
            <a:normAutofit lnSpcReduction="10000"/>
          </a:bodyPr>
          <a:lstStyle/>
          <a:p>
            <a:r>
              <a:rPr lang="nl-NL" sz="2500" dirty="0" smtClean="0"/>
              <a:t>we </a:t>
            </a:r>
            <a:r>
              <a:rPr lang="nl-NL" sz="2500" dirty="0" smtClean="0"/>
              <a:t>ook wel de </a:t>
            </a:r>
            <a:r>
              <a:rPr lang="nl-NL" sz="2500" b="1" dirty="0" smtClean="0"/>
              <a:t>trendmatige groei.</a:t>
            </a:r>
          </a:p>
          <a:p>
            <a:r>
              <a:rPr lang="nl-NL" sz="2500" dirty="0" smtClean="0"/>
              <a:t>Dit ligt vaak om en rond de 2</a:t>
            </a:r>
            <a:r>
              <a:rPr lang="nl-NL" sz="2500" dirty="0" smtClean="0"/>
              <a:t>%</a:t>
            </a:r>
          </a:p>
          <a:p>
            <a:r>
              <a:rPr lang="nl-NL" sz="2500" dirty="0"/>
              <a:t>De korte termijn economische groei, wordt verklaard door bestedingen (vraagzijde van de economie)</a:t>
            </a:r>
          </a:p>
          <a:p>
            <a:r>
              <a:rPr lang="nl-NL" sz="2500" dirty="0" smtClean="0"/>
              <a:t>Soms groeit de economie trager dan deze trendmatige groei. Dit wordt verklaard door lage bestedingen.</a:t>
            </a:r>
          </a:p>
          <a:p>
            <a:r>
              <a:rPr lang="nl-NL" sz="2500" dirty="0" smtClean="0"/>
              <a:t>Dit noemen we </a:t>
            </a:r>
            <a:r>
              <a:rPr lang="nl-NL" sz="2500" b="1" dirty="0" smtClean="0"/>
              <a:t>laag conjunctuur.</a:t>
            </a:r>
          </a:p>
          <a:p>
            <a:r>
              <a:rPr lang="nl-NL" sz="2500" dirty="0" smtClean="0"/>
              <a:t>Wanneer de economie zelfs krimpt (dus negatieve groei) en dit gebeurd voor 2 opvolgende kwartalen, noemen we dit </a:t>
            </a:r>
            <a:r>
              <a:rPr lang="nl-NL" sz="2500" b="1" dirty="0" smtClean="0"/>
              <a:t>recessie.</a:t>
            </a:r>
          </a:p>
          <a:p>
            <a:r>
              <a:rPr lang="nl-NL" sz="2500" dirty="0" smtClean="0"/>
              <a:t>Wanneer een langdurige recessie is (dus langdurige krimp van de economie) spreken we van een </a:t>
            </a:r>
            <a:r>
              <a:rPr lang="nl-NL" sz="2500" b="1" dirty="0" smtClean="0"/>
              <a:t>depressie.</a:t>
            </a:r>
          </a:p>
          <a:p>
            <a:endParaRPr lang="nl-NL" sz="2500" dirty="0" smtClean="0"/>
          </a:p>
        </p:txBody>
      </p:sp>
    </p:spTree>
    <p:extLst>
      <p:ext uri="{BB962C8B-B14F-4D97-AF65-F5344CB8AC3E}">
        <p14:creationId xmlns:p14="http://schemas.microsoft.com/office/powerpoint/2010/main" val="195318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 indicatoren</a:t>
            </a:r>
            <a:endParaRPr lang="nl-NL" dirty="0"/>
          </a:p>
        </p:txBody>
      </p:sp>
      <p:sp>
        <p:nvSpPr>
          <p:cNvPr id="3" name="Tijdelijke aanduiding voor inhoud 2"/>
          <p:cNvSpPr>
            <a:spLocks noGrp="1"/>
          </p:cNvSpPr>
          <p:nvPr>
            <p:ph idx="1"/>
          </p:nvPr>
        </p:nvSpPr>
        <p:spPr/>
        <p:txBody>
          <a:bodyPr>
            <a:noAutofit/>
          </a:bodyPr>
          <a:lstStyle/>
          <a:p>
            <a:r>
              <a:rPr lang="nl-NL" sz="2500" dirty="0" smtClean="0"/>
              <a:t>Hoe de economie zich gaat ontwikkelen op korte termijn is enigszins voorspelbaar.</a:t>
            </a:r>
          </a:p>
          <a:p>
            <a:r>
              <a:rPr lang="nl-NL" sz="2500" dirty="0" smtClean="0"/>
              <a:t>We onderscheiden 3 soorten voorspelers:</a:t>
            </a:r>
          </a:p>
          <a:p>
            <a:r>
              <a:rPr lang="nl-NL" sz="2500" dirty="0" smtClean="0"/>
              <a:t>Vertrouwensindicatoren als producten/consumenten vertrouwen en orders.</a:t>
            </a:r>
          </a:p>
          <a:p>
            <a:r>
              <a:rPr lang="nl-NL" sz="2500" dirty="0" smtClean="0"/>
              <a:t>Economische indicatoren als consumptie, uitvoer en investeringen.</a:t>
            </a:r>
          </a:p>
          <a:p>
            <a:r>
              <a:rPr lang="nl-NL" sz="2500" dirty="0" smtClean="0"/>
              <a:t>Arbeidsmarktindicatoren als arbeidsvolume, werkloosheid en vacatures.</a:t>
            </a:r>
          </a:p>
          <a:p>
            <a:r>
              <a:rPr lang="nl-NL" sz="2500" dirty="0" smtClean="0"/>
              <a:t>Samen naar figuur 4.5 kijken.</a:t>
            </a:r>
          </a:p>
          <a:p>
            <a:endParaRPr lang="nl-NL" sz="2500" dirty="0"/>
          </a:p>
        </p:txBody>
      </p:sp>
    </p:spTree>
    <p:extLst>
      <p:ext uri="{BB962C8B-B14F-4D97-AF65-F5344CB8AC3E}">
        <p14:creationId xmlns:p14="http://schemas.microsoft.com/office/powerpoint/2010/main" val="66370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Opgave 4.7 en 4.8</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8</a:t>
            </a:r>
            <a:r>
              <a:rPr lang="nl-NL" sz="2500" dirty="0" smtClean="0"/>
              <a:t>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96237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7460"/>
            <a:ext cx="12192000" cy="915605"/>
          </a:xfrm>
          <a:prstGeom prst="rect">
            <a:avLst/>
          </a:prstGeom>
        </p:spPr>
      </p:pic>
      <p:pic>
        <p:nvPicPr>
          <p:cNvPr id="5" name="Afbeelding 4"/>
          <p:cNvPicPr>
            <a:picLocks noChangeAspect="1"/>
          </p:cNvPicPr>
          <p:nvPr/>
        </p:nvPicPr>
        <p:blipFill rotWithShape="1">
          <a:blip r:embed="rId3"/>
          <a:srcRect b="59317"/>
          <a:stretch/>
        </p:blipFill>
        <p:spPr>
          <a:xfrm>
            <a:off x="0" y="891792"/>
            <a:ext cx="12192000" cy="1322019"/>
          </a:xfrm>
          <a:prstGeom prst="rect">
            <a:avLst/>
          </a:prstGeom>
        </p:spPr>
      </p:pic>
      <p:pic>
        <p:nvPicPr>
          <p:cNvPr id="6" name="Afbeelding 5"/>
          <p:cNvPicPr>
            <a:picLocks noChangeAspect="1"/>
          </p:cNvPicPr>
          <p:nvPr/>
        </p:nvPicPr>
        <p:blipFill rotWithShape="1">
          <a:blip r:embed="rId3"/>
          <a:srcRect b="24883"/>
          <a:stretch/>
        </p:blipFill>
        <p:spPr>
          <a:xfrm>
            <a:off x="0" y="891792"/>
            <a:ext cx="12192000" cy="2440955"/>
          </a:xfrm>
          <a:prstGeom prst="rect">
            <a:avLst/>
          </a:prstGeom>
        </p:spPr>
      </p:pic>
      <p:pic>
        <p:nvPicPr>
          <p:cNvPr id="7" name="Afbeelding 6"/>
          <p:cNvPicPr>
            <a:picLocks noChangeAspect="1"/>
          </p:cNvPicPr>
          <p:nvPr/>
        </p:nvPicPr>
        <p:blipFill>
          <a:blip r:embed="rId3"/>
          <a:stretch>
            <a:fillRect/>
          </a:stretch>
        </p:blipFill>
        <p:spPr>
          <a:xfrm>
            <a:off x="0" y="891792"/>
            <a:ext cx="12192000" cy="3249571"/>
          </a:xfrm>
          <a:prstGeom prst="rect">
            <a:avLst/>
          </a:prstGeom>
        </p:spPr>
      </p:pic>
    </p:spTree>
    <p:extLst>
      <p:ext uri="{BB962C8B-B14F-4D97-AF65-F5344CB8AC3E}">
        <p14:creationId xmlns:p14="http://schemas.microsoft.com/office/powerpoint/2010/main" val="69558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a:t>De geaggregeerde vraag en het geaggregeerde </a:t>
            </a:r>
            <a:r>
              <a:rPr lang="nl-NL" sz="2500" dirty="0" smtClean="0"/>
              <a:t>aanbod betekend de totale vraag en aanbod in een hele economie.</a:t>
            </a:r>
          </a:p>
          <a:p>
            <a:r>
              <a:rPr lang="nl-NL" sz="2500" dirty="0" smtClean="0"/>
              <a:t>Dus 1 persoon = individuele vraag en aanbodlijnen.</a:t>
            </a:r>
          </a:p>
          <a:p>
            <a:r>
              <a:rPr lang="nl-NL" sz="2500" dirty="0" smtClean="0"/>
              <a:t>Van 1 groep mensen = collectieve vraag en aanbodlijnen.</a:t>
            </a:r>
          </a:p>
          <a:p>
            <a:r>
              <a:rPr lang="nl-NL" sz="2500" dirty="0" smtClean="0"/>
              <a:t>Van een volledige economie = </a:t>
            </a:r>
            <a:r>
              <a:rPr lang="nl-NL" sz="2500" dirty="0"/>
              <a:t>De geaggregeerde vraag en het geaggregeerde </a:t>
            </a:r>
            <a:r>
              <a:rPr lang="nl-NL" sz="2500" dirty="0" smtClean="0"/>
              <a:t>aanbodlijnen.</a:t>
            </a:r>
            <a:r>
              <a:rPr lang="nl-NL" sz="2500" dirty="0"/>
              <a:t/>
            </a:r>
            <a:br>
              <a:rPr lang="nl-NL" sz="2500" dirty="0"/>
            </a:br>
            <a:r>
              <a:rPr lang="nl-NL" sz="2500" dirty="0"/>
              <a:t/>
            </a:r>
            <a:br>
              <a:rPr lang="nl-NL" sz="2500" dirty="0"/>
            </a:br>
            <a:endParaRPr lang="nl-NL" sz="2500" dirty="0"/>
          </a:p>
        </p:txBody>
      </p:sp>
    </p:spTree>
    <p:extLst>
      <p:ext uri="{BB962C8B-B14F-4D97-AF65-F5344CB8AC3E}">
        <p14:creationId xmlns:p14="http://schemas.microsoft.com/office/powerpoint/2010/main" val="422748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De geaggregeerde vraag en het geaggregeerde aanbod betekend de totale vraag en aanbod in een hele economie.</a:t>
            </a:r>
          </a:p>
          <a:p>
            <a:r>
              <a:rPr lang="nl-NL" sz="2500" dirty="0" smtClean="0"/>
              <a:t>Op de verticale as staat het prijspeil, hoe hoger het snijpunt van vraag en aanbod hoe hoger het prijspeil in een land. Stijging van het prijspeil heet </a:t>
            </a:r>
            <a:r>
              <a:rPr lang="nl-NL" sz="2500" b="1" dirty="0" smtClean="0"/>
              <a:t>inflatie</a:t>
            </a:r>
            <a:r>
              <a:rPr lang="nl-NL" sz="2500" dirty="0" smtClean="0"/>
              <a:t>, daling van het prijspeil heet </a:t>
            </a:r>
            <a:r>
              <a:rPr lang="nl-NL" sz="2500" b="1" dirty="0" smtClean="0"/>
              <a:t>deflatie.</a:t>
            </a:r>
          </a:p>
          <a:p>
            <a:r>
              <a:rPr lang="nl-NL" sz="2500" dirty="0" smtClean="0"/>
              <a:t>Op de horizontale as staat het reëel bbp. </a:t>
            </a:r>
          </a:p>
          <a:p>
            <a:r>
              <a:rPr lang="nl-NL" sz="2500" dirty="0" smtClean="0"/>
              <a:t>Hoe meer naar rechts het snijpunt van vraag en aanbod, hoe hoger het reëel bbp.</a:t>
            </a:r>
          </a:p>
          <a:p>
            <a:pPr marL="0" indent="0">
              <a:buNone/>
            </a:pPr>
            <a:r>
              <a:rPr lang="nl-NL" sz="2500" dirty="0" smtClean="0"/>
              <a:t/>
            </a:r>
            <a:br>
              <a:rPr lang="nl-NL" sz="2500" dirty="0" smtClean="0"/>
            </a:br>
            <a:r>
              <a:rPr lang="nl-NL" sz="2500" dirty="0" smtClean="0"/>
              <a:t/>
            </a:r>
            <a:br>
              <a:rPr lang="nl-NL" sz="2500" dirty="0" smtClean="0"/>
            </a:br>
            <a:endParaRPr lang="nl-NL" sz="2500" dirty="0"/>
          </a:p>
        </p:txBody>
      </p:sp>
    </p:spTree>
    <p:extLst>
      <p:ext uri="{BB962C8B-B14F-4D97-AF65-F5344CB8AC3E}">
        <p14:creationId xmlns:p14="http://schemas.microsoft.com/office/powerpoint/2010/main" val="298914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Opgave 4.9, 4.10 en 4.11</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12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1028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862"/>
          <a:stretch/>
        </p:blipFill>
        <p:spPr>
          <a:xfrm>
            <a:off x="0" y="0"/>
            <a:ext cx="12192000" cy="818147"/>
          </a:xfrm>
          <a:prstGeom prst="rect">
            <a:avLst/>
          </a:prstGeom>
        </p:spPr>
      </p:pic>
      <p:pic>
        <p:nvPicPr>
          <p:cNvPr id="5" name="Afbeelding 4"/>
          <p:cNvPicPr>
            <a:picLocks noChangeAspect="1"/>
          </p:cNvPicPr>
          <p:nvPr/>
        </p:nvPicPr>
        <p:blipFill rotWithShape="1">
          <a:blip r:embed="rId2"/>
          <a:srcRect b="79327"/>
          <a:stretch/>
        </p:blipFill>
        <p:spPr>
          <a:xfrm>
            <a:off x="0" y="0"/>
            <a:ext cx="12192000" cy="1287379"/>
          </a:xfrm>
          <a:prstGeom prst="rect">
            <a:avLst/>
          </a:prstGeom>
        </p:spPr>
      </p:pic>
      <p:pic>
        <p:nvPicPr>
          <p:cNvPr id="6" name="Afbeelding 5"/>
          <p:cNvPicPr>
            <a:picLocks noChangeAspect="1"/>
          </p:cNvPicPr>
          <p:nvPr/>
        </p:nvPicPr>
        <p:blipFill rotWithShape="1">
          <a:blip r:embed="rId2"/>
          <a:srcRect b="62324"/>
          <a:stretch/>
        </p:blipFill>
        <p:spPr>
          <a:xfrm>
            <a:off x="0" y="1"/>
            <a:ext cx="12192000" cy="2346158"/>
          </a:xfrm>
          <a:prstGeom prst="rect">
            <a:avLst/>
          </a:prstGeom>
        </p:spPr>
      </p:pic>
      <p:pic>
        <p:nvPicPr>
          <p:cNvPr id="7" name="Afbeelding 6"/>
          <p:cNvPicPr>
            <a:picLocks noChangeAspect="1"/>
          </p:cNvPicPr>
          <p:nvPr/>
        </p:nvPicPr>
        <p:blipFill rotWithShape="1">
          <a:blip r:embed="rId2"/>
          <a:srcRect b="55948"/>
          <a:stretch/>
        </p:blipFill>
        <p:spPr>
          <a:xfrm>
            <a:off x="0" y="1"/>
            <a:ext cx="12192000" cy="2743200"/>
          </a:xfrm>
          <a:prstGeom prst="rect">
            <a:avLst/>
          </a:prstGeom>
        </p:spPr>
      </p:pic>
      <p:pic>
        <p:nvPicPr>
          <p:cNvPr id="8" name="Afbeelding 7"/>
          <p:cNvPicPr>
            <a:picLocks noChangeAspect="1"/>
          </p:cNvPicPr>
          <p:nvPr/>
        </p:nvPicPr>
        <p:blipFill rotWithShape="1">
          <a:blip r:embed="rId2"/>
          <a:srcRect b="37980"/>
          <a:stretch/>
        </p:blipFill>
        <p:spPr>
          <a:xfrm>
            <a:off x="0" y="0"/>
            <a:ext cx="12192000" cy="3862137"/>
          </a:xfrm>
          <a:prstGeom prst="rect">
            <a:avLst/>
          </a:prstGeom>
        </p:spPr>
      </p:pic>
      <p:pic>
        <p:nvPicPr>
          <p:cNvPr id="9" name="Afbeelding 8"/>
          <p:cNvPicPr>
            <a:picLocks noChangeAspect="1"/>
          </p:cNvPicPr>
          <p:nvPr/>
        </p:nvPicPr>
        <p:blipFill rotWithShape="1">
          <a:blip r:embed="rId2"/>
          <a:srcRect b="18273"/>
          <a:stretch/>
        </p:blipFill>
        <p:spPr>
          <a:xfrm>
            <a:off x="0" y="1"/>
            <a:ext cx="12192000" cy="5089358"/>
          </a:xfrm>
          <a:prstGeom prst="rect">
            <a:avLst/>
          </a:prstGeom>
        </p:spPr>
      </p:pic>
      <p:pic>
        <p:nvPicPr>
          <p:cNvPr id="10" name="Afbeelding 9"/>
          <p:cNvPicPr>
            <a:picLocks noChangeAspect="1"/>
          </p:cNvPicPr>
          <p:nvPr/>
        </p:nvPicPr>
        <p:blipFill rotWithShape="1">
          <a:blip r:embed="rId2"/>
          <a:srcRect b="7452"/>
          <a:stretch/>
        </p:blipFill>
        <p:spPr>
          <a:xfrm>
            <a:off x="0" y="1"/>
            <a:ext cx="12192000" cy="5763126"/>
          </a:xfrm>
          <a:prstGeom prst="rect">
            <a:avLst/>
          </a:prstGeom>
        </p:spPr>
      </p:pic>
      <p:pic>
        <p:nvPicPr>
          <p:cNvPr id="11" name="Afbeelding 10"/>
          <p:cNvPicPr>
            <a:picLocks noChangeAspect="1"/>
          </p:cNvPicPr>
          <p:nvPr/>
        </p:nvPicPr>
        <p:blipFill>
          <a:blip r:embed="rId2"/>
          <a:stretch>
            <a:fillRect/>
          </a:stretch>
        </p:blipFill>
        <p:spPr>
          <a:xfrm>
            <a:off x="0" y="0"/>
            <a:ext cx="12192000" cy="6227225"/>
          </a:xfrm>
          <a:prstGeom prst="rect">
            <a:avLst/>
          </a:prstGeom>
        </p:spPr>
      </p:pic>
    </p:spTree>
    <p:extLst>
      <p:ext uri="{BB962C8B-B14F-4D97-AF65-F5344CB8AC3E}">
        <p14:creationId xmlns:p14="http://schemas.microsoft.com/office/powerpoint/2010/main" val="320077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arbeid</a:t>
            </a:r>
            <a:endParaRPr lang="nl-NL" dirty="0"/>
          </a:p>
        </p:txBody>
      </p:sp>
      <p:sp>
        <p:nvSpPr>
          <p:cNvPr id="3" name="Tijdelijke aanduiding voor inhoud 2"/>
          <p:cNvSpPr>
            <a:spLocks noGrp="1"/>
          </p:cNvSpPr>
          <p:nvPr>
            <p:ph idx="1"/>
          </p:nvPr>
        </p:nvSpPr>
        <p:spPr>
          <a:xfrm>
            <a:off x="529389" y="1347537"/>
            <a:ext cx="8744613" cy="4693825"/>
          </a:xfrm>
        </p:spPr>
        <p:txBody>
          <a:bodyPr>
            <a:normAutofit lnSpcReduction="10000"/>
          </a:bodyPr>
          <a:lstStyle/>
          <a:p>
            <a:r>
              <a:rPr lang="nl-NL" sz="2500" dirty="0" smtClean="0"/>
              <a:t>We gaan eerst kijken naar de productiefactor arbeid.</a:t>
            </a:r>
          </a:p>
          <a:p>
            <a:r>
              <a:rPr lang="nl-NL" sz="2500" dirty="0" smtClean="0"/>
              <a:t>We kijken zowel naar de hoeveelheid arbeid (kwantiteit)</a:t>
            </a:r>
          </a:p>
          <a:p>
            <a:r>
              <a:rPr lang="nl-NL" sz="2500" dirty="0" smtClean="0"/>
              <a:t>Als hoe snel arbeiders werken (de kwaliteit)</a:t>
            </a:r>
          </a:p>
          <a:p>
            <a:r>
              <a:rPr lang="nl-NL" sz="2500" dirty="0" smtClean="0"/>
              <a:t>Hoe snel arbeiders werken meten we in </a:t>
            </a:r>
            <a:r>
              <a:rPr lang="nl-NL" sz="2500" b="1" dirty="0" smtClean="0"/>
              <a:t>arbeidsproductiviteit.</a:t>
            </a:r>
          </a:p>
          <a:p>
            <a:r>
              <a:rPr lang="nl-NL" sz="2500" b="1" dirty="0" smtClean="0"/>
              <a:t>Arbeidsproductiviteit = aantal gemaakte producten per tijdseenheid / aantal medewerkers in die tijdseenheid.</a:t>
            </a:r>
          </a:p>
          <a:p>
            <a:r>
              <a:rPr lang="nl-NL" sz="2500" dirty="0" smtClean="0"/>
              <a:t>Stel we maken 100 producten per maand, we hebben 10 werknemers die maand in dienst. Dat is dus 100 / 10 = 10 producten per werknemer.</a:t>
            </a:r>
            <a:endParaRPr lang="nl-NL" sz="2500" dirty="0"/>
          </a:p>
        </p:txBody>
      </p:sp>
    </p:spTree>
    <p:extLst>
      <p:ext uri="{BB962C8B-B14F-4D97-AF65-F5344CB8AC3E}">
        <p14:creationId xmlns:p14="http://schemas.microsoft.com/office/powerpoint/2010/main" val="248360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de geaggregeerde aanbodcurve op korte en lange termijn.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9322323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a:t>De geaggregeerde vraag en het geaggregeerde </a:t>
            </a:r>
            <a:r>
              <a:rPr lang="nl-NL" sz="2500" dirty="0" smtClean="0"/>
              <a:t>aanbod betekend de totale vraag en aanbod in een hele economie.</a:t>
            </a:r>
          </a:p>
          <a:p>
            <a:r>
              <a:rPr lang="nl-NL" sz="2500" dirty="0" smtClean="0"/>
              <a:t>Dus 1 persoon = individuele vraag en aanbodlijnen.</a:t>
            </a:r>
          </a:p>
          <a:p>
            <a:r>
              <a:rPr lang="nl-NL" sz="2500" dirty="0" smtClean="0"/>
              <a:t>Van 1 groep mensen = collectieve vraag en aanbodlijnen.</a:t>
            </a:r>
          </a:p>
          <a:p>
            <a:r>
              <a:rPr lang="nl-NL" sz="2500" dirty="0" smtClean="0"/>
              <a:t>Van een volledige economie = </a:t>
            </a:r>
            <a:r>
              <a:rPr lang="nl-NL" sz="2500" dirty="0"/>
              <a:t>De geaggregeerde vraag en het geaggregeerde </a:t>
            </a:r>
            <a:r>
              <a:rPr lang="nl-NL" sz="2500" dirty="0" smtClean="0"/>
              <a:t>aanbodlijnen.</a:t>
            </a:r>
            <a:r>
              <a:rPr lang="nl-NL" sz="2500" dirty="0"/>
              <a:t/>
            </a:r>
            <a:br>
              <a:rPr lang="nl-NL" sz="2500" dirty="0"/>
            </a:br>
            <a:r>
              <a:rPr lang="nl-NL" sz="2500" dirty="0"/>
              <a:t/>
            </a:r>
            <a:br>
              <a:rPr lang="nl-NL" sz="2500" dirty="0"/>
            </a:br>
            <a:endParaRPr lang="nl-NL" sz="2500" dirty="0"/>
          </a:p>
        </p:txBody>
      </p:sp>
    </p:spTree>
    <p:extLst>
      <p:ext uri="{BB962C8B-B14F-4D97-AF65-F5344CB8AC3E}">
        <p14:creationId xmlns:p14="http://schemas.microsoft.com/office/powerpoint/2010/main" val="240800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vraag en het geaggregeerde aanbod.</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De geaggregeerde vraag en het geaggregeerde aanbod betekend de totale vraag en aanbod in een hele economie.</a:t>
            </a:r>
          </a:p>
          <a:p>
            <a:r>
              <a:rPr lang="nl-NL" sz="2500" dirty="0" smtClean="0"/>
              <a:t>Op de verticale as staat het prijspeil, hoe hoger het snijpunt van vraag en aanbod hoe hoger het prijspeil in een land. Stijging van het prijspeil heet </a:t>
            </a:r>
            <a:r>
              <a:rPr lang="nl-NL" sz="2500" b="1" dirty="0" smtClean="0"/>
              <a:t>inflatie</a:t>
            </a:r>
            <a:r>
              <a:rPr lang="nl-NL" sz="2500" dirty="0" smtClean="0"/>
              <a:t>, daling van het prijspeil heet </a:t>
            </a:r>
            <a:r>
              <a:rPr lang="nl-NL" sz="2500" b="1" dirty="0" smtClean="0"/>
              <a:t>deflatie.</a:t>
            </a:r>
          </a:p>
          <a:p>
            <a:r>
              <a:rPr lang="nl-NL" sz="2500" dirty="0" smtClean="0"/>
              <a:t>Op de horizontale as staat het reëel bbp. </a:t>
            </a:r>
          </a:p>
          <a:p>
            <a:r>
              <a:rPr lang="nl-NL" sz="2500" dirty="0" smtClean="0"/>
              <a:t>Hoe meer naar rechts het snijpunt van vraag en aanbod, hoe hoger het reëel bbp.</a:t>
            </a:r>
          </a:p>
          <a:p>
            <a:pPr marL="0" indent="0">
              <a:buNone/>
            </a:pPr>
            <a:r>
              <a:rPr lang="nl-NL" sz="2500" dirty="0" smtClean="0"/>
              <a:t/>
            </a:r>
            <a:br>
              <a:rPr lang="nl-NL" sz="2500" dirty="0" smtClean="0"/>
            </a:br>
            <a:r>
              <a:rPr lang="nl-NL" sz="2500" dirty="0" smtClean="0"/>
              <a:t/>
            </a:r>
            <a:br>
              <a:rPr lang="nl-NL" sz="2500" dirty="0" smtClean="0"/>
            </a:br>
            <a:endParaRPr lang="nl-NL" sz="2500" dirty="0"/>
          </a:p>
        </p:txBody>
      </p:sp>
    </p:spTree>
    <p:extLst>
      <p:ext uri="{BB962C8B-B14F-4D97-AF65-F5344CB8AC3E}">
        <p14:creationId xmlns:p14="http://schemas.microsoft.com/office/powerpoint/2010/main" val="462891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geaggregeerde aanbodscurve op korte termijn.</a:t>
            </a:r>
            <a:br>
              <a:rPr lang="nl-NL" dirty="0" smtClean="0"/>
            </a:br>
            <a:endParaRPr lang="nl-NL" dirty="0"/>
          </a:p>
        </p:txBody>
      </p:sp>
      <p:sp>
        <p:nvSpPr>
          <p:cNvPr id="3" name="Tijdelijke aanduiding voor inhoud 2"/>
          <p:cNvSpPr>
            <a:spLocks noGrp="1"/>
          </p:cNvSpPr>
          <p:nvPr>
            <p:ph idx="1"/>
          </p:nvPr>
        </p:nvSpPr>
        <p:spPr>
          <a:xfrm>
            <a:off x="677334" y="1930401"/>
            <a:ext cx="8596668" cy="4110962"/>
          </a:xfrm>
        </p:spPr>
        <p:txBody>
          <a:bodyPr>
            <a:noAutofit/>
          </a:bodyPr>
          <a:lstStyle/>
          <a:p>
            <a:r>
              <a:rPr lang="nl-NL" sz="2500" dirty="0" smtClean="0"/>
              <a:t>Op korte termijn loopt de aanbodscurve horizontaal.</a:t>
            </a:r>
          </a:p>
          <a:p>
            <a:r>
              <a:rPr lang="nl-NL" sz="2500" dirty="0" smtClean="0"/>
              <a:t>Voor een vaste prijs gaat de aanbieder producten aanbieden.</a:t>
            </a:r>
          </a:p>
          <a:p>
            <a:r>
              <a:rPr lang="nl-NL" sz="2500" dirty="0" smtClean="0"/>
              <a:t>Neemt de vraag toe gaat de aanbieder meer produceren.</a:t>
            </a:r>
          </a:p>
          <a:p>
            <a:r>
              <a:rPr lang="nl-NL" sz="2500" dirty="0" smtClean="0"/>
              <a:t>Neemt de vraag af gaat de aanbieder minder produceren.</a:t>
            </a:r>
          </a:p>
          <a:p>
            <a:r>
              <a:rPr lang="nl-NL" sz="2500" dirty="0" smtClean="0"/>
              <a:t>Bij meer productie </a:t>
            </a:r>
            <a:r>
              <a:rPr lang="nl-NL" sz="2500" dirty="0" smtClean="0">
                <a:sym typeface="Wingdings" panose="05000000000000000000" pitchFamily="2" charset="2"/>
              </a:rPr>
              <a:t> meer werknemers  minder werkloosheid</a:t>
            </a:r>
          </a:p>
          <a:p>
            <a:r>
              <a:rPr lang="nl-NL" sz="2500" dirty="0" smtClean="0">
                <a:sym typeface="Wingdings" panose="05000000000000000000" pitchFamily="2" charset="2"/>
              </a:rPr>
              <a:t>Bij minder productie  minder werknemers  meer werkloosheid.</a:t>
            </a:r>
            <a:endParaRPr lang="nl-NL" sz="2500" dirty="0"/>
          </a:p>
        </p:txBody>
      </p:sp>
    </p:spTree>
    <p:extLst>
      <p:ext uri="{BB962C8B-B14F-4D97-AF65-F5344CB8AC3E}">
        <p14:creationId xmlns:p14="http://schemas.microsoft.com/office/powerpoint/2010/main" val="385762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Opgave 4.12 en 4.13 </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8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55429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981"/>
          <a:stretch/>
        </p:blipFill>
        <p:spPr>
          <a:xfrm>
            <a:off x="0" y="1"/>
            <a:ext cx="12192000" cy="1371600"/>
          </a:xfrm>
          <a:prstGeom prst="rect">
            <a:avLst/>
          </a:prstGeom>
        </p:spPr>
      </p:pic>
      <p:pic>
        <p:nvPicPr>
          <p:cNvPr id="5" name="Afbeelding 4"/>
          <p:cNvPicPr>
            <a:picLocks noChangeAspect="1"/>
          </p:cNvPicPr>
          <p:nvPr/>
        </p:nvPicPr>
        <p:blipFill rotWithShape="1">
          <a:blip r:embed="rId2"/>
          <a:srcRect b="47562"/>
          <a:stretch/>
        </p:blipFill>
        <p:spPr>
          <a:xfrm>
            <a:off x="0" y="0"/>
            <a:ext cx="12192000" cy="2478505"/>
          </a:xfrm>
          <a:prstGeom prst="rect">
            <a:avLst/>
          </a:prstGeom>
        </p:spPr>
      </p:pic>
      <p:pic>
        <p:nvPicPr>
          <p:cNvPr id="6" name="Afbeelding 5"/>
          <p:cNvPicPr>
            <a:picLocks noChangeAspect="1"/>
          </p:cNvPicPr>
          <p:nvPr/>
        </p:nvPicPr>
        <p:blipFill rotWithShape="1">
          <a:blip r:embed="rId2"/>
          <a:srcRect b="38143"/>
          <a:stretch/>
        </p:blipFill>
        <p:spPr>
          <a:xfrm>
            <a:off x="0" y="1"/>
            <a:ext cx="12192000" cy="2923674"/>
          </a:xfrm>
          <a:prstGeom prst="rect">
            <a:avLst/>
          </a:prstGeom>
        </p:spPr>
      </p:pic>
      <p:pic>
        <p:nvPicPr>
          <p:cNvPr id="7" name="Afbeelding 6"/>
          <p:cNvPicPr>
            <a:picLocks noChangeAspect="1"/>
          </p:cNvPicPr>
          <p:nvPr/>
        </p:nvPicPr>
        <p:blipFill rotWithShape="1">
          <a:blip r:embed="rId2"/>
          <a:srcRect b="22360"/>
          <a:stretch/>
        </p:blipFill>
        <p:spPr>
          <a:xfrm>
            <a:off x="0" y="1"/>
            <a:ext cx="12192000" cy="3669632"/>
          </a:xfrm>
          <a:prstGeom prst="rect">
            <a:avLst/>
          </a:prstGeom>
        </p:spPr>
      </p:pic>
      <p:pic>
        <p:nvPicPr>
          <p:cNvPr id="8" name="Afbeelding 7"/>
          <p:cNvPicPr>
            <a:picLocks noChangeAspect="1"/>
          </p:cNvPicPr>
          <p:nvPr/>
        </p:nvPicPr>
        <p:blipFill rotWithShape="1">
          <a:blip r:embed="rId2"/>
          <a:srcRect b="15997"/>
          <a:stretch/>
        </p:blipFill>
        <p:spPr>
          <a:xfrm>
            <a:off x="0" y="0"/>
            <a:ext cx="12192000" cy="3970421"/>
          </a:xfrm>
          <a:prstGeom prst="rect">
            <a:avLst/>
          </a:prstGeom>
        </p:spPr>
      </p:pic>
      <p:pic>
        <p:nvPicPr>
          <p:cNvPr id="9" name="Afbeelding 8"/>
          <p:cNvPicPr>
            <a:picLocks noChangeAspect="1"/>
          </p:cNvPicPr>
          <p:nvPr/>
        </p:nvPicPr>
        <p:blipFill>
          <a:blip r:embed="rId2"/>
          <a:stretch>
            <a:fillRect/>
          </a:stretch>
        </p:blipFill>
        <p:spPr>
          <a:xfrm>
            <a:off x="0" y="0"/>
            <a:ext cx="12192000" cy="4726521"/>
          </a:xfrm>
          <a:prstGeom prst="rect">
            <a:avLst/>
          </a:prstGeom>
        </p:spPr>
      </p:pic>
    </p:spTree>
    <p:extLst>
      <p:ext uri="{BB962C8B-B14F-4D97-AF65-F5344CB8AC3E}">
        <p14:creationId xmlns:p14="http://schemas.microsoft.com/office/powerpoint/2010/main" val="292440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die vaste prijs?</a:t>
            </a:r>
            <a:endParaRPr lang="nl-NL" dirty="0"/>
          </a:p>
        </p:txBody>
      </p:sp>
      <p:sp>
        <p:nvSpPr>
          <p:cNvPr id="3" name="Tijdelijke aanduiding voor inhoud 2"/>
          <p:cNvSpPr>
            <a:spLocks noGrp="1"/>
          </p:cNvSpPr>
          <p:nvPr>
            <p:ph idx="1"/>
          </p:nvPr>
        </p:nvSpPr>
        <p:spPr/>
        <p:txBody>
          <a:bodyPr>
            <a:normAutofit/>
          </a:bodyPr>
          <a:lstStyle/>
          <a:p>
            <a:r>
              <a:rPr lang="nl-NL" sz="2500" dirty="0" smtClean="0"/>
              <a:t>Op korte termijn ging er bij minder vraag ging de producent minder produceren waardoor er werkloosheid ontstaat, zou het niet praktischer zijn als hij de prijs van zijn producten verlaagde?</a:t>
            </a:r>
          </a:p>
          <a:p>
            <a:r>
              <a:rPr lang="nl-NL" sz="2500" dirty="0" smtClean="0"/>
              <a:t>Dat kan niet!</a:t>
            </a:r>
          </a:p>
          <a:p>
            <a:r>
              <a:rPr lang="nl-NL" sz="2500" dirty="0" smtClean="0"/>
              <a:t>Er is op korte termijn sprake van </a:t>
            </a:r>
            <a:r>
              <a:rPr lang="nl-NL" sz="2500" b="1" dirty="0" smtClean="0"/>
              <a:t>prijsrigiditeit.</a:t>
            </a:r>
          </a:p>
          <a:p>
            <a:endParaRPr lang="nl-NL" sz="2500" dirty="0"/>
          </a:p>
        </p:txBody>
      </p:sp>
    </p:spTree>
    <p:extLst>
      <p:ext uri="{BB962C8B-B14F-4D97-AF65-F5344CB8AC3E}">
        <p14:creationId xmlns:p14="http://schemas.microsoft.com/office/powerpoint/2010/main" val="321834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prijsrigiditeit?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De producent kan op korte termijn zijn prijzen niet verlagen omdat hij zijn loonkosten niet kan verlagen.</a:t>
            </a:r>
          </a:p>
          <a:p>
            <a:r>
              <a:rPr lang="nl-NL" sz="2500" dirty="0" smtClean="0"/>
              <a:t>Op korte termijn staan de lonen vast (loonafspraken/cao)</a:t>
            </a:r>
          </a:p>
          <a:p>
            <a:r>
              <a:rPr lang="nl-NL" sz="2500" dirty="0" smtClean="0"/>
              <a:t>Doordat de lonen vastliggen kunnen de prijzen niet worden verlaagd (prijsrigiditeit)</a:t>
            </a:r>
          </a:p>
          <a:p>
            <a:r>
              <a:rPr lang="nl-NL" sz="2500" dirty="0" smtClean="0"/>
              <a:t>Dus bij vraagdaling </a:t>
            </a:r>
            <a:r>
              <a:rPr lang="nl-NL" sz="2500" dirty="0" smtClean="0">
                <a:sym typeface="Wingdings" panose="05000000000000000000" pitchFamily="2" charset="2"/>
              </a:rPr>
              <a:t> </a:t>
            </a:r>
            <a:r>
              <a:rPr lang="nl-NL" sz="2500" dirty="0" smtClean="0"/>
              <a:t>Loonstarheid </a:t>
            </a:r>
            <a:r>
              <a:rPr lang="nl-NL" sz="2500" dirty="0" smtClean="0">
                <a:sym typeface="Wingdings" panose="05000000000000000000" pitchFamily="2" charset="2"/>
              </a:rPr>
              <a:t> prijsstarheid  werkloosheid </a:t>
            </a:r>
          </a:p>
          <a:p>
            <a:r>
              <a:rPr lang="nl-NL" sz="2500" dirty="0" smtClean="0">
                <a:sym typeface="Wingdings" panose="05000000000000000000" pitchFamily="2" charset="2"/>
              </a:rPr>
              <a:t>Korte termijn = prijspeil staat vast reëel bbp kan veranderen.</a:t>
            </a:r>
            <a:endParaRPr lang="nl-NL" sz="2500" dirty="0"/>
          </a:p>
        </p:txBody>
      </p:sp>
    </p:spTree>
    <p:extLst>
      <p:ext uri="{BB962C8B-B14F-4D97-AF65-F5344CB8AC3E}">
        <p14:creationId xmlns:p14="http://schemas.microsoft.com/office/powerpoint/2010/main" val="367053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Opgave 4.14 en 4.15 </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12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06088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9156"/>
          <a:stretch/>
        </p:blipFill>
        <p:spPr>
          <a:xfrm>
            <a:off x="0" y="8731"/>
            <a:ext cx="12192000" cy="773322"/>
          </a:xfrm>
          <a:prstGeom prst="rect">
            <a:avLst/>
          </a:prstGeom>
        </p:spPr>
      </p:pic>
      <p:pic>
        <p:nvPicPr>
          <p:cNvPr id="5" name="Afbeelding 4"/>
          <p:cNvPicPr>
            <a:picLocks noChangeAspect="1"/>
          </p:cNvPicPr>
          <p:nvPr/>
        </p:nvPicPr>
        <p:blipFill rotWithShape="1">
          <a:blip r:embed="rId2"/>
          <a:srcRect b="37484"/>
          <a:stretch/>
        </p:blipFill>
        <p:spPr>
          <a:xfrm>
            <a:off x="0" y="8731"/>
            <a:ext cx="12192000" cy="1567406"/>
          </a:xfrm>
          <a:prstGeom prst="rect">
            <a:avLst/>
          </a:prstGeom>
        </p:spPr>
      </p:pic>
      <p:pic>
        <p:nvPicPr>
          <p:cNvPr id="6" name="Afbeelding 5"/>
          <p:cNvPicPr>
            <a:picLocks noChangeAspect="1"/>
          </p:cNvPicPr>
          <p:nvPr/>
        </p:nvPicPr>
        <p:blipFill>
          <a:blip r:embed="rId2"/>
          <a:stretch>
            <a:fillRect/>
          </a:stretch>
        </p:blipFill>
        <p:spPr>
          <a:xfrm>
            <a:off x="0" y="8731"/>
            <a:ext cx="12192000" cy="2507226"/>
          </a:xfrm>
          <a:prstGeom prst="rect">
            <a:avLst/>
          </a:prstGeom>
        </p:spPr>
      </p:pic>
    </p:spTree>
    <p:extLst>
      <p:ext uri="{BB962C8B-B14F-4D97-AF65-F5344CB8AC3E}">
        <p14:creationId xmlns:p14="http://schemas.microsoft.com/office/powerpoint/2010/main" val="1920568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Zegt arbeidsproductiviteit alles?</a:t>
            </a:r>
            <a:endParaRPr lang="nl-NL" dirty="0"/>
          </a:p>
        </p:txBody>
      </p:sp>
      <p:sp>
        <p:nvSpPr>
          <p:cNvPr id="3" name="Tijdelijke aanduiding voor inhoud 2"/>
          <p:cNvSpPr>
            <a:spLocks noGrp="1"/>
          </p:cNvSpPr>
          <p:nvPr>
            <p:ph idx="1"/>
          </p:nvPr>
        </p:nvSpPr>
        <p:spPr>
          <a:xfrm>
            <a:off x="372979" y="1179095"/>
            <a:ext cx="8901023" cy="4862267"/>
          </a:xfrm>
        </p:spPr>
        <p:txBody>
          <a:bodyPr>
            <a:noAutofit/>
          </a:bodyPr>
          <a:lstStyle/>
          <a:p>
            <a:r>
              <a:rPr lang="nl-NL" sz="2500" dirty="0" smtClean="0"/>
              <a:t>In land A is de arbeidsproductiviteit voor het maken van fietsen 10 per maand.</a:t>
            </a:r>
          </a:p>
          <a:p>
            <a:r>
              <a:rPr lang="nl-NL" sz="2500" dirty="0" smtClean="0"/>
              <a:t>In land B is de arbeidsproductiviteit voor het maken van fietsen 5 per maand.</a:t>
            </a:r>
          </a:p>
          <a:p>
            <a:r>
              <a:rPr lang="nl-NL" sz="2500" dirty="0" smtClean="0"/>
              <a:t>Kunnen we beter fietsen kunnen gaan maken in land A dan B?</a:t>
            </a:r>
            <a:endParaRPr lang="nl-NL" sz="2500" dirty="0"/>
          </a:p>
          <a:p>
            <a:r>
              <a:rPr lang="nl-NL" sz="2500" dirty="0" smtClean="0"/>
              <a:t>Nee! Want we weten niet hoe hoog de loonkosten zijn?</a:t>
            </a:r>
          </a:p>
          <a:p>
            <a:r>
              <a:rPr lang="nl-NL" sz="2500" dirty="0" smtClean="0"/>
              <a:t>Hiervoor gebruiken </a:t>
            </a:r>
            <a:r>
              <a:rPr lang="nl-NL" sz="2500" b="1" dirty="0" smtClean="0"/>
              <a:t>loonkosten per product = loonkosten per werknemer / arbeidsproductiviteit.</a:t>
            </a:r>
          </a:p>
          <a:p>
            <a:r>
              <a:rPr lang="nl-NL" sz="2500" dirty="0" smtClean="0"/>
              <a:t>Stel: een werknemer kost 10 euro per uur, hij maakt in een uur 5 producten, dan zijn de loonkosten per product 10 / 5 = 2 euro per product.</a:t>
            </a:r>
          </a:p>
          <a:p>
            <a:endParaRPr lang="nl-NL" sz="2500" dirty="0"/>
          </a:p>
        </p:txBody>
      </p:sp>
    </p:spTree>
    <p:extLst>
      <p:ext uri="{BB962C8B-B14F-4D97-AF65-F5344CB8AC3E}">
        <p14:creationId xmlns:p14="http://schemas.microsoft.com/office/powerpoint/2010/main" val="994314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6906126" cy="6830401"/>
          </a:xfrm>
          <a:prstGeom prst="rect">
            <a:avLst/>
          </a:prstGeom>
        </p:spPr>
      </p:pic>
    </p:spTree>
    <p:extLst>
      <p:ext uri="{BB962C8B-B14F-4D97-AF65-F5344CB8AC3E}">
        <p14:creationId xmlns:p14="http://schemas.microsoft.com/office/powerpoint/2010/main" val="10878220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9513"/>
          <a:stretch/>
        </p:blipFill>
        <p:spPr>
          <a:xfrm>
            <a:off x="0" y="0"/>
            <a:ext cx="10419347" cy="721895"/>
          </a:xfrm>
          <a:prstGeom prst="rect">
            <a:avLst/>
          </a:prstGeom>
        </p:spPr>
      </p:pic>
      <p:pic>
        <p:nvPicPr>
          <p:cNvPr id="5" name="Afbeelding 4"/>
          <p:cNvPicPr>
            <a:picLocks noChangeAspect="1"/>
          </p:cNvPicPr>
          <p:nvPr/>
        </p:nvPicPr>
        <p:blipFill rotWithShape="1">
          <a:blip r:embed="rId2"/>
          <a:srcRect b="80075"/>
          <a:stretch/>
        </p:blipFill>
        <p:spPr>
          <a:xfrm>
            <a:off x="0" y="0"/>
            <a:ext cx="10419347" cy="1371600"/>
          </a:xfrm>
          <a:prstGeom prst="rect">
            <a:avLst/>
          </a:prstGeom>
        </p:spPr>
      </p:pic>
      <p:pic>
        <p:nvPicPr>
          <p:cNvPr id="6" name="Afbeelding 5"/>
          <p:cNvPicPr>
            <a:picLocks noChangeAspect="1"/>
          </p:cNvPicPr>
          <p:nvPr/>
        </p:nvPicPr>
        <p:blipFill rotWithShape="1">
          <a:blip r:embed="rId2"/>
          <a:srcRect b="76405"/>
          <a:stretch/>
        </p:blipFill>
        <p:spPr>
          <a:xfrm>
            <a:off x="0" y="0"/>
            <a:ext cx="10419347" cy="1624263"/>
          </a:xfrm>
          <a:prstGeom prst="rect">
            <a:avLst/>
          </a:prstGeom>
        </p:spPr>
      </p:pic>
      <p:pic>
        <p:nvPicPr>
          <p:cNvPr id="7" name="Afbeelding 6"/>
          <p:cNvPicPr>
            <a:picLocks noChangeAspect="1"/>
          </p:cNvPicPr>
          <p:nvPr/>
        </p:nvPicPr>
        <p:blipFill rotWithShape="1">
          <a:blip r:embed="rId2"/>
          <a:srcRect b="70287"/>
          <a:stretch/>
        </p:blipFill>
        <p:spPr>
          <a:xfrm>
            <a:off x="0" y="0"/>
            <a:ext cx="10419347" cy="2045368"/>
          </a:xfrm>
          <a:prstGeom prst="rect">
            <a:avLst/>
          </a:prstGeom>
        </p:spPr>
      </p:pic>
      <p:pic>
        <p:nvPicPr>
          <p:cNvPr id="8" name="Afbeelding 7"/>
          <p:cNvPicPr>
            <a:picLocks noChangeAspect="1"/>
          </p:cNvPicPr>
          <p:nvPr/>
        </p:nvPicPr>
        <p:blipFill rotWithShape="1">
          <a:blip r:embed="rId2"/>
          <a:srcRect b="61024"/>
          <a:stretch/>
        </p:blipFill>
        <p:spPr>
          <a:xfrm>
            <a:off x="0" y="0"/>
            <a:ext cx="10419347" cy="2683042"/>
          </a:xfrm>
          <a:prstGeom prst="rect">
            <a:avLst/>
          </a:prstGeom>
        </p:spPr>
      </p:pic>
      <p:pic>
        <p:nvPicPr>
          <p:cNvPr id="9" name="Afbeelding 8"/>
          <p:cNvPicPr>
            <a:picLocks noChangeAspect="1"/>
          </p:cNvPicPr>
          <p:nvPr/>
        </p:nvPicPr>
        <p:blipFill rotWithShape="1">
          <a:blip r:embed="rId2"/>
          <a:srcRect b="56130"/>
          <a:stretch/>
        </p:blipFill>
        <p:spPr>
          <a:xfrm>
            <a:off x="0" y="0"/>
            <a:ext cx="10419347" cy="3019926"/>
          </a:xfrm>
          <a:prstGeom prst="rect">
            <a:avLst/>
          </a:prstGeom>
        </p:spPr>
      </p:pic>
      <p:pic>
        <p:nvPicPr>
          <p:cNvPr id="10" name="Afbeelding 9"/>
          <p:cNvPicPr>
            <a:picLocks noChangeAspect="1"/>
          </p:cNvPicPr>
          <p:nvPr/>
        </p:nvPicPr>
        <p:blipFill rotWithShape="1">
          <a:blip r:embed="rId2"/>
          <a:srcRect b="41798"/>
          <a:stretch/>
        </p:blipFill>
        <p:spPr>
          <a:xfrm>
            <a:off x="0" y="0"/>
            <a:ext cx="10419347" cy="4006516"/>
          </a:xfrm>
          <a:prstGeom prst="rect">
            <a:avLst/>
          </a:prstGeom>
        </p:spPr>
      </p:pic>
      <p:pic>
        <p:nvPicPr>
          <p:cNvPr id="11" name="Afbeelding 10"/>
          <p:cNvPicPr>
            <a:picLocks noChangeAspect="1"/>
          </p:cNvPicPr>
          <p:nvPr/>
        </p:nvPicPr>
        <p:blipFill rotWithShape="1">
          <a:blip r:embed="rId2"/>
          <a:srcRect b="27641"/>
          <a:stretch/>
        </p:blipFill>
        <p:spPr>
          <a:xfrm>
            <a:off x="0" y="0"/>
            <a:ext cx="10419347" cy="4981074"/>
          </a:xfrm>
          <a:prstGeom prst="rect">
            <a:avLst/>
          </a:prstGeom>
        </p:spPr>
      </p:pic>
      <p:pic>
        <p:nvPicPr>
          <p:cNvPr id="12" name="Afbeelding 11"/>
          <p:cNvPicPr>
            <a:picLocks noChangeAspect="1"/>
          </p:cNvPicPr>
          <p:nvPr/>
        </p:nvPicPr>
        <p:blipFill rotWithShape="1">
          <a:blip r:embed="rId2"/>
          <a:srcRect b="18028"/>
          <a:stretch/>
        </p:blipFill>
        <p:spPr>
          <a:xfrm>
            <a:off x="0" y="0"/>
            <a:ext cx="10419347" cy="5642811"/>
          </a:xfrm>
          <a:prstGeom prst="rect">
            <a:avLst/>
          </a:prstGeom>
        </p:spPr>
      </p:pic>
      <p:pic>
        <p:nvPicPr>
          <p:cNvPr id="13" name="Afbeelding 12"/>
          <p:cNvPicPr>
            <a:picLocks noChangeAspect="1"/>
          </p:cNvPicPr>
          <p:nvPr/>
        </p:nvPicPr>
        <p:blipFill rotWithShape="1">
          <a:blip r:embed="rId2"/>
          <a:srcRect b="13309"/>
          <a:stretch/>
        </p:blipFill>
        <p:spPr>
          <a:xfrm>
            <a:off x="0" y="0"/>
            <a:ext cx="10419347" cy="5967663"/>
          </a:xfrm>
          <a:prstGeom prst="rect">
            <a:avLst/>
          </a:prstGeom>
        </p:spPr>
      </p:pic>
      <p:pic>
        <p:nvPicPr>
          <p:cNvPr id="14" name="Afbeelding 13"/>
          <p:cNvPicPr>
            <a:picLocks noChangeAspect="1"/>
          </p:cNvPicPr>
          <p:nvPr/>
        </p:nvPicPr>
        <p:blipFill rotWithShape="1">
          <a:blip r:embed="rId2"/>
          <a:srcRect b="8066"/>
          <a:stretch/>
        </p:blipFill>
        <p:spPr>
          <a:xfrm>
            <a:off x="0" y="0"/>
            <a:ext cx="10419347" cy="6328611"/>
          </a:xfrm>
          <a:prstGeom prst="rect">
            <a:avLst/>
          </a:prstGeom>
        </p:spPr>
      </p:pic>
      <p:pic>
        <p:nvPicPr>
          <p:cNvPr id="15" name="Afbeelding 14"/>
          <p:cNvPicPr>
            <a:picLocks noChangeAspect="1"/>
          </p:cNvPicPr>
          <p:nvPr/>
        </p:nvPicPr>
        <p:blipFill>
          <a:blip r:embed="rId2"/>
          <a:stretch>
            <a:fillRect/>
          </a:stretch>
        </p:blipFill>
        <p:spPr>
          <a:xfrm>
            <a:off x="0" y="0"/>
            <a:ext cx="10419347" cy="6883840"/>
          </a:xfrm>
          <a:prstGeom prst="rect">
            <a:avLst/>
          </a:prstGeom>
        </p:spPr>
      </p:pic>
    </p:spTree>
    <p:extLst>
      <p:ext uri="{BB962C8B-B14F-4D97-AF65-F5344CB8AC3E}">
        <p14:creationId xmlns:p14="http://schemas.microsoft.com/office/powerpoint/2010/main" val="184242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geaggregeerde aanbodcurve op lange termijn.</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sz="2500" dirty="0" smtClean="0"/>
              <a:t>Op korte termijn was er sprake van prijsrigiditeit want de producent kon zijn loonkosten niet verlagen. Op lange termijn kan dit wel.</a:t>
            </a:r>
          </a:p>
          <a:p>
            <a:r>
              <a:rPr lang="nl-NL" sz="2500" dirty="0" smtClean="0"/>
              <a:t>De prijs die de producent dus vraagt voor zijn product staat niet vast, wat hij maximaal kan produceren wel dat werd bepaald door de productiefactoren.</a:t>
            </a:r>
          </a:p>
          <a:p>
            <a:r>
              <a:rPr lang="nl-NL" sz="2500" dirty="0" smtClean="0"/>
              <a:t>Op lange termijn gaan we zoveel mogelijk produceren (maximale productiecapaciteit) en laten we de prijs bepalen door de vraag.</a:t>
            </a:r>
          </a:p>
          <a:p>
            <a:r>
              <a:rPr lang="nl-NL" sz="2500" dirty="0" smtClean="0"/>
              <a:t>De aanbodscurve wordt een verticale lijn.</a:t>
            </a:r>
          </a:p>
          <a:p>
            <a:r>
              <a:rPr lang="nl-NL" sz="2500" dirty="0" smtClean="0"/>
              <a:t>Dit betekend = reëel BBP staat vast. Prijspeil kan veranderen.</a:t>
            </a:r>
            <a:endParaRPr lang="nl-NL" sz="2500" dirty="0"/>
          </a:p>
        </p:txBody>
      </p:sp>
    </p:spTree>
    <p:extLst>
      <p:ext uri="{BB962C8B-B14F-4D97-AF65-F5344CB8AC3E}">
        <p14:creationId xmlns:p14="http://schemas.microsoft.com/office/powerpoint/2010/main" val="344818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Opgave 4.16 en 4.17 en 4.18</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12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07708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794"/>
          <a:stretch/>
        </p:blipFill>
        <p:spPr>
          <a:xfrm>
            <a:off x="0" y="-14288"/>
            <a:ext cx="12192000" cy="603835"/>
          </a:xfrm>
          <a:prstGeom prst="rect">
            <a:avLst/>
          </a:prstGeom>
        </p:spPr>
      </p:pic>
      <p:pic>
        <p:nvPicPr>
          <p:cNvPr id="5" name="Afbeelding 4"/>
          <p:cNvPicPr>
            <a:picLocks noChangeAspect="1"/>
          </p:cNvPicPr>
          <p:nvPr/>
        </p:nvPicPr>
        <p:blipFill rotWithShape="1">
          <a:blip r:embed="rId2"/>
          <a:srcRect b="68165"/>
          <a:stretch/>
        </p:blipFill>
        <p:spPr>
          <a:xfrm>
            <a:off x="0" y="-14288"/>
            <a:ext cx="12192000" cy="1000877"/>
          </a:xfrm>
          <a:prstGeom prst="rect">
            <a:avLst/>
          </a:prstGeom>
        </p:spPr>
      </p:pic>
      <p:pic>
        <p:nvPicPr>
          <p:cNvPr id="6" name="Afbeelding 5"/>
          <p:cNvPicPr>
            <a:picLocks noChangeAspect="1"/>
          </p:cNvPicPr>
          <p:nvPr/>
        </p:nvPicPr>
        <p:blipFill rotWithShape="1">
          <a:blip r:embed="rId2"/>
          <a:srcRect b="47118"/>
          <a:stretch/>
        </p:blipFill>
        <p:spPr>
          <a:xfrm>
            <a:off x="0" y="-14288"/>
            <a:ext cx="12192000" cy="1662614"/>
          </a:xfrm>
          <a:prstGeom prst="rect">
            <a:avLst/>
          </a:prstGeom>
        </p:spPr>
      </p:pic>
      <p:pic>
        <p:nvPicPr>
          <p:cNvPr id="7" name="Afbeelding 6"/>
          <p:cNvPicPr>
            <a:picLocks noChangeAspect="1"/>
          </p:cNvPicPr>
          <p:nvPr/>
        </p:nvPicPr>
        <p:blipFill>
          <a:blip r:embed="rId2"/>
          <a:stretch>
            <a:fillRect/>
          </a:stretch>
        </p:blipFill>
        <p:spPr>
          <a:xfrm>
            <a:off x="0" y="-14288"/>
            <a:ext cx="12192000" cy="3144000"/>
          </a:xfrm>
          <a:prstGeom prst="rect">
            <a:avLst/>
          </a:prstGeom>
        </p:spPr>
      </p:pic>
    </p:spTree>
    <p:extLst>
      <p:ext uri="{BB962C8B-B14F-4D97-AF65-F5344CB8AC3E}">
        <p14:creationId xmlns:p14="http://schemas.microsoft.com/office/powerpoint/2010/main" val="342583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790"/>
          <a:stretch/>
        </p:blipFill>
        <p:spPr>
          <a:xfrm>
            <a:off x="0" y="0"/>
            <a:ext cx="10876547" cy="1455821"/>
          </a:xfrm>
          <a:prstGeom prst="rect">
            <a:avLst/>
          </a:prstGeom>
        </p:spPr>
      </p:pic>
      <p:pic>
        <p:nvPicPr>
          <p:cNvPr id="5" name="Afbeelding 4"/>
          <p:cNvPicPr>
            <a:picLocks noChangeAspect="1"/>
          </p:cNvPicPr>
          <p:nvPr/>
        </p:nvPicPr>
        <p:blipFill rotWithShape="1">
          <a:blip r:embed="rId2"/>
          <a:srcRect b="69500"/>
          <a:stretch/>
        </p:blipFill>
        <p:spPr>
          <a:xfrm>
            <a:off x="0" y="0"/>
            <a:ext cx="10876547" cy="2093495"/>
          </a:xfrm>
          <a:prstGeom prst="rect">
            <a:avLst/>
          </a:prstGeom>
        </p:spPr>
      </p:pic>
      <p:pic>
        <p:nvPicPr>
          <p:cNvPr id="6" name="Afbeelding 5"/>
          <p:cNvPicPr>
            <a:picLocks noChangeAspect="1"/>
          </p:cNvPicPr>
          <p:nvPr/>
        </p:nvPicPr>
        <p:blipFill rotWithShape="1">
          <a:blip r:embed="rId2"/>
          <a:srcRect b="60034"/>
          <a:stretch/>
        </p:blipFill>
        <p:spPr>
          <a:xfrm>
            <a:off x="0" y="0"/>
            <a:ext cx="10876547" cy="2743200"/>
          </a:xfrm>
          <a:prstGeom prst="rect">
            <a:avLst/>
          </a:prstGeom>
        </p:spPr>
      </p:pic>
      <p:pic>
        <p:nvPicPr>
          <p:cNvPr id="7" name="Afbeelding 6"/>
          <p:cNvPicPr>
            <a:picLocks noChangeAspect="1"/>
          </p:cNvPicPr>
          <p:nvPr/>
        </p:nvPicPr>
        <p:blipFill rotWithShape="1">
          <a:blip r:embed="rId2"/>
          <a:srcRect b="55301"/>
          <a:stretch/>
        </p:blipFill>
        <p:spPr>
          <a:xfrm>
            <a:off x="0" y="0"/>
            <a:ext cx="10876547" cy="3068053"/>
          </a:xfrm>
          <a:prstGeom prst="rect">
            <a:avLst/>
          </a:prstGeom>
        </p:spPr>
      </p:pic>
      <p:pic>
        <p:nvPicPr>
          <p:cNvPr id="8" name="Afbeelding 7"/>
          <p:cNvPicPr>
            <a:picLocks noChangeAspect="1"/>
          </p:cNvPicPr>
          <p:nvPr/>
        </p:nvPicPr>
        <p:blipFill rotWithShape="1">
          <a:blip r:embed="rId2"/>
          <a:srcRect b="44959"/>
          <a:stretch/>
        </p:blipFill>
        <p:spPr>
          <a:xfrm>
            <a:off x="0" y="0"/>
            <a:ext cx="10876547" cy="3777916"/>
          </a:xfrm>
          <a:prstGeom prst="rect">
            <a:avLst/>
          </a:prstGeom>
        </p:spPr>
      </p:pic>
      <p:pic>
        <p:nvPicPr>
          <p:cNvPr id="9" name="Afbeelding 8"/>
          <p:cNvPicPr>
            <a:picLocks noChangeAspect="1"/>
          </p:cNvPicPr>
          <p:nvPr/>
        </p:nvPicPr>
        <p:blipFill rotWithShape="1">
          <a:blip r:embed="rId2"/>
          <a:srcRect b="35844"/>
          <a:stretch/>
        </p:blipFill>
        <p:spPr>
          <a:xfrm>
            <a:off x="0" y="0"/>
            <a:ext cx="10876547" cy="4403558"/>
          </a:xfrm>
          <a:prstGeom prst="rect">
            <a:avLst/>
          </a:prstGeom>
        </p:spPr>
      </p:pic>
      <p:pic>
        <p:nvPicPr>
          <p:cNvPr id="10" name="Afbeelding 9"/>
          <p:cNvPicPr>
            <a:picLocks noChangeAspect="1"/>
          </p:cNvPicPr>
          <p:nvPr/>
        </p:nvPicPr>
        <p:blipFill rotWithShape="1">
          <a:blip r:embed="rId2"/>
          <a:srcRect b="31462"/>
          <a:stretch/>
        </p:blipFill>
        <p:spPr>
          <a:xfrm>
            <a:off x="0" y="0"/>
            <a:ext cx="10876547" cy="4704347"/>
          </a:xfrm>
          <a:prstGeom prst="rect">
            <a:avLst/>
          </a:prstGeom>
        </p:spPr>
      </p:pic>
      <p:pic>
        <p:nvPicPr>
          <p:cNvPr id="11" name="Afbeelding 10"/>
          <p:cNvPicPr>
            <a:picLocks noChangeAspect="1"/>
          </p:cNvPicPr>
          <p:nvPr/>
        </p:nvPicPr>
        <p:blipFill rotWithShape="1">
          <a:blip r:embed="rId2"/>
          <a:srcRect b="24626"/>
          <a:stretch/>
        </p:blipFill>
        <p:spPr>
          <a:xfrm>
            <a:off x="0" y="0"/>
            <a:ext cx="10876547" cy="5173579"/>
          </a:xfrm>
          <a:prstGeom prst="rect">
            <a:avLst/>
          </a:prstGeom>
        </p:spPr>
      </p:pic>
      <p:pic>
        <p:nvPicPr>
          <p:cNvPr id="12" name="Afbeelding 11"/>
          <p:cNvPicPr>
            <a:picLocks noChangeAspect="1"/>
          </p:cNvPicPr>
          <p:nvPr/>
        </p:nvPicPr>
        <p:blipFill rotWithShape="1">
          <a:blip r:embed="rId2"/>
          <a:srcRect b="20243"/>
          <a:stretch/>
        </p:blipFill>
        <p:spPr>
          <a:xfrm>
            <a:off x="0" y="0"/>
            <a:ext cx="10876547" cy="5474368"/>
          </a:xfrm>
          <a:prstGeom prst="rect">
            <a:avLst/>
          </a:prstGeom>
        </p:spPr>
      </p:pic>
      <p:pic>
        <p:nvPicPr>
          <p:cNvPr id="13" name="Afbeelding 12"/>
          <p:cNvPicPr>
            <a:picLocks noChangeAspect="1"/>
          </p:cNvPicPr>
          <p:nvPr/>
        </p:nvPicPr>
        <p:blipFill rotWithShape="1">
          <a:blip r:embed="rId2"/>
          <a:srcRect b="14634"/>
          <a:stretch/>
        </p:blipFill>
        <p:spPr>
          <a:xfrm>
            <a:off x="0" y="0"/>
            <a:ext cx="10876547" cy="5859379"/>
          </a:xfrm>
          <a:prstGeom prst="rect">
            <a:avLst/>
          </a:prstGeom>
        </p:spPr>
      </p:pic>
      <p:pic>
        <p:nvPicPr>
          <p:cNvPr id="14" name="Afbeelding 13"/>
          <p:cNvPicPr>
            <a:picLocks noChangeAspect="1"/>
          </p:cNvPicPr>
          <p:nvPr/>
        </p:nvPicPr>
        <p:blipFill>
          <a:blip r:embed="rId2"/>
          <a:stretch>
            <a:fillRect/>
          </a:stretch>
        </p:blipFill>
        <p:spPr>
          <a:xfrm>
            <a:off x="0" y="0"/>
            <a:ext cx="10876547" cy="6863840"/>
          </a:xfrm>
          <a:prstGeom prst="rect">
            <a:avLst/>
          </a:prstGeom>
        </p:spPr>
      </p:pic>
    </p:spTree>
    <p:extLst>
      <p:ext uri="{BB962C8B-B14F-4D97-AF65-F5344CB8AC3E}">
        <p14:creationId xmlns:p14="http://schemas.microsoft.com/office/powerpoint/2010/main" val="221764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Loonkosten per werknemer</a:t>
            </a:r>
            <a:endParaRPr lang="nl-NL" dirty="0"/>
          </a:p>
        </p:txBody>
      </p:sp>
      <p:sp>
        <p:nvSpPr>
          <p:cNvPr id="3" name="Tijdelijke aanduiding voor inhoud 2"/>
          <p:cNvSpPr>
            <a:spLocks noGrp="1"/>
          </p:cNvSpPr>
          <p:nvPr>
            <p:ph idx="1"/>
          </p:nvPr>
        </p:nvSpPr>
        <p:spPr/>
        <p:txBody>
          <a:bodyPr>
            <a:normAutofit/>
          </a:bodyPr>
          <a:lstStyle/>
          <a:p>
            <a:r>
              <a:rPr lang="nl-NL" sz="2500" dirty="0" smtClean="0"/>
              <a:t>Vaak zijn we niet alleen benieuwd naar de loonkosten per werknemer, maar vooral hoe deze loonkosten zich ontwikkelen.</a:t>
            </a:r>
          </a:p>
          <a:p>
            <a:r>
              <a:rPr lang="nl-NL" sz="2500" dirty="0" smtClean="0"/>
              <a:t>Hiervoor gebruiken we:</a:t>
            </a:r>
          </a:p>
          <a:p>
            <a:r>
              <a:rPr lang="nl-NL" sz="2500" dirty="0" smtClean="0"/>
              <a:t>Indexcijfer loonkosten per product = indexcijfer loonkosten per werknemer / indexcijfer arbeidsproductiviteit * 100 (bladzijde 36)</a:t>
            </a:r>
          </a:p>
          <a:p>
            <a:endParaRPr lang="nl-NL" sz="2500" dirty="0"/>
          </a:p>
        </p:txBody>
      </p:sp>
    </p:spTree>
    <p:extLst>
      <p:ext uri="{BB962C8B-B14F-4D97-AF65-F5344CB8AC3E}">
        <p14:creationId xmlns:p14="http://schemas.microsoft.com/office/powerpoint/2010/main" val="14065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kwaliteit ook kwantiteit.</a:t>
            </a:r>
            <a:endParaRPr lang="nl-NL" dirty="0"/>
          </a:p>
        </p:txBody>
      </p:sp>
      <p:sp>
        <p:nvSpPr>
          <p:cNvPr id="3" name="Tijdelijke aanduiding voor inhoud 2"/>
          <p:cNvSpPr>
            <a:spLocks noGrp="1"/>
          </p:cNvSpPr>
          <p:nvPr>
            <p:ph idx="1"/>
          </p:nvPr>
        </p:nvSpPr>
        <p:spPr/>
        <p:txBody>
          <a:bodyPr>
            <a:normAutofit/>
          </a:bodyPr>
          <a:lstStyle/>
          <a:p>
            <a:r>
              <a:rPr lang="nl-NL" sz="2500" dirty="0" smtClean="0"/>
              <a:t> naast de kwaliteit van het arbeid gaat het ook om de beschikbare hoeveelheid arbeid.</a:t>
            </a:r>
          </a:p>
          <a:p>
            <a:r>
              <a:rPr lang="nl-NL" sz="2500" dirty="0" smtClean="0"/>
              <a:t>Denk aan:</a:t>
            </a:r>
          </a:p>
          <a:p>
            <a:r>
              <a:rPr lang="nl-NL" sz="2500" dirty="0" smtClean="0"/>
              <a:t>De omvang van de bevolking.</a:t>
            </a:r>
          </a:p>
          <a:p>
            <a:r>
              <a:rPr lang="nl-NL" sz="2500" dirty="0" smtClean="0"/>
              <a:t>De samenstelling van de bevolking (vergrijzing)</a:t>
            </a:r>
          </a:p>
          <a:p>
            <a:r>
              <a:rPr lang="nl-NL" sz="2500" dirty="0" smtClean="0"/>
              <a:t>De participatiegraad (hoeveel mensen stellen zich beschikbaar)</a:t>
            </a:r>
          </a:p>
          <a:p>
            <a:r>
              <a:rPr lang="nl-NL" sz="2500" dirty="0" smtClean="0"/>
              <a:t>De wetgeving (leerplicht en pensioensleeftijd)</a:t>
            </a:r>
            <a:endParaRPr lang="nl-NL" sz="2500" dirty="0"/>
          </a:p>
        </p:txBody>
      </p:sp>
    </p:spTree>
    <p:extLst>
      <p:ext uri="{BB962C8B-B14F-4D97-AF65-F5344CB8AC3E}">
        <p14:creationId xmlns:p14="http://schemas.microsoft.com/office/powerpoint/2010/main" val="173661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Kapitaal.</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Gaat hier om vaste kapitaalgoederen: machines/fabrieken.</a:t>
            </a:r>
          </a:p>
          <a:p>
            <a:r>
              <a:rPr lang="nl-NL" sz="2500" dirty="0" smtClean="0"/>
              <a:t>Wanneer neemt de productiecapaciteit toe?</a:t>
            </a:r>
          </a:p>
          <a:p>
            <a:r>
              <a:rPr lang="nl-NL" sz="2500" dirty="0" smtClean="0"/>
              <a:t>Wanneer er meer/betere kapitaalgoederen beschikbaar zijn. </a:t>
            </a:r>
          </a:p>
          <a:p>
            <a:r>
              <a:rPr lang="nl-NL" sz="2500" dirty="0" smtClean="0"/>
              <a:t>Daar is wel geld voor nodig!</a:t>
            </a:r>
          </a:p>
          <a:p>
            <a:r>
              <a:rPr lang="nl-NL" sz="2500" dirty="0" smtClean="0"/>
              <a:t>Gezinnen moet dus een gedeelte sparen, zodat banken geld bezitten wat ze kunnen uitlenen/investeren in bedrijven.</a:t>
            </a:r>
          </a:p>
          <a:p>
            <a:r>
              <a:rPr lang="nl-NL" sz="2500" dirty="0" smtClean="0"/>
              <a:t>Ook investeren bedrijven een gedeelte van hun winst.</a:t>
            </a:r>
          </a:p>
          <a:p>
            <a:r>
              <a:rPr lang="nl-NL" sz="2500" dirty="0" smtClean="0"/>
              <a:t>Hiervoor is het dus belangrijk dat bedrijven winst maken </a:t>
            </a:r>
            <a:r>
              <a:rPr lang="nl-NL" sz="2500" dirty="0" smtClean="0">
                <a:sym typeface="Wingdings" panose="05000000000000000000" pitchFamily="2" charset="2"/>
              </a:rPr>
              <a:t> niet te hoge kosten  niet te hoge loonstijging.</a:t>
            </a:r>
            <a:endParaRPr lang="nl-NL" sz="2500" dirty="0" smtClean="0"/>
          </a:p>
        </p:txBody>
      </p:sp>
    </p:spTree>
    <p:extLst>
      <p:ext uri="{BB962C8B-B14F-4D97-AF65-F5344CB8AC3E}">
        <p14:creationId xmlns:p14="http://schemas.microsoft.com/office/powerpoint/2010/main" val="257809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Natuur en ondernemerschap.</a:t>
            </a:r>
            <a:endParaRPr lang="nl-NL" dirty="0"/>
          </a:p>
        </p:txBody>
      </p:sp>
      <p:sp>
        <p:nvSpPr>
          <p:cNvPr id="3" name="Tijdelijke aanduiding voor inhoud 2"/>
          <p:cNvSpPr>
            <a:spLocks noGrp="1"/>
          </p:cNvSpPr>
          <p:nvPr>
            <p:ph idx="1"/>
          </p:nvPr>
        </p:nvSpPr>
        <p:spPr>
          <a:xfrm>
            <a:off x="677334" y="1203159"/>
            <a:ext cx="8596668" cy="4838204"/>
          </a:xfrm>
        </p:spPr>
        <p:txBody>
          <a:bodyPr>
            <a:noAutofit/>
          </a:bodyPr>
          <a:lstStyle/>
          <a:p>
            <a:r>
              <a:rPr lang="nl-NL" sz="2500" dirty="0" smtClean="0"/>
              <a:t>Naast arbeid en kapitaal hebben we de productiefactoren natuur en ondernemerschap.</a:t>
            </a:r>
          </a:p>
          <a:p>
            <a:endParaRPr lang="nl-NL" sz="2500" dirty="0" smtClean="0"/>
          </a:p>
          <a:p>
            <a:r>
              <a:rPr lang="nl-NL" sz="2500" dirty="0" smtClean="0"/>
              <a:t>Natuur als productiefactor is lastig te beïnvloeden.</a:t>
            </a:r>
          </a:p>
          <a:p>
            <a:r>
              <a:rPr lang="nl-NL" sz="2500" dirty="0" smtClean="0"/>
              <a:t>Gaat om hoeveel grondstoffen je hebt</a:t>
            </a:r>
          </a:p>
          <a:p>
            <a:r>
              <a:rPr lang="nl-NL" sz="2500" dirty="0" smtClean="0"/>
              <a:t>Gaat om hoeveel ruimte je hebt.</a:t>
            </a:r>
          </a:p>
          <a:p>
            <a:endParaRPr lang="nl-NL" sz="2500" dirty="0"/>
          </a:p>
          <a:p>
            <a:r>
              <a:rPr lang="nl-NL" sz="2500" dirty="0" smtClean="0"/>
              <a:t>Ondernemerschap gaat om kennis, inzichten en activiteiten van mensen.</a:t>
            </a:r>
          </a:p>
          <a:p>
            <a:r>
              <a:rPr lang="nl-NL" sz="2500" dirty="0" smtClean="0"/>
              <a:t>Je kan ondernemerschap stimuleren door bijvoorbeeld, de belasting op winst aan te passen, scholing te faciliteren.</a:t>
            </a:r>
          </a:p>
          <a:p>
            <a:endParaRPr lang="nl-NL" sz="2500" dirty="0" smtClean="0"/>
          </a:p>
          <a:p>
            <a:endParaRPr lang="nl-NL" sz="2500" dirty="0"/>
          </a:p>
        </p:txBody>
      </p:sp>
    </p:spTree>
    <p:extLst>
      <p:ext uri="{BB962C8B-B14F-4D97-AF65-F5344CB8AC3E}">
        <p14:creationId xmlns:p14="http://schemas.microsoft.com/office/powerpoint/2010/main" val="554394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938</TotalTime>
  <Words>2361</Words>
  <Application>Microsoft Office PowerPoint</Application>
  <PresentationFormat>Breedbeeld</PresentationFormat>
  <Paragraphs>302</Paragraphs>
  <Slides>55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55</vt:i4>
      </vt:variant>
    </vt:vector>
  </HeadingPairs>
  <TitlesOfParts>
    <vt:vector size="60" baseType="lpstr">
      <vt:lpstr>Arial</vt:lpstr>
      <vt:lpstr>Trebuchet MS</vt:lpstr>
      <vt:lpstr>Wingdings</vt:lpstr>
      <vt:lpstr>Wingdings 3</vt:lpstr>
      <vt:lpstr>Facet</vt:lpstr>
      <vt:lpstr>Welkom Havo 5.</vt:lpstr>
      <vt:lpstr>Agenda:</vt:lpstr>
      <vt:lpstr>hoofdstuk 3: structuur.</vt:lpstr>
      <vt:lpstr>arbeid</vt:lpstr>
      <vt:lpstr>Zegt arbeidsproductiviteit alles?</vt:lpstr>
      <vt:lpstr>Loonkosten per werknemer</vt:lpstr>
      <vt:lpstr>Naast kwaliteit ook kwantiteit.</vt:lpstr>
      <vt:lpstr>Kapitaal.</vt:lpstr>
      <vt:lpstr>Natuur en ondernemerschap.</vt:lpstr>
      <vt:lpstr>convergentie en divergentie. </vt:lpstr>
      <vt:lpstr>Les vandaag:</vt:lpstr>
      <vt:lpstr>Maak opgaves 4.1 ter introductie</vt:lpstr>
      <vt:lpstr>PowerPoint-presentatie</vt:lpstr>
      <vt:lpstr>Economische groei</vt:lpstr>
      <vt:lpstr>Economische groei</vt:lpstr>
      <vt:lpstr>Economische groei</vt:lpstr>
      <vt:lpstr>Maak opgave 4.2</vt:lpstr>
      <vt:lpstr>PowerPoint-presentatie</vt:lpstr>
      <vt:lpstr>Hoog conjunctuur:</vt:lpstr>
      <vt:lpstr>laag conjunctuur:</vt:lpstr>
      <vt:lpstr>Maak opgaves 4.3 en 4.4 </vt:lpstr>
      <vt:lpstr>PowerPoint-presentatie</vt:lpstr>
      <vt:lpstr>Bestedingen bepalen op korte termijn het BBP.</vt:lpstr>
      <vt:lpstr>Bestedingen bepalen op korte termijn het BBP.</vt:lpstr>
      <vt:lpstr>Laatste opgave vandaag 4.5</vt:lpstr>
      <vt:lpstr>PowerPoint-presentatie</vt:lpstr>
      <vt:lpstr>Les 2: conjunctuurindicatoren.</vt:lpstr>
      <vt:lpstr>introductieopgave. 4.6</vt:lpstr>
      <vt:lpstr>PowerPoint-presentatie</vt:lpstr>
      <vt:lpstr>Economische groei</vt:lpstr>
      <vt:lpstr>Economische groei</vt:lpstr>
      <vt:lpstr>Economische groei</vt:lpstr>
      <vt:lpstr>Conjunctuur indicatoren</vt:lpstr>
      <vt:lpstr>Opgave 4.7 en 4.8</vt:lpstr>
      <vt:lpstr>PowerPoint-presentatie</vt:lpstr>
      <vt:lpstr>De geaggregeerde vraag en het geaggregeerde aanbod. </vt:lpstr>
      <vt:lpstr>De geaggregeerde vraag en het geaggregeerde aanbod. </vt:lpstr>
      <vt:lpstr>Opgave 4.9, 4.10 en 4.11</vt:lpstr>
      <vt:lpstr>PowerPoint-presentatie</vt:lpstr>
      <vt:lpstr>Les 3: de geaggregeerde aanbodcurve op korte en lange termijn.</vt:lpstr>
      <vt:lpstr>De geaggregeerde vraag en het geaggregeerde aanbod. </vt:lpstr>
      <vt:lpstr>De geaggregeerde vraag en het geaggregeerde aanbod. </vt:lpstr>
      <vt:lpstr>De geaggregeerde aanbodscurve op korte termijn. </vt:lpstr>
      <vt:lpstr>Opgave 4.12 en 4.13 </vt:lpstr>
      <vt:lpstr>PowerPoint-presentatie</vt:lpstr>
      <vt:lpstr>Waarom die vaste prijs?</vt:lpstr>
      <vt:lpstr>Waarom prijsrigiditeit?</vt:lpstr>
      <vt:lpstr>Opgave 4.14 en 4.15 </vt:lpstr>
      <vt:lpstr>PowerPoint-presentatie</vt:lpstr>
      <vt:lpstr>PowerPoint-presentatie</vt:lpstr>
      <vt:lpstr>PowerPoint-presentatie</vt:lpstr>
      <vt:lpstr>De geaggregeerde aanbodcurve op lange termijn.</vt:lpstr>
      <vt:lpstr>Opgave 4.16 en 4.17 en 4.18</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110</cp:revision>
  <dcterms:created xsi:type="dcterms:W3CDTF">2017-08-27T09:00:36Z</dcterms:created>
  <dcterms:modified xsi:type="dcterms:W3CDTF">2017-11-26T10:29:24Z</dcterms:modified>
</cp:coreProperties>
</file>