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21" r:id="rId4"/>
    <p:sldId id="322" r:id="rId5"/>
    <p:sldId id="323" r:id="rId6"/>
    <p:sldId id="324" r:id="rId7"/>
    <p:sldId id="325" r:id="rId8"/>
    <p:sldId id="326" r:id="rId9"/>
    <p:sldId id="327" r:id="rId10"/>
    <p:sldId id="328" r:id="rId11"/>
    <p:sldId id="329" r:id="rId12"/>
    <p:sldId id="330" r:id="rId13"/>
    <p:sldId id="331" r:id="rId14"/>
    <p:sldId id="332" r:id="rId15"/>
    <p:sldId id="333" r:id="rId16"/>
    <p:sldId id="320" r:id="rId17"/>
    <p:sldId id="334" r:id="rId18"/>
    <p:sldId id="335" r:id="rId19"/>
    <p:sldId id="336" r:id="rId20"/>
    <p:sldId id="337" r:id="rId21"/>
    <p:sldId id="338" r:id="rId22"/>
    <p:sldId id="33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8% gestegen t.o.v 2012.</a:t>
            </a:r>
          </a:p>
          <a:p>
            <a:r>
              <a:rPr lang="nl-NL" sz="2500" dirty="0" smtClean="0"/>
              <a:t>Daarbij hoort het indexcijfer 108 (procentuele stijging + 100).</a:t>
            </a:r>
          </a:p>
        </p:txBody>
      </p:sp>
    </p:spTree>
    <p:extLst>
      <p:ext uri="{BB962C8B-B14F-4D97-AF65-F5344CB8AC3E}">
        <p14:creationId xmlns:p14="http://schemas.microsoft.com/office/powerpoint/2010/main" val="1080062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110 / 108 * 100 = 101,85</a:t>
            </a:r>
          </a:p>
          <a:p>
            <a:r>
              <a:rPr lang="nl-NL" sz="2500" dirty="0" smtClean="0"/>
              <a:t>Het reëel inkomen indexcijfer is 101,85.</a:t>
            </a:r>
          </a:p>
          <a:p>
            <a:r>
              <a:rPr lang="nl-NL" sz="2500" dirty="0" smtClean="0"/>
              <a:t>Dit betekend dat t.o.v het vorige jaar (in dit geval 2012) het reëel inkomen is gestegen met 1,85%. we kunnen dus meer kopen. Onze koopkracht is gestegen met 1,85%</a:t>
            </a:r>
          </a:p>
        </p:txBody>
      </p:sp>
    </p:spTree>
    <p:extLst>
      <p:ext uri="{BB962C8B-B14F-4D97-AF65-F5344CB8AC3E}">
        <p14:creationId xmlns:p14="http://schemas.microsoft.com/office/powerpoint/2010/main" val="2212029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9"/>
            <a:ext cx="8684455" cy="4838204"/>
          </a:xfrm>
        </p:spPr>
        <p:txBody>
          <a:bodyPr>
            <a:noAutofit/>
          </a:bodyPr>
          <a:lstStyle/>
          <a:p>
            <a:r>
              <a:rPr lang="nl-NL" sz="2500" dirty="0" smtClean="0"/>
              <a:t>Stel je verdiend 6000 euro in 2012.</a:t>
            </a:r>
          </a:p>
          <a:p>
            <a:r>
              <a:rPr lang="nl-NL" sz="2500" dirty="0" smtClean="0"/>
              <a:t>Sinds 2013 ben je gewisseld van werk, en verdien je nog maar 5400 euro.</a:t>
            </a:r>
          </a:p>
          <a:p>
            <a:r>
              <a:rPr lang="nl-NL" sz="2500" dirty="0" smtClean="0"/>
              <a:t>Sinds 2013 zijn de prijzen zijn gedaald met 12% t.o.v 2012.</a:t>
            </a:r>
          </a:p>
          <a:p>
            <a:r>
              <a:rPr lang="nl-NL" sz="2500" dirty="0" smtClean="0"/>
              <a:t>Kunnen we concluderen dat onze koopkracht (ons reëel inkomen) is gestegen of gedaald?</a:t>
            </a:r>
          </a:p>
          <a:p>
            <a:r>
              <a:rPr lang="nl-NL" sz="2500" dirty="0" smtClean="0"/>
              <a:t>Hiervoor gaan we de volgende formule gebruiken:</a:t>
            </a:r>
          </a:p>
          <a:p>
            <a:r>
              <a:rPr lang="nl-NL" sz="2500" dirty="0" smtClean="0"/>
              <a:t>RIC = NIC / PIC * 100%</a:t>
            </a:r>
          </a:p>
          <a:p>
            <a:r>
              <a:rPr lang="nl-NL" sz="2500" dirty="0" smtClean="0"/>
              <a:t>RIC = </a:t>
            </a:r>
            <a:r>
              <a:rPr lang="nl-NL" sz="2500" dirty="0" err="1" smtClean="0"/>
              <a:t>reeel</a:t>
            </a:r>
            <a:r>
              <a:rPr lang="nl-NL" sz="2500" dirty="0" smtClean="0"/>
              <a:t> inkomen indexcijfer.</a:t>
            </a:r>
          </a:p>
          <a:p>
            <a:r>
              <a:rPr lang="nl-NL" sz="2500" dirty="0" smtClean="0"/>
              <a:t>NIC = indexcijfer nominaal inkomen.</a:t>
            </a:r>
          </a:p>
          <a:p>
            <a:r>
              <a:rPr lang="nl-NL" sz="2500" dirty="0" smtClean="0"/>
              <a:t>PIC = prijsindexcijfer.</a:t>
            </a:r>
          </a:p>
          <a:p>
            <a:endParaRPr lang="nl-NL" sz="2500" dirty="0" smtClean="0"/>
          </a:p>
        </p:txBody>
      </p:sp>
    </p:spTree>
    <p:extLst>
      <p:ext uri="{BB962C8B-B14F-4D97-AF65-F5344CB8AC3E}">
        <p14:creationId xmlns:p14="http://schemas.microsoft.com/office/powerpoint/2010/main" val="1052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5400. dit is een daling van (5400-6000) / 6000 * 100 = -10%.</a:t>
            </a:r>
            <a:endParaRPr lang="nl-NL" sz="2500" dirty="0"/>
          </a:p>
          <a:p>
            <a:r>
              <a:rPr lang="nl-NL" sz="2500" dirty="0" smtClean="0"/>
              <a:t>Ons inkomen is dus 10% kleiner dan in 2012, daarbij hoort dus het indexcijfer 90 (procentuele daling+ 100)</a:t>
            </a:r>
          </a:p>
        </p:txBody>
      </p:sp>
    </p:spTree>
    <p:extLst>
      <p:ext uri="{BB962C8B-B14F-4D97-AF65-F5344CB8AC3E}">
        <p14:creationId xmlns:p14="http://schemas.microsoft.com/office/powerpoint/2010/main" val="407710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PIC moeten we weten hoeveel de prijzen zijn gestegen/gedaald.</a:t>
            </a:r>
          </a:p>
          <a:p>
            <a:r>
              <a:rPr lang="nl-NL" sz="2500" dirty="0" smtClean="0"/>
              <a:t>De prijzen in 2012, is ons basisjaar en gelijk aan indexcijfer 100.</a:t>
            </a:r>
          </a:p>
          <a:p>
            <a:r>
              <a:rPr lang="nl-NL" sz="2500" dirty="0" smtClean="0"/>
              <a:t>De prijzen in 2013 zijn met 12% gedaald t.o.v 2012.</a:t>
            </a:r>
          </a:p>
          <a:p>
            <a:r>
              <a:rPr lang="nl-NL" sz="2500" dirty="0" smtClean="0"/>
              <a:t>Daarbij hoort het indexcijfer 88 (procentuele daling + 100).</a:t>
            </a:r>
          </a:p>
        </p:txBody>
      </p:sp>
    </p:spTree>
    <p:extLst>
      <p:ext uri="{BB962C8B-B14F-4D97-AF65-F5344CB8AC3E}">
        <p14:creationId xmlns:p14="http://schemas.microsoft.com/office/powerpoint/2010/main" val="84545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 2:</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RIC = 90 / 88 * 100 = 102,27</a:t>
            </a:r>
          </a:p>
          <a:p>
            <a:r>
              <a:rPr lang="nl-NL" sz="2500" dirty="0" smtClean="0"/>
              <a:t>Het reëel inkomen indexcijfer is 102,27.</a:t>
            </a:r>
          </a:p>
          <a:p>
            <a:r>
              <a:rPr lang="nl-NL" sz="2500" dirty="0" smtClean="0"/>
              <a:t>Dit betekend dat t.o.v het vorige jaar (in dit geval 2012) het reëel inkomen is gestegen met 2,27%. we kunnen dus meer kopen. Onze koopkracht is gestegen met 2,27%</a:t>
            </a:r>
          </a:p>
        </p:txBody>
      </p:sp>
    </p:spTree>
    <p:extLst>
      <p:ext uri="{BB962C8B-B14F-4D97-AF65-F5344CB8AC3E}">
        <p14:creationId xmlns:p14="http://schemas.microsoft.com/office/powerpoint/2010/main" val="113629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1.8 t/m 1.10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minuten de tijd</a:t>
            </a:r>
          </a:p>
          <a:p>
            <a:r>
              <a:rPr lang="nl-NL" sz="2500" dirty="0" smtClean="0"/>
              <a:t>De eerste </a:t>
            </a:r>
            <a:r>
              <a:rPr lang="nl-NL" sz="2500" dirty="0"/>
              <a:t>4</a:t>
            </a:r>
            <a:r>
              <a:rPr lang="nl-NL" sz="2500" dirty="0" smtClean="0"/>
              <a:t> minuten zonder overleg.</a:t>
            </a:r>
          </a:p>
          <a:p>
            <a:r>
              <a:rPr lang="nl-NL" sz="2500" dirty="0" smtClean="0"/>
              <a:t>Eerder klaar, verder t/m </a:t>
            </a:r>
            <a:r>
              <a:rPr lang="nl-NL" sz="2500" dirty="0" smtClean="0"/>
              <a:t>1.12</a:t>
            </a:r>
          </a:p>
          <a:p>
            <a:r>
              <a:rPr lang="nl-NL" sz="2500" dirty="0" smtClean="0"/>
              <a:t>Lees hiervoor hoe meet je welvaart.</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1"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339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heel(1)">
                                      <p:cBhvr>
                                        <p:cTn id="63" dur="59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14" grpId="0" animBg="1"/>
      <p:bldP spid="15" grpId="0" animBg="1"/>
      <p:bldP spid="16" grpId="0" animBg="1"/>
      <p:bldP spid="17"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933"/>
          <a:stretch/>
        </p:blipFill>
        <p:spPr>
          <a:xfrm>
            <a:off x="0" y="0"/>
            <a:ext cx="11718758" cy="493295"/>
          </a:xfrm>
          <a:prstGeom prst="rect">
            <a:avLst/>
          </a:prstGeom>
        </p:spPr>
      </p:pic>
      <p:pic>
        <p:nvPicPr>
          <p:cNvPr id="5" name="Afbeelding 4"/>
          <p:cNvPicPr>
            <a:picLocks noChangeAspect="1"/>
          </p:cNvPicPr>
          <p:nvPr/>
        </p:nvPicPr>
        <p:blipFill rotWithShape="1">
          <a:blip r:embed="rId2"/>
          <a:srcRect b="88624"/>
          <a:stretch/>
        </p:blipFill>
        <p:spPr>
          <a:xfrm>
            <a:off x="0" y="0"/>
            <a:ext cx="11718758" cy="794084"/>
          </a:xfrm>
          <a:prstGeom prst="rect">
            <a:avLst/>
          </a:prstGeom>
        </p:spPr>
      </p:pic>
      <p:pic>
        <p:nvPicPr>
          <p:cNvPr id="6" name="Afbeelding 5"/>
          <p:cNvPicPr>
            <a:picLocks noChangeAspect="1"/>
          </p:cNvPicPr>
          <p:nvPr/>
        </p:nvPicPr>
        <p:blipFill rotWithShape="1">
          <a:blip r:embed="rId2"/>
          <a:srcRect b="71733"/>
          <a:stretch/>
        </p:blipFill>
        <p:spPr>
          <a:xfrm>
            <a:off x="0" y="0"/>
            <a:ext cx="11718758" cy="1973179"/>
          </a:xfrm>
          <a:prstGeom prst="rect">
            <a:avLst/>
          </a:prstGeom>
        </p:spPr>
      </p:pic>
      <p:pic>
        <p:nvPicPr>
          <p:cNvPr id="7" name="Afbeelding 6"/>
          <p:cNvPicPr>
            <a:picLocks noChangeAspect="1"/>
          </p:cNvPicPr>
          <p:nvPr/>
        </p:nvPicPr>
        <p:blipFill rotWithShape="1">
          <a:blip r:embed="rId2"/>
          <a:srcRect b="61908"/>
          <a:stretch/>
        </p:blipFill>
        <p:spPr>
          <a:xfrm>
            <a:off x="0" y="0"/>
            <a:ext cx="11718758" cy="2658979"/>
          </a:xfrm>
          <a:prstGeom prst="rect">
            <a:avLst/>
          </a:prstGeom>
        </p:spPr>
      </p:pic>
      <p:pic>
        <p:nvPicPr>
          <p:cNvPr id="8" name="Afbeelding 7"/>
          <p:cNvPicPr>
            <a:picLocks noChangeAspect="1"/>
          </p:cNvPicPr>
          <p:nvPr/>
        </p:nvPicPr>
        <p:blipFill rotWithShape="1">
          <a:blip r:embed="rId2"/>
          <a:srcRect b="56737"/>
          <a:stretch/>
        </p:blipFill>
        <p:spPr>
          <a:xfrm>
            <a:off x="0" y="0"/>
            <a:ext cx="11718758" cy="3019926"/>
          </a:xfrm>
          <a:prstGeom prst="rect">
            <a:avLst/>
          </a:prstGeom>
        </p:spPr>
      </p:pic>
      <p:pic>
        <p:nvPicPr>
          <p:cNvPr id="9" name="Afbeelding 8"/>
          <p:cNvPicPr>
            <a:picLocks noChangeAspect="1"/>
          </p:cNvPicPr>
          <p:nvPr/>
        </p:nvPicPr>
        <p:blipFill rotWithShape="1">
          <a:blip r:embed="rId2"/>
          <a:srcRect b="51566"/>
          <a:stretch/>
        </p:blipFill>
        <p:spPr>
          <a:xfrm>
            <a:off x="0" y="0"/>
            <a:ext cx="11718758" cy="3380874"/>
          </a:xfrm>
          <a:prstGeom prst="rect">
            <a:avLst/>
          </a:prstGeom>
        </p:spPr>
      </p:pic>
      <p:pic>
        <p:nvPicPr>
          <p:cNvPr id="10" name="Afbeelding 9"/>
          <p:cNvPicPr>
            <a:picLocks noChangeAspect="1"/>
          </p:cNvPicPr>
          <p:nvPr/>
        </p:nvPicPr>
        <p:blipFill rotWithShape="1">
          <a:blip r:embed="rId2"/>
          <a:srcRect b="45534"/>
          <a:stretch/>
        </p:blipFill>
        <p:spPr>
          <a:xfrm>
            <a:off x="0" y="0"/>
            <a:ext cx="11718758" cy="3801979"/>
          </a:xfrm>
          <a:prstGeom prst="rect">
            <a:avLst/>
          </a:prstGeom>
        </p:spPr>
      </p:pic>
      <p:pic>
        <p:nvPicPr>
          <p:cNvPr id="11" name="Afbeelding 10"/>
          <p:cNvPicPr>
            <a:picLocks noChangeAspect="1"/>
          </p:cNvPicPr>
          <p:nvPr/>
        </p:nvPicPr>
        <p:blipFill rotWithShape="1">
          <a:blip r:embed="rId2"/>
          <a:srcRect b="40018"/>
          <a:stretch/>
        </p:blipFill>
        <p:spPr>
          <a:xfrm>
            <a:off x="0" y="0"/>
            <a:ext cx="11718758" cy="4186989"/>
          </a:xfrm>
          <a:prstGeom prst="rect">
            <a:avLst/>
          </a:prstGeom>
        </p:spPr>
      </p:pic>
      <p:pic>
        <p:nvPicPr>
          <p:cNvPr id="12" name="Afbeelding 11"/>
          <p:cNvPicPr>
            <a:picLocks noChangeAspect="1"/>
          </p:cNvPicPr>
          <p:nvPr/>
        </p:nvPicPr>
        <p:blipFill rotWithShape="1">
          <a:blip r:embed="rId2"/>
          <a:srcRect b="34503"/>
          <a:stretch/>
        </p:blipFill>
        <p:spPr>
          <a:xfrm>
            <a:off x="0" y="0"/>
            <a:ext cx="11718758" cy="4572000"/>
          </a:xfrm>
          <a:prstGeom prst="rect">
            <a:avLst/>
          </a:prstGeom>
        </p:spPr>
      </p:pic>
      <p:pic>
        <p:nvPicPr>
          <p:cNvPr id="13" name="Afbeelding 12"/>
          <p:cNvPicPr>
            <a:picLocks noChangeAspect="1"/>
          </p:cNvPicPr>
          <p:nvPr/>
        </p:nvPicPr>
        <p:blipFill rotWithShape="1">
          <a:blip r:embed="rId2"/>
          <a:srcRect b="29504"/>
          <a:stretch/>
        </p:blipFill>
        <p:spPr>
          <a:xfrm>
            <a:off x="0" y="0"/>
            <a:ext cx="11718758" cy="4920916"/>
          </a:xfrm>
          <a:prstGeom prst="rect">
            <a:avLst/>
          </a:prstGeom>
        </p:spPr>
      </p:pic>
      <p:pic>
        <p:nvPicPr>
          <p:cNvPr id="14" name="Afbeelding 13"/>
          <p:cNvPicPr>
            <a:picLocks noChangeAspect="1"/>
          </p:cNvPicPr>
          <p:nvPr/>
        </p:nvPicPr>
        <p:blipFill rotWithShape="1">
          <a:blip r:embed="rId2"/>
          <a:srcRect b="22954"/>
          <a:stretch/>
        </p:blipFill>
        <p:spPr>
          <a:xfrm>
            <a:off x="0" y="0"/>
            <a:ext cx="11718758" cy="5378116"/>
          </a:xfrm>
          <a:prstGeom prst="rect">
            <a:avLst/>
          </a:prstGeom>
        </p:spPr>
      </p:pic>
      <p:pic>
        <p:nvPicPr>
          <p:cNvPr id="15" name="Afbeelding 14"/>
          <p:cNvPicPr>
            <a:picLocks noChangeAspect="1"/>
          </p:cNvPicPr>
          <p:nvPr/>
        </p:nvPicPr>
        <p:blipFill rotWithShape="1">
          <a:blip r:embed="rId2"/>
          <a:srcRect b="13474"/>
          <a:stretch/>
        </p:blipFill>
        <p:spPr>
          <a:xfrm>
            <a:off x="0" y="0"/>
            <a:ext cx="11718758" cy="6039853"/>
          </a:xfrm>
          <a:prstGeom prst="rect">
            <a:avLst/>
          </a:prstGeom>
        </p:spPr>
      </p:pic>
      <p:pic>
        <p:nvPicPr>
          <p:cNvPr id="16" name="Afbeelding 15"/>
          <p:cNvPicPr>
            <a:picLocks noChangeAspect="1"/>
          </p:cNvPicPr>
          <p:nvPr/>
        </p:nvPicPr>
        <p:blipFill rotWithShape="1">
          <a:blip r:embed="rId2"/>
          <a:srcRect b="8131"/>
          <a:stretch/>
        </p:blipFill>
        <p:spPr>
          <a:xfrm>
            <a:off x="0" y="0"/>
            <a:ext cx="11718758" cy="6412832"/>
          </a:xfrm>
          <a:prstGeom prst="rect">
            <a:avLst/>
          </a:prstGeom>
        </p:spPr>
      </p:pic>
      <p:pic>
        <p:nvPicPr>
          <p:cNvPr id="17" name="Afbeelding 16"/>
          <p:cNvPicPr>
            <a:picLocks noChangeAspect="1"/>
          </p:cNvPicPr>
          <p:nvPr/>
        </p:nvPicPr>
        <p:blipFill>
          <a:blip r:embed="rId2"/>
          <a:stretch>
            <a:fillRect/>
          </a:stretch>
        </p:blipFill>
        <p:spPr>
          <a:xfrm>
            <a:off x="0" y="0"/>
            <a:ext cx="11718758" cy="6980404"/>
          </a:xfrm>
          <a:prstGeom prst="rect">
            <a:avLst/>
          </a:prstGeom>
        </p:spPr>
      </p:pic>
    </p:spTree>
    <p:extLst>
      <p:ext uri="{BB962C8B-B14F-4D97-AF65-F5344CB8AC3E}">
        <p14:creationId xmlns:p14="http://schemas.microsoft.com/office/powerpoint/2010/main" val="414517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driehoek.</a:t>
            </a:r>
            <a:endParaRPr lang="nl-NL" dirty="0"/>
          </a:p>
        </p:txBody>
      </p:sp>
      <p:sp>
        <p:nvSpPr>
          <p:cNvPr id="3" name="Tijdelijke aanduiding voor inhoud 2"/>
          <p:cNvSpPr>
            <a:spLocks noGrp="1"/>
          </p:cNvSpPr>
          <p:nvPr>
            <p:ph idx="1"/>
          </p:nvPr>
        </p:nvSpPr>
        <p:spPr/>
        <p:txBody>
          <a:bodyPr>
            <a:normAutofit/>
          </a:bodyPr>
          <a:lstStyle/>
          <a:p>
            <a:r>
              <a:rPr lang="nl-NL" sz="2500" dirty="0" smtClean="0"/>
              <a:t>RIC = NIC / PIC * 100</a:t>
            </a:r>
          </a:p>
          <a:p>
            <a:r>
              <a:rPr lang="nl-NL" sz="2500" dirty="0" smtClean="0"/>
              <a:t>NIC = RIC * PIC / 100</a:t>
            </a:r>
          </a:p>
          <a:p>
            <a:r>
              <a:rPr lang="nl-NL" sz="2500" dirty="0" smtClean="0"/>
              <a:t>PIC = NIC / RIC * 100</a:t>
            </a:r>
          </a:p>
          <a:p>
            <a:endParaRPr lang="nl-NL" sz="2500" dirty="0"/>
          </a:p>
          <a:p>
            <a:r>
              <a:rPr lang="nl-NL" sz="2500" dirty="0" smtClean="0"/>
              <a:t>101,85 = 110 / 108 * 10 (cijfervoorbeeld 1)</a:t>
            </a:r>
          </a:p>
          <a:p>
            <a:r>
              <a:rPr lang="nl-NL" sz="2500" dirty="0" smtClean="0"/>
              <a:t>110 = 101,85 * 108 / 100</a:t>
            </a:r>
          </a:p>
          <a:p>
            <a:r>
              <a:rPr lang="nl-NL" sz="2500" dirty="0" smtClean="0"/>
              <a:t>108 = 110 / 101,85</a:t>
            </a:r>
          </a:p>
          <a:p>
            <a:endParaRPr lang="nl-NL" sz="2500" dirty="0" smtClean="0"/>
          </a:p>
          <a:p>
            <a:endParaRPr lang="nl-NL" sz="2500" dirty="0"/>
          </a:p>
        </p:txBody>
      </p:sp>
    </p:spTree>
    <p:extLst>
      <p:ext uri="{BB962C8B-B14F-4D97-AF65-F5344CB8AC3E}">
        <p14:creationId xmlns:p14="http://schemas.microsoft.com/office/powerpoint/2010/main" val="220602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van beide landen vergelijken.</a:t>
            </a:r>
          </a:p>
          <a:p>
            <a:r>
              <a:rPr lang="nl-NL" sz="2500" dirty="0" smtClean="0"/>
              <a:t>Nadeel: het aantal inwoners speelt een grote rol wie een hoger BBP. (het BBP van Brazilië is hoger dan die van Nederland)</a:t>
            </a:r>
          </a:p>
          <a:p>
            <a:r>
              <a:rPr lang="nl-NL" sz="2500" dirty="0" smtClean="0"/>
              <a:t>Oplossing: we berekenen het BBP per hoofd van de bevolking, dan weten we hoeveel een bewoner per land verdiend.</a:t>
            </a:r>
            <a:endParaRPr lang="nl-NL" sz="2500" dirty="0"/>
          </a:p>
        </p:txBody>
      </p:sp>
    </p:spTree>
    <p:extLst>
      <p:ext uri="{BB962C8B-B14F-4D97-AF65-F5344CB8AC3E}">
        <p14:creationId xmlns:p14="http://schemas.microsoft.com/office/powerpoint/2010/main" val="109411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Van nominaal naar reëel inkomen.</a:t>
            </a:r>
          </a:p>
          <a:p>
            <a:r>
              <a:rPr lang="nl-NL" sz="2500" dirty="0" smtClean="0"/>
              <a:t>Opgave 1.8 t/m 1.12</a:t>
            </a:r>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per hoofd van de bevolking van beide landen vergelijken.</a:t>
            </a:r>
          </a:p>
          <a:p>
            <a:r>
              <a:rPr lang="nl-NL" sz="2500" dirty="0" smtClean="0"/>
              <a:t>Nadeel: de prijzen in beide landen verschillen. Het zou dus kunnen dat het BBP per hoofd van de bevolking hoger is in een bepaald land, maar dat de prijzen in dat land ook een stuk hoger zijn.</a:t>
            </a:r>
          </a:p>
          <a:p>
            <a:r>
              <a:rPr lang="nl-NL" sz="2500" dirty="0" smtClean="0"/>
              <a:t>Oplossing: we berekenen het reëel inkomen per hoofd van de bevolking.</a:t>
            </a:r>
          </a:p>
          <a:p>
            <a:endParaRPr lang="nl-NL" sz="2500" dirty="0" smtClean="0"/>
          </a:p>
          <a:p>
            <a:endParaRPr lang="nl-NL" sz="2500" dirty="0"/>
          </a:p>
        </p:txBody>
      </p:sp>
    </p:spTree>
    <p:extLst>
      <p:ext uri="{BB962C8B-B14F-4D97-AF65-F5344CB8AC3E}">
        <p14:creationId xmlns:p14="http://schemas.microsoft.com/office/powerpoint/2010/main" val="181591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1.11 t/m 1.12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Lees de vragen goed.</a:t>
            </a:r>
          </a:p>
          <a:p>
            <a:r>
              <a:rPr lang="nl-NL" sz="2500" dirty="0" smtClean="0"/>
              <a:t> Voor BBP per hoofd van de bevolking gebruik de formule BBP / aantal inwoners.</a:t>
            </a:r>
          </a:p>
          <a:p>
            <a:r>
              <a:rPr lang="nl-NL" sz="2500" dirty="0" smtClean="0"/>
              <a:t>12 </a:t>
            </a:r>
            <a:r>
              <a:rPr lang="nl-NL" sz="2500" dirty="0" smtClean="0"/>
              <a:t>minuten de tijd</a:t>
            </a:r>
          </a:p>
          <a:p>
            <a:r>
              <a:rPr lang="nl-NL" sz="2500" dirty="0" smtClean="0"/>
              <a:t>De eerste </a:t>
            </a:r>
            <a:r>
              <a:rPr lang="nl-NL" sz="2500" dirty="0"/>
              <a:t>4</a:t>
            </a:r>
            <a:r>
              <a:rPr lang="nl-NL" sz="2500" dirty="0" smtClean="0"/>
              <a:t> minuten zonder overleg.</a:t>
            </a:r>
          </a:p>
          <a:p>
            <a:r>
              <a:rPr lang="nl-NL" sz="2500" dirty="0" smtClean="0"/>
              <a:t>Eerder klaar, </a:t>
            </a:r>
            <a:r>
              <a:rPr lang="nl-NL" sz="2500" dirty="0" smtClean="0"/>
              <a:t>lees BBP en Welvaart.</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8450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931"/>
          <a:stretch/>
        </p:blipFill>
        <p:spPr>
          <a:xfrm>
            <a:off x="0" y="7937"/>
            <a:ext cx="12192000" cy="786147"/>
          </a:xfrm>
          <a:prstGeom prst="rect">
            <a:avLst/>
          </a:prstGeom>
        </p:spPr>
      </p:pic>
      <p:pic>
        <p:nvPicPr>
          <p:cNvPr id="5" name="Afbeelding 4"/>
          <p:cNvPicPr>
            <a:picLocks noChangeAspect="1"/>
          </p:cNvPicPr>
          <p:nvPr/>
        </p:nvPicPr>
        <p:blipFill rotWithShape="1">
          <a:blip r:embed="rId2"/>
          <a:srcRect b="74817"/>
          <a:stretch/>
        </p:blipFill>
        <p:spPr>
          <a:xfrm>
            <a:off x="0" y="7937"/>
            <a:ext cx="12192000" cy="1640389"/>
          </a:xfrm>
          <a:prstGeom prst="rect">
            <a:avLst/>
          </a:prstGeom>
        </p:spPr>
      </p:pic>
      <p:pic>
        <p:nvPicPr>
          <p:cNvPr id="6" name="Afbeelding 5"/>
          <p:cNvPicPr>
            <a:picLocks noChangeAspect="1"/>
          </p:cNvPicPr>
          <p:nvPr/>
        </p:nvPicPr>
        <p:blipFill rotWithShape="1">
          <a:blip r:embed="rId2"/>
          <a:srcRect b="61703"/>
          <a:stretch/>
        </p:blipFill>
        <p:spPr>
          <a:xfrm>
            <a:off x="0" y="7937"/>
            <a:ext cx="12192000" cy="2494631"/>
          </a:xfrm>
          <a:prstGeom prst="rect">
            <a:avLst/>
          </a:prstGeom>
        </p:spPr>
      </p:pic>
      <p:pic>
        <p:nvPicPr>
          <p:cNvPr id="7" name="Afbeelding 6"/>
          <p:cNvPicPr>
            <a:picLocks noChangeAspect="1"/>
          </p:cNvPicPr>
          <p:nvPr/>
        </p:nvPicPr>
        <p:blipFill rotWithShape="1">
          <a:blip r:embed="rId2"/>
          <a:srcRect b="56346"/>
          <a:stretch/>
        </p:blipFill>
        <p:spPr>
          <a:xfrm>
            <a:off x="0" y="7937"/>
            <a:ext cx="12192000" cy="2843547"/>
          </a:xfrm>
          <a:prstGeom prst="rect">
            <a:avLst/>
          </a:prstGeom>
        </p:spPr>
      </p:pic>
      <p:pic>
        <p:nvPicPr>
          <p:cNvPr id="8" name="Afbeelding 7"/>
          <p:cNvPicPr>
            <a:picLocks noChangeAspect="1"/>
          </p:cNvPicPr>
          <p:nvPr/>
        </p:nvPicPr>
        <p:blipFill rotWithShape="1">
          <a:blip r:embed="rId2"/>
          <a:srcRect b="50436"/>
          <a:stretch/>
        </p:blipFill>
        <p:spPr>
          <a:xfrm>
            <a:off x="0" y="7938"/>
            <a:ext cx="12192000" cy="3228558"/>
          </a:xfrm>
          <a:prstGeom prst="rect">
            <a:avLst/>
          </a:prstGeom>
        </p:spPr>
      </p:pic>
      <p:pic>
        <p:nvPicPr>
          <p:cNvPr id="9" name="Afbeelding 8"/>
          <p:cNvPicPr>
            <a:picLocks noChangeAspect="1"/>
          </p:cNvPicPr>
          <p:nvPr/>
        </p:nvPicPr>
        <p:blipFill rotWithShape="1">
          <a:blip r:embed="rId2"/>
          <a:srcRect b="43971"/>
          <a:stretch/>
        </p:blipFill>
        <p:spPr>
          <a:xfrm>
            <a:off x="0" y="7937"/>
            <a:ext cx="12192000" cy="3649663"/>
          </a:xfrm>
          <a:prstGeom prst="rect">
            <a:avLst/>
          </a:prstGeom>
        </p:spPr>
      </p:pic>
      <p:pic>
        <p:nvPicPr>
          <p:cNvPr id="10" name="Afbeelding 9"/>
          <p:cNvPicPr>
            <a:picLocks noChangeAspect="1"/>
          </p:cNvPicPr>
          <p:nvPr/>
        </p:nvPicPr>
        <p:blipFill rotWithShape="1">
          <a:blip r:embed="rId2"/>
          <a:srcRect b="39168"/>
          <a:stretch/>
        </p:blipFill>
        <p:spPr>
          <a:xfrm>
            <a:off x="0" y="7938"/>
            <a:ext cx="12192000" cy="3962484"/>
          </a:xfrm>
          <a:prstGeom prst="rect">
            <a:avLst/>
          </a:prstGeom>
        </p:spPr>
      </p:pic>
      <p:pic>
        <p:nvPicPr>
          <p:cNvPr id="11" name="Afbeelding 10"/>
          <p:cNvPicPr>
            <a:picLocks noChangeAspect="1"/>
          </p:cNvPicPr>
          <p:nvPr/>
        </p:nvPicPr>
        <p:blipFill rotWithShape="1">
          <a:blip r:embed="rId2"/>
          <a:srcRect b="32519"/>
          <a:stretch/>
        </p:blipFill>
        <p:spPr>
          <a:xfrm>
            <a:off x="0" y="7937"/>
            <a:ext cx="12192000" cy="4395621"/>
          </a:xfrm>
          <a:prstGeom prst="rect">
            <a:avLst/>
          </a:prstGeom>
        </p:spPr>
      </p:pic>
      <p:pic>
        <p:nvPicPr>
          <p:cNvPr id="12" name="Afbeelding 11"/>
          <p:cNvPicPr>
            <a:picLocks noChangeAspect="1"/>
          </p:cNvPicPr>
          <p:nvPr/>
        </p:nvPicPr>
        <p:blipFill rotWithShape="1">
          <a:blip r:embed="rId2"/>
          <a:srcRect b="20143"/>
          <a:stretch/>
        </p:blipFill>
        <p:spPr>
          <a:xfrm>
            <a:off x="0" y="7937"/>
            <a:ext cx="12192000" cy="5201737"/>
          </a:xfrm>
          <a:prstGeom prst="rect">
            <a:avLst/>
          </a:prstGeom>
        </p:spPr>
      </p:pic>
      <p:pic>
        <p:nvPicPr>
          <p:cNvPr id="13" name="Afbeelding 12"/>
          <p:cNvPicPr>
            <a:picLocks noChangeAspect="1"/>
          </p:cNvPicPr>
          <p:nvPr/>
        </p:nvPicPr>
        <p:blipFill rotWithShape="1">
          <a:blip r:embed="rId2"/>
          <a:srcRect b="14233"/>
          <a:stretch/>
        </p:blipFill>
        <p:spPr>
          <a:xfrm>
            <a:off x="0" y="7937"/>
            <a:ext cx="12192000" cy="5586747"/>
          </a:xfrm>
          <a:prstGeom prst="rect">
            <a:avLst/>
          </a:prstGeom>
        </p:spPr>
      </p:pic>
      <p:pic>
        <p:nvPicPr>
          <p:cNvPr id="14" name="Afbeelding 13"/>
          <p:cNvPicPr>
            <a:picLocks noChangeAspect="1"/>
          </p:cNvPicPr>
          <p:nvPr/>
        </p:nvPicPr>
        <p:blipFill rotWithShape="1">
          <a:blip r:embed="rId2"/>
          <a:srcRect b="8322"/>
          <a:stretch/>
        </p:blipFill>
        <p:spPr>
          <a:xfrm>
            <a:off x="0" y="7938"/>
            <a:ext cx="12192000" cy="5971758"/>
          </a:xfrm>
          <a:prstGeom prst="rect">
            <a:avLst/>
          </a:prstGeom>
        </p:spPr>
      </p:pic>
      <p:pic>
        <p:nvPicPr>
          <p:cNvPr id="15" name="Afbeelding 14"/>
          <p:cNvPicPr>
            <a:picLocks noChangeAspect="1"/>
          </p:cNvPicPr>
          <p:nvPr/>
        </p:nvPicPr>
        <p:blipFill>
          <a:blip r:embed="rId2"/>
          <a:stretch>
            <a:fillRect/>
          </a:stretch>
        </p:blipFill>
        <p:spPr>
          <a:xfrm>
            <a:off x="0" y="7937"/>
            <a:ext cx="12192000" cy="6513871"/>
          </a:xfrm>
          <a:prstGeom prst="rect">
            <a:avLst/>
          </a:prstGeom>
        </p:spPr>
      </p:pic>
    </p:spTree>
    <p:extLst>
      <p:ext uri="{BB962C8B-B14F-4D97-AF65-F5344CB8AC3E}">
        <p14:creationId xmlns:p14="http://schemas.microsoft.com/office/powerpoint/2010/main" val="214441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Toegevoegde waarde en primair inkomen:</a:t>
            </a:r>
            <a:endParaRPr lang="nl-NL" dirty="0"/>
          </a:p>
        </p:txBody>
      </p:sp>
      <p:sp>
        <p:nvSpPr>
          <p:cNvPr id="3" name="Tijdelijke aanduiding voor inhoud 2"/>
          <p:cNvSpPr>
            <a:spLocks noGrp="1"/>
          </p:cNvSpPr>
          <p:nvPr>
            <p:ph idx="1"/>
          </p:nvPr>
        </p:nvSpPr>
        <p:spPr/>
        <p:txBody>
          <a:bodyPr>
            <a:normAutofit/>
          </a:bodyPr>
          <a:lstStyle/>
          <a:p>
            <a:r>
              <a:rPr lang="nl-NL" sz="2500" dirty="0" smtClean="0"/>
              <a:t>Een bedrijf koopt voor 50.000 euro goederen in.</a:t>
            </a:r>
          </a:p>
          <a:p>
            <a:r>
              <a:rPr lang="nl-NL" sz="2500" dirty="0" smtClean="0"/>
              <a:t>Bewerkt deze en verkoopt deze voor 125.000 euro.</a:t>
            </a:r>
          </a:p>
          <a:p>
            <a:r>
              <a:rPr lang="nl-NL" sz="2500" dirty="0" smtClean="0"/>
              <a:t>Het verschil tussen de inkoopwaarde van de goederen en de omzet noemen we de </a:t>
            </a:r>
            <a:r>
              <a:rPr lang="nl-NL" sz="2500" b="1" dirty="0" smtClean="0"/>
              <a:t>toegevoegde waarde.</a:t>
            </a:r>
          </a:p>
          <a:p>
            <a:r>
              <a:rPr lang="nl-NL" sz="2500" dirty="0" smtClean="0"/>
              <a:t>in dit voorbeeld is dat 125.000-50.000 = 75.000</a:t>
            </a:r>
          </a:p>
          <a:p>
            <a:endParaRPr lang="nl-NL" sz="2500" dirty="0" smtClean="0"/>
          </a:p>
          <a:p>
            <a:endParaRPr lang="nl-NL" sz="2500" dirty="0"/>
          </a:p>
          <a:p>
            <a:pPr marL="0" indent="0">
              <a:buNone/>
            </a:pPr>
            <a:endParaRPr lang="nl-NL" sz="2500" dirty="0"/>
          </a:p>
        </p:txBody>
      </p:sp>
    </p:spTree>
    <p:extLst>
      <p:ext uri="{BB962C8B-B14F-4D97-AF65-F5344CB8AC3E}">
        <p14:creationId xmlns:p14="http://schemas.microsoft.com/office/powerpoint/2010/main" val="87936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9045402" cy="1930400"/>
          </a:xfrm>
        </p:spPr>
        <p:txBody>
          <a:bodyPr/>
          <a:lstStyle/>
          <a:p>
            <a:r>
              <a:rPr lang="nl-NL" dirty="0" smtClean="0"/>
              <a:t>Toegevoegde waarde en primair inkomen.</a:t>
            </a:r>
            <a:endParaRPr lang="nl-NL" dirty="0"/>
          </a:p>
        </p:txBody>
      </p:sp>
      <p:sp>
        <p:nvSpPr>
          <p:cNvPr id="3" name="Tijdelijke aanduiding voor inhoud 2"/>
          <p:cNvSpPr>
            <a:spLocks noGrp="1"/>
          </p:cNvSpPr>
          <p:nvPr>
            <p:ph idx="1"/>
          </p:nvPr>
        </p:nvSpPr>
        <p:spPr>
          <a:xfrm>
            <a:off x="132346" y="733927"/>
            <a:ext cx="10419349" cy="5307436"/>
          </a:xfrm>
        </p:spPr>
        <p:txBody>
          <a:bodyPr>
            <a:noAutofit/>
          </a:bodyPr>
          <a:lstStyle/>
          <a:p>
            <a:r>
              <a:rPr lang="nl-NL" sz="2500" dirty="0" smtClean="0"/>
              <a:t>Deze 75.000 euro toegevoegde waarde is net volledig voor de ondernemer.</a:t>
            </a:r>
          </a:p>
          <a:p>
            <a:r>
              <a:rPr lang="nl-NL" sz="2500" dirty="0" smtClean="0"/>
              <a:t>Hij betaald zijn medewerkers loon.</a:t>
            </a:r>
          </a:p>
          <a:p>
            <a:r>
              <a:rPr lang="nl-NL" sz="2500" dirty="0" smtClean="0"/>
              <a:t>Hij betaald mogelijk huur aan de eigenaar van het pand.</a:t>
            </a:r>
          </a:p>
          <a:p>
            <a:r>
              <a:rPr lang="nl-NL" sz="2500" dirty="0" smtClean="0"/>
              <a:t>Hij betaald mogelijk pacht aan de eigenaar van de grond.</a:t>
            </a:r>
          </a:p>
          <a:p>
            <a:r>
              <a:rPr lang="nl-NL" sz="2500" dirty="0" smtClean="0"/>
              <a:t>Hij betaald mogelijk rente voor geleend geld om het productieproces mogelijk te maken.</a:t>
            </a:r>
          </a:p>
          <a:p>
            <a:r>
              <a:rPr lang="nl-NL" sz="2500" dirty="0" smtClean="0"/>
              <a:t>De rest wat die overhoud is zijn winst.</a:t>
            </a:r>
          </a:p>
          <a:p>
            <a:r>
              <a:rPr lang="nl-NL" sz="2500" dirty="0" smtClean="0"/>
              <a:t>Deze loon/rente/huur/pacht/winst noemen we </a:t>
            </a:r>
            <a:r>
              <a:rPr lang="nl-NL" sz="2500" b="1" dirty="0" smtClean="0"/>
              <a:t>primaire inkomens.</a:t>
            </a:r>
          </a:p>
          <a:p>
            <a:r>
              <a:rPr lang="nl-NL" sz="2500" dirty="0" smtClean="0"/>
              <a:t>Deze inkomens worden verdiend uit deelname aan het productieproces.</a:t>
            </a:r>
          </a:p>
          <a:p>
            <a:r>
              <a:rPr lang="nl-NL" sz="2500" dirty="0" smtClean="0"/>
              <a:t>Belangrijk: de toegevoegde waarde = productiewaarde = primaire inkomens.</a:t>
            </a:r>
            <a:endParaRPr lang="nl-NL" sz="2500" dirty="0"/>
          </a:p>
        </p:txBody>
      </p:sp>
    </p:spTree>
    <p:extLst>
      <p:ext uri="{BB962C8B-B14F-4D97-AF65-F5344CB8AC3E}">
        <p14:creationId xmlns:p14="http://schemas.microsoft.com/office/powerpoint/2010/main" val="139592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primair naar secundaire</a:t>
            </a:r>
            <a:endParaRPr lang="nl-NL" dirty="0"/>
          </a:p>
        </p:txBody>
      </p:sp>
      <p:sp>
        <p:nvSpPr>
          <p:cNvPr id="3" name="Tijdelijke aanduiding voor inhoud 2"/>
          <p:cNvSpPr>
            <a:spLocks noGrp="1"/>
          </p:cNvSpPr>
          <p:nvPr>
            <p:ph idx="1"/>
          </p:nvPr>
        </p:nvSpPr>
        <p:spPr>
          <a:xfrm>
            <a:off x="677334" y="2160589"/>
            <a:ext cx="9778108" cy="3880773"/>
          </a:xfrm>
        </p:spPr>
        <p:txBody>
          <a:bodyPr>
            <a:noAutofit/>
          </a:bodyPr>
          <a:lstStyle/>
          <a:p>
            <a:r>
              <a:rPr lang="nl-NL" sz="2500" dirty="0"/>
              <a:t>Deze loon/rente/huur/pacht/winst noemen we </a:t>
            </a:r>
            <a:r>
              <a:rPr lang="nl-NL" sz="2500" b="1" dirty="0"/>
              <a:t>primaire inkomens.</a:t>
            </a:r>
          </a:p>
          <a:p>
            <a:r>
              <a:rPr lang="nl-NL" sz="2500" dirty="0" smtClean="0"/>
              <a:t>Over deze inkomens gaan we belasting en sociale premies betalen. (dit halen we van de primaire inkomens af)</a:t>
            </a:r>
          </a:p>
          <a:p>
            <a:r>
              <a:rPr lang="nl-NL" sz="2500" dirty="0" smtClean="0"/>
              <a:t>Vervolgens krijgen we sociale uitkeringen en subsidies/toeslagen terug. (dit telen we er weer bij op).</a:t>
            </a:r>
          </a:p>
          <a:p>
            <a:r>
              <a:rPr lang="nl-NL" sz="2500" dirty="0" smtClean="0"/>
              <a:t>Wat we dan overhouden noemen we ons </a:t>
            </a:r>
            <a:r>
              <a:rPr lang="nl-NL" sz="2500" b="1" dirty="0" smtClean="0"/>
              <a:t>secundaire inkomen </a:t>
            </a:r>
            <a:r>
              <a:rPr lang="nl-NL" sz="2500" dirty="0" smtClean="0"/>
              <a:t>(dus na belasting) en is gelijk aan ons besteedbaar inkomen.</a:t>
            </a:r>
            <a:endParaRPr lang="nl-NL" sz="2500" dirty="0"/>
          </a:p>
        </p:txBody>
      </p:sp>
    </p:spTree>
    <p:extLst>
      <p:ext uri="{BB962C8B-B14F-4D97-AF65-F5344CB8AC3E}">
        <p14:creationId xmlns:p14="http://schemas.microsoft.com/office/powerpoint/2010/main" val="3125338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bruto binnenlands product.</a:t>
            </a:r>
            <a:endParaRPr lang="nl-NL" dirty="0"/>
          </a:p>
        </p:txBody>
      </p:sp>
      <p:sp>
        <p:nvSpPr>
          <p:cNvPr id="3" name="Tijdelijke aanduiding voor inhoud 2"/>
          <p:cNvSpPr>
            <a:spLocks noGrp="1"/>
          </p:cNvSpPr>
          <p:nvPr>
            <p:ph idx="1"/>
          </p:nvPr>
        </p:nvSpPr>
        <p:spPr/>
        <p:txBody>
          <a:bodyPr>
            <a:noAutofit/>
          </a:bodyPr>
          <a:lstStyle/>
          <a:p>
            <a:r>
              <a:rPr lang="nl-NL" sz="2500" b="1" dirty="0" smtClean="0"/>
              <a:t>Het bruto binnenlands product </a:t>
            </a:r>
            <a:r>
              <a:rPr lang="nl-NL" sz="2500" dirty="0" smtClean="0"/>
              <a:t>= de totale toegevoegde waarde van alle commerciële en niet commerciële bedrijven in een land.</a:t>
            </a:r>
          </a:p>
          <a:p>
            <a:r>
              <a:rPr lang="nl-NL" sz="2500" dirty="0" smtClean="0"/>
              <a:t>We kunnen deze op 2 manieren berekenen.</a:t>
            </a:r>
          </a:p>
          <a:p>
            <a:r>
              <a:rPr lang="nl-NL" sz="2500" dirty="0" smtClean="0"/>
              <a:t>Alle toegevoegde waardes bij elkaar optellen = </a:t>
            </a:r>
            <a:r>
              <a:rPr lang="nl-NL" sz="2500" b="1" dirty="0" smtClean="0"/>
              <a:t>objectieve methode.</a:t>
            </a:r>
          </a:p>
          <a:p>
            <a:r>
              <a:rPr lang="nl-NL" sz="2500" dirty="0" smtClean="0"/>
              <a:t>Het optellen van alle inkomens (loon/rente/huur/pacht/winst) + afschrijvingen = </a:t>
            </a:r>
            <a:r>
              <a:rPr lang="nl-NL" sz="2500" b="1" dirty="0" smtClean="0"/>
              <a:t>subjectieve methode.</a:t>
            </a:r>
          </a:p>
          <a:p>
            <a:endParaRPr lang="nl-NL" sz="2500" dirty="0" smtClean="0"/>
          </a:p>
          <a:p>
            <a:endParaRPr lang="nl-NL" sz="2500" dirty="0" smtClean="0"/>
          </a:p>
        </p:txBody>
      </p:sp>
    </p:spTree>
    <p:extLst>
      <p:ext uri="{BB962C8B-B14F-4D97-AF65-F5344CB8AC3E}">
        <p14:creationId xmlns:p14="http://schemas.microsoft.com/office/powerpoint/2010/main" val="404134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nominaal naar reëel inkomen.</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Het nominale inkomen = het inkomen gemeten in geld.</a:t>
            </a:r>
          </a:p>
          <a:p>
            <a:r>
              <a:rPr lang="nl-NL" sz="2500" dirty="0" smtClean="0"/>
              <a:t>Het reëel inkomen = het inkomen gemeten in goederen (koopkracht)</a:t>
            </a:r>
          </a:p>
          <a:p>
            <a:r>
              <a:rPr lang="nl-NL" sz="2500" dirty="0" smtClean="0"/>
              <a:t>Om van het nominaal inkomen </a:t>
            </a:r>
            <a:r>
              <a:rPr lang="nl-NL" sz="2500" dirty="0" smtClean="0">
                <a:sym typeface="Wingdings" panose="05000000000000000000" pitchFamily="2" charset="2"/>
              </a:rPr>
              <a:t> reëel inkomen te maken hebben we het prijsindexcijfer nodig.</a:t>
            </a:r>
          </a:p>
          <a:p>
            <a:endParaRPr lang="nl-NL" sz="2500" dirty="0" smtClean="0">
              <a:sym typeface="Wingdings" panose="05000000000000000000" pitchFamily="2" charset="2"/>
            </a:endParaRPr>
          </a:p>
          <a:p>
            <a:r>
              <a:rPr lang="nl-NL" sz="2500" dirty="0" smtClean="0">
                <a:sym typeface="Wingdings" panose="05000000000000000000" pitchFamily="2" charset="2"/>
              </a:rPr>
              <a:t>We gebruiken dit om te kijken of onze koopkracht stijgt/daalt.</a:t>
            </a:r>
          </a:p>
          <a:p>
            <a:endParaRPr lang="nl-NL" sz="2500" dirty="0" smtClean="0"/>
          </a:p>
          <a:p>
            <a:endParaRPr lang="nl-NL" sz="2500" dirty="0"/>
          </a:p>
        </p:txBody>
      </p:sp>
    </p:spTree>
    <p:extLst>
      <p:ext uri="{BB962C8B-B14F-4D97-AF65-F5344CB8AC3E}">
        <p14:creationId xmlns:p14="http://schemas.microsoft.com/office/powerpoint/2010/main" val="316186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9"/>
            <a:ext cx="8684455" cy="4838204"/>
          </a:xfrm>
        </p:spPr>
        <p:txBody>
          <a:bodyPr>
            <a:noAutofit/>
          </a:bodyPr>
          <a:lstStyle/>
          <a:p>
            <a:r>
              <a:rPr lang="nl-NL" sz="2500" dirty="0" smtClean="0"/>
              <a:t>Stel je verdiend 6000 euro in 2012.</a:t>
            </a:r>
          </a:p>
          <a:p>
            <a:r>
              <a:rPr lang="nl-NL" sz="2500" dirty="0" smtClean="0"/>
              <a:t>Sinds 2013 je een loonverhoging gekregen van 600 euro.</a:t>
            </a:r>
          </a:p>
          <a:p>
            <a:r>
              <a:rPr lang="nl-NL" sz="2500" dirty="0" smtClean="0"/>
              <a:t>Sinds 2013 zijn de prijzen zijn gestegen met 8% t.o.v 2012.</a:t>
            </a:r>
          </a:p>
          <a:p>
            <a:r>
              <a:rPr lang="nl-NL" sz="2500" dirty="0" smtClean="0"/>
              <a:t>Kunnen we concluderen dat onze koopkracht (ons reëel inkomen) is gestegen of gedaald?</a:t>
            </a:r>
          </a:p>
          <a:p>
            <a:r>
              <a:rPr lang="nl-NL" sz="2500" dirty="0" smtClean="0"/>
              <a:t>Hiervoor gaan we de volgende formule gebruiken:</a:t>
            </a:r>
          </a:p>
          <a:p>
            <a:r>
              <a:rPr lang="nl-NL" sz="2500" dirty="0" smtClean="0"/>
              <a:t>RIC = NIC / PIC * 100%</a:t>
            </a:r>
          </a:p>
          <a:p>
            <a:r>
              <a:rPr lang="nl-NL" sz="2500" dirty="0" smtClean="0"/>
              <a:t>RIC = </a:t>
            </a:r>
            <a:r>
              <a:rPr lang="nl-NL" sz="2500" dirty="0" err="1" smtClean="0"/>
              <a:t>reeel</a:t>
            </a:r>
            <a:r>
              <a:rPr lang="nl-NL" sz="2500" dirty="0" smtClean="0"/>
              <a:t> inkomen indexcijfer.</a:t>
            </a:r>
          </a:p>
          <a:p>
            <a:r>
              <a:rPr lang="nl-NL" sz="2500" dirty="0" smtClean="0"/>
              <a:t>NIC = indexcijfer nominaal inkomen.</a:t>
            </a:r>
          </a:p>
          <a:p>
            <a:r>
              <a:rPr lang="nl-NL" sz="2500" dirty="0" smtClean="0"/>
              <a:t>PIC = prijsindexcijfer.</a:t>
            </a:r>
          </a:p>
          <a:p>
            <a:endParaRPr lang="nl-NL" sz="2500" dirty="0" smtClean="0"/>
          </a:p>
        </p:txBody>
      </p:sp>
    </p:spTree>
    <p:extLst>
      <p:ext uri="{BB962C8B-B14F-4D97-AF65-F5344CB8AC3E}">
        <p14:creationId xmlns:p14="http://schemas.microsoft.com/office/powerpoint/2010/main" val="228339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Cijfervoorbeeld:</a:t>
            </a:r>
            <a:endParaRPr lang="nl-NL" dirty="0"/>
          </a:p>
        </p:txBody>
      </p:sp>
      <p:sp>
        <p:nvSpPr>
          <p:cNvPr id="3" name="Tijdelijke aanduiding voor inhoud 2"/>
          <p:cNvSpPr>
            <a:spLocks noGrp="1"/>
          </p:cNvSpPr>
          <p:nvPr>
            <p:ph idx="1"/>
          </p:nvPr>
        </p:nvSpPr>
        <p:spPr>
          <a:xfrm>
            <a:off x="589547" y="1203158"/>
            <a:ext cx="9107906" cy="5378115"/>
          </a:xfrm>
        </p:spPr>
        <p:txBody>
          <a:bodyPr>
            <a:noAutofit/>
          </a:bodyPr>
          <a:lstStyle/>
          <a:p>
            <a:r>
              <a:rPr lang="nl-NL" sz="2500" dirty="0" smtClean="0"/>
              <a:t>Hiervoor gaan we de volgende formule gebruiken:</a:t>
            </a:r>
          </a:p>
          <a:p>
            <a:r>
              <a:rPr lang="nl-NL" sz="2500" dirty="0" smtClean="0"/>
              <a:t>RIC = NIC / PIC * 100%</a:t>
            </a:r>
          </a:p>
          <a:p>
            <a:endParaRPr lang="nl-NL" sz="2500" dirty="0"/>
          </a:p>
          <a:p>
            <a:r>
              <a:rPr lang="nl-NL" sz="2500" dirty="0" smtClean="0"/>
              <a:t>Voor NIC moeten we weten hoeveel het inkomen is gestegen/gedaald.</a:t>
            </a:r>
          </a:p>
          <a:p>
            <a:r>
              <a:rPr lang="nl-NL" sz="2500" dirty="0" smtClean="0"/>
              <a:t>In 2012 was het inkomen 6000. dit is ons basisjaar en in indexcijfer gelijk aan 100.</a:t>
            </a:r>
          </a:p>
          <a:p>
            <a:r>
              <a:rPr lang="nl-NL" sz="2500" dirty="0" smtClean="0"/>
              <a:t>In 2013 was het inkomen 6600. dit is een stijging van (6600-6000) / 6000 * 100 = 10%.</a:t>
            </a:r>
            <a:endParaRPr lang="nl-NL" sz="2500" dirty="0"/>
          </a:p>
          <a:p>
            <a:r>
              <a:rPr lang="nl-NL" sz="2500" dirty="0" smtClean="0"/>
              <a:t>Ons inkomen is dus 10% groter dan in 2012, daarbij hoort dus het indexcijfer 110 (procentuele stijging + 100)</a:t>
            </a:r>
          </a:p>
        </p:txBody>
      </p:sp>
    </p:spTree>
    <p:extLst>
      <p:ext uri="{BB962C8B-B14F-4D97-AF65-F5344CB8AC3E}">
        <p14:creationId xmlns:p14="http://schemas.microsoft.com/office/powerpoint/2010/main" val="3212995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566</TotalTime>
  <Words>1274</Words>
  <Application>Microsoft Office PowerPoint</Application>
  <PresentationFormat>Breedbeeld</PresentationFormat>
  <Paragraphs>157</Paragraphs>
  <Slides>22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Trebuchet MS</vt:lpstr>
      <vt:lpstr>Wingdings</vt:lpstr>
      <vt:lpstr>Wingdings 3</vt:lpstr>
      <vt:lpstr>Facet</vt:lpstr>
      <vt:lpstr>Welkom Havo 5.</vt:lpstr>
      <vt:lpstr>Agenda:</vt:lpstr>
      <vt:lpstr>Toegevoegde waarde en primair inkomen:</vt:lpstr>
      <vt:lpstr>Toegevoegde waarde en primair inkomen.</vt:lpstr>
      <vt:lpstr>Van primair naar secundaire</vt:lpstr>
      <vt:lpstr>Het bruto binnenlands product.</vt:lpstr>
      <vt:lpstr>Van nominaal naar reëel inkomen. </vt:lpstr>
      <vt:lpstr>Cijfervoorbeeld:</vt:lpstr>
      <vt:lpstr>Cijfervoorbeeld:</vt:lpstr>
      <vt:lpstr>Cijfervoorbeeld:</vt:lpstr>
      <vt:lpstr>Cijfervoorbeeld:</vt:lpstr>
      <vt:lpstr>Cijfervoorbeeld 2:</vt:lpstr>
      <vt:lpstr>Cijfervoorbeeld 2:</vt:lpstr>
      <vt:lpstr>Cijfervoorbeeld 2:</vt:lpstr>
      <vt:lpstr>Cijfervoorbeeld 2:</vt:lpstr>
      <vt:lpstr>Maak opgave 1.8 t/m 1.10</vt:lpstr>
      <vt:lpstr>PowerPoint-presentatie</vt:lpstr>
      <vt:lpstr>De driehoek.</vt:lpstr>
      <vt:lpstr>Hoe meten we welvaart. </vt:lpstr>
      <vt:lpstr>Hoe meten we welvaart. </vt:lpstr>
      <vt:lpstr>Maak opgave 1.11 t/m 1.12</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69</cp:revision>
  <dcterms:created xsi:type="dcterms:W3CDTF">2017-08-27T09:00:36Z</dcterms:created>
  <dcterms:modified xsi:type="dcterms:W3CDTF">2017-09-25T11:04:52Z</dcterms:modified>
</cp:coreProperties>
</file>