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8"/>
  </p:handoutMasterIdLst>
  <p:sldIdLst>
    <p:sldId id="256" r:id="rId2"/>
    <p:sldId id="368" r:id="rId3"/>
    <p:sldId id="258" r:id="rId4"/>
    <p:sldId id="347" r:id="rId5"/>
    <p:sldId id="259" r:id="rId6"/>
    <p:sldId id="265" r:id="rId7"/>
    <p:sldId id="260" r:id="rId8"/>
    <p:sldId id="267" r:id="rId9"/>
    <p:sldId id="266" r:id="rId10"/>
    <p:sldId id="369" r:id="rId11"/>
    <p:sldId id="269" r:id="rId12"/>
    <p:sldId id="353" r:id="rId13"/>
    <p:sldId id="286" r:id="rId14"/>
    <p:sldId id="351" r:id="rId15"/>
    <p:sldId id="349" r:id="rId16"/>
    <p:sldId id="352" r:id="rId17"/>
    <p:sldId id="350" r:id="rId18"/>
    <p:sldId id="289" r:id="rId19"/>
    <p:sldId id="354" r:id="rId20"/>
    <p:sldId id="273" r:id="rId21"/>
    <p:sldId id="274" r:id="rId22"/>
    <p:sldId id="275" r:id="rId23"/>
    <p:sldId id="285" r:id="rId24"/>
    <p:sldId id="277" r:id="rId25"/>
    <p:sldId id="278" r:id="rId26"/>
    <p:sldId id="279" r:id="rId27"/>
    <p:sldId id="294" r:id="rId28"/>
    <p:sldId id="292" r:id="rId29"/>
    <p:sldId id="282" r:id="rId30"/>
    <p:sldId id="281" r:id="rId31"/>
    <p:sldId id="284" r:id="rId32"/>
    <p:sldId id="355" r:id="rId33"/>
    <p:sldId id="283" r:id="rId34"/>
    <p:sldId id="280" r:id="rId35"/>
    <p:sldId id="357" r:id="rId36"/>
    <p:sldId id="356" r:id="rId37"/>
    <p:sldId id="293" r:id="rId38"/>
    <p:sldId id="360" r:id="rId39"/>
    <p:sldId id="362" r:id="rId40"/>
    <p:sldId id="359" r:id="rId41"/>
    <p:sldId id="363" r:id="rId42"/>
    <p:sldId id="366" r:id="rId43"/>
    <p:sldId id="365" r:id="rId44"/>
    <p:sldId id="364" r:id="rId45"/>
    <p:sldId id="344" r:id="rId46"/>
    <p:sldId id="336" r:id="rId47"/>
  </p:sldIdLst>
  <p:sldSz cx="9144000" cy="6858000" type="screen4x3"/>
  <p:notesSz cx="6669088"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50D4F9-5909-4B6F-8D72-EC001B6B11FD}" v="14" dt="2019-09-25T09:31:02.46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498" y="6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n Rodenburg" userId="e2b77a9d-3e50-478a-9c7e-01de0bfbe46a" providerId="ADAL" clId="{AF50D4F9-5909-4B6F-8D72-EC001B6B11FD}"/>
    <pc:docChg chg="custSel modSld">
      <pc:chgData name="Leon Rodenburg" userId="e2b77a9d-3e50-478a-9c7e-01de0bfbe46a" providerId="ADAL" clId="{AF50D4F9-5909-4B6F-8D72-EC001B6B11FD}" dt="2019-09-25T09:31:02.467" v="15" actId="121"/>
      <pc:docMkLst>
        <pc:docMk/>
      </pc:docMkLst>
      <pc:sldChg chg="modSp modAnim">
        <pc:chgData name="Leon Rodenburg" userId="e2b77a9d-3e50-478a-9c7e-01de0bfbe46a" providerId="ADAL" clId="{AF50D4F9-5909-4B6F-8D72-EC001B6B11FD}" dt="2019-09-25T09:31:02.467" v="15" actId="121"/>
        <pc:sldMkLst>
          <pc:docMk/>
          <pc:sldMk cId="554527642" sldId="260"/>
        </pc:sldMkLst>
        <pc:spChg chg="mod">
          <ac:chgData name="Leon Rodenburg" userId="e2b77a9d-3e50-478a-9c7e-01de0bfbe46a" providerId="ADAL" clId="{AF50D4F9-5909-4B6F-8D72-EC001B6B11FD}" dt="2019-09-25T09:31:02.467" v="15" actId="121"/>
          <ac:spMkLst>
            <pc:docMk/>
            <pc:sldMk cId="554527642" sldId="260"/>
            <ac:spMk id="3" creationId="{00000000-0000-0000-0000-000000000000}"/>
          </ac:spMkLst>
        </pc:spChg>
      </pc:sldChg>
      <pc:sldChg chg="modSp">
        <pc:chgData name="Leon Rodenburg" userId="e2b77a9d-3e50-478a-9c7e-01de0bfbe46a" providerId="ADAL" clId="{AF50D4F9-5909-4B6F-8D72-EC001B6B11FD}" dt="2019-09-25T09:30:45.617" v="1" actId="27636"/>
        <pc:sldMkLst>
          <pc:docMk/>
          <pc:sldMk cId="3974911490" sldId="265"/>
        </pc:sldMkLst>
        <pc:spChg chg="mod">
          <ac:chgData name="Leon Rodenburg" userId="e2b77a9d-3e50-478a-9c7e-01de0bfbe46a" providerId="ADAL" clId="{AF50D4F9-5909-4B6F-8D72-EC001B6B11FD}" dt="2019-09-25T09:30:45.617" v="1" actId="27636"/>
          <ac:spMkLst>
            <pc:docMk/>
            <pc:sldMk cId="3974911490" sldId="26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292DE0C5-6EFF-40A8-9A4A-95912D606113}" type="datetimeFigureOut">
              <a:rPr lang="nl-NL" smtClean="0"/>
              <a:t>25-9-2019</a:t>
            </a:fld>
            <a:endParaRPr lang="nl-NL"/>
          </a:p>
        </p:txBody>
      </p:sp>
      <p:sp>
        <p:nvSpPr>
          <p:cNvPr id="4" name="Tijdelijke aanduiding voor voettekst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0EACCBF7-F472-4825-8061-50D92ED57563}" type="slidenum">
              <a:rPr lang="nl-NL" smtClean="0"/>
              <a:t>‹nr.›</a:t>
            </a:fld>
            <a:endParaRPr lang="nl-NL"/>
          </a:p>
        </p:txBody>
      </p:sp>
    </p:spTree>
    <p:extLst>
      <p:ext uri="{BB962C8B-B14F-4D97-AF65-F5344CB8AC3E}">
        <p14:creationId xmlns:p14="http://schemas.microsoft.com/office/powerpoint/2010/main" val="33030946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normAutofit/>
          </a:bodyPr>
          <a:lstStyle>
            <a:lvl1pPr>
              <a:defRPr sz="2800">
                <a:latin typeface="Arial" pitchFamily="34" charset="0"/>
                <a:cs typeface="Arial" pitchFamily="34" charset="0"/>
              </a:defRPr>
            </a:lvl1pPr>
          </a:lstStyle>
          <a:p>
            <a:r>
              <a:rPr lang="nl-NL" dirty="0"/>
              <a:t>Klik om de stijl te bewerken</a:t>
            </a:r>
          </a:p>
        </p:txBody>
      </p:sp>
      <p:sp>
        <p:nvSpPr>
          <p:cNvPr id="3" name="Ondertitel 2"/>
          <p:cNvSpPr>
            <a:spLocks noGrp="1"/>
          </p:cNvSpPr>
          <p:nvPr>
            <p:ph type="subTitle" idx="1"/>
          </p:nvPr>
        </p:nvSpPr>
        <p:spPr>
          <a:xfrm>
            <a:off x="1371600" y="3886200"/>
            <a:ext cx="6400800" cy="1752600"/>
          </a:xfrm>
        </p:spPr>
        <p:txBody>
          <a:bodyPr>
            <a:normAutofit/>
          </a:bodyPr>
          <a:lstStyle>
            <a:lvl1pPr marL="0" indent="0" algn="ctr">
              <a:buNone/>
              <a:defRPr sz="1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a:t>Klik om de ondertitelstijl van het model te bewerken</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96192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defRPr>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172719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1979712" y="332656"/>
            <a:ext cx="6645424" cy="648072"/>
          </a:xfrm>
        </p:spPr>
        <p:txBody>
          <a:bodyPr>
            <a:noAutofit/>
          </a:bodyPr>
          <a:lstStyle>
            <a:lvl1pPr algn="l">
              <a:defRPr sz="2800" b="1">
                <a:latin typeface="Arial" pitchFamily="34" charset="0"/>
                <a:cs typeface="Arial" pitchFamily="34" charset="0"/>
              </a:defRPr>
            </a:lvl1pPr>
          </a:lstStyle>
          <a:p>
            <a:r>
              <a:rPr lang="nl-NL" dirty="0"/>
              <a:t>Klik om de stijl te bewerken</a:t>
            </a:r>
          </a:p>
        </p:txBody>
      </p:sp>
      <p:sp>
        <p:nvSpPr>
          <p:cNvPr id="3" name="Tijdelijke aanduiding voor inhoud 2"/>
          <p:cNvSpPr>
            <a:spLocks noGrp="1"/>
          </p:cNvSpPr>
          <p:nvPr>
            <p:ph idx="1"/>
          </p:nvPr>
        </p:nvSpPr>
        <p:spPr>
          <a:xfrm>
            <a:off x="2051720" y="1196752"/>
            <a:ext cx="6635080" cy="4929411"/>
          </a:xfrm>
        </p:spPr>
        <p:txBody>
          <a:bodyPr>
            <a:normAutofit/>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967688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normAutofit/>
          </a:bodyPr>
          <a:lstStyle>
            <a:lvl1pPr algn="l">
              <a:defRPr sz="3600" b="1" cap="all">
                <a:latin typeface="Arial" pitchFamily="34" charset="0"/>
                <a:cs typeface="Arial" pitchFamily="34" charset="0"/>
              </a:defRPr>
            </a:lvl1pPr>
          </a:lstStyle>
          <a:p>
            <a:r>
              <a:rPr lang="nl-NL" dirty="0"/>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dirty="0"/>
              <a:t>Klik om de modelstijlen te bewerken</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757338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itchFamily="34" charset="0"/>
                <a:cs typeface="Arial" pitchFamily="34" charset="0"/>
              </a:defRPr>
            </a:lvl1pPr>
          </a:lstStyle>
          <a:p>
            <a:r>
              <a:rPr lang="nl-NL" dirty="0"/>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543783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nl-NL" dirty="0"/>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8" name="Tijdelijke aanduiding voor voettekst 7"/>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9" name="Tijdelijke aanduiding voor dianummer 8"/>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32410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3" name="Tijdelijke aanduiding voor voettekst 2"/>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4" name="Tijdelijke aanduiding voor dianummer 3"/>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29425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24592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171061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25-9-2019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64550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FED390-F77C-4CDE-BB93-EE6416285244}" type="datetimeFigureOut">
              <a:rPr lang="nl-NL" smtClean="0"/>
              <a:t>25-9-2019</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308CA-A037-474B-AA6E-6C7C048F3532}" type="slidenum">
              <a:rPr lang="nl-NL" smtClean="0"/>
              <a:t>‹nr.›</a:t>
            </a:fld>
            <a:endParaRPr lang="nl-NL"/>
          </a:p>
        </p:txBody>
      </p:sp>
      <p:pic>
        <p:nvPicPr>
          <p:cNvPr id="7" name="Picture 2"/>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447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5.emf"/></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4139952" y="1052736"/>
            <a:ext cx="3960440" cy="523220"/>
          </a:xfrm>
          <a:prstGeom prst="rect">
            <a:avLst/>
          </a:prstGeom>
          <a:noFill/>
        </p:spPr>
        <p:txBody>
          <a:bodyPr wrap="square" rtlCol="0">
            <a:spAutoFit/>
          </a:bodyPr>
          <a:lstStyle/>
          <a:p>
            <a:r>
              <a:rPr lang="nl-NL" sz="2800" dirty="0">
                <a:latin typeface="Arial" pitchFamily="34" charset="0"/>
                <a:cs typeface="Arial" pitchFamily="34" charset="0"/>
              </a:rPr>
              <a:t>Houtverbindingen</a:t>
            </a:r>
          </a:p>
        </p:txBody>
      </p:sp>
    </p:spTree>
    <p:extLst>
      <p:ext uri="{BB962C8B-B14F-4D97-AF65-F5344CB8AC3E}">
        <p14:creationId xmlns:p14="http://schemas.microsoft.com/office/powerpoint/2010/main" val="4240300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772816"/>
            <a:ext cx="6925647" cy="3744416"/>
          </a:xfrm>
          <a:prstGeom prst="rect">
            <a:avLst/>
          </a:prstGeom>
        </p:spPr>
      </p:pic>
    </p:spTree>
    <p:extLst>
      <p:ext uri="{BB962C8B-B14F-4D97-AF65-F5344CB8AC3E}">
        <p14:creationId xmlns:p14="http://schemas.microsoft.com/office/powerpoint/2010/main" val="2541414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r>
              <a:rPr lang="nl-NL" dirty="0"/>
              <a:t>Las moet weerstand bieden aan druk-  of trekkrachten</a:t>
            </a:r>
            <a:br>
              <a:rPr lang="nl-NL" dirty="0"/>
            </a:br>
            <a:endParaRPr lang="nl-NL" dirty="0"/>
          </a:p>
          <a:p>
            <a:r>
              <a:rPr lang="nl-NL" dirty="0"/>
              <a:t>Buiging en afschuiving zijn terug te brengen tot bovenstaande krachten</a:t>
            </a:r>
          </a:p>
          <a:p>
            <a:endParaRPr lang="nl-NL" dirty="0"/>
          </a:p>
          <a:p>
            <a:r>
              <a:rPr lang="nl-NL" dirty="0"/>
              <a:t>De uitwerking van buiging en afschuiving moeten wel worden meegenomen tijdens de constructie</a:t>
            </a:r>
          </a:p>
        </p:txBody>
      </p:sp>
    </p:spTree>
    <p:extLst>
      <p:ext uri="{BB962C8B-B14F-4D97-AF65-F5344CB8AC3E}">
        <p14:creationId xmlns:p14="http://schemas.microsoft.com/office/powerpoint/2010/main" val="2952145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Verbindingsmethoden</a:t>
            </a:r>
          </a:p>
        </p:txBody>
      </p:sp>
      <p:sp>
        <p:nvSpPr>
          <p:cNvPr id="3" name="Tijdelijke aanduiding voor inhoud 2"/>
          <p:cNvSpPr>
            <a:spLocks noGrp="1"/>
          </p:cNvSpPr>
          <p:nvPr>
            <p:ph idx="1"/>
          </p:nvPr>
        </p:nvSpPr>
        <p:spPr/>
        <p:txBody>
          <a:bodyPr>
            <a:normAutofit/>
          </a:bodyPr>
          <a:lstStyle/>
          <a:p>
            <a:r>
              <a:rPr lang="nl-NL" dirty="0"/>
              <a:t>Stuikverbinding (koud tegen elkaar)</a:t>
            </a:r>
          </a:p>
          <a:p>
            <a:r>
              <a:rPr lang="nl-NL" dirty="0"/>
              <a:t>Lassen voor verticaal geplaatste balken (stijlen en kolommen)</a:t>
            </a:r>
          </a:p>
          <a:p>
            <a:r>
              <a:rPr lang="nl-NL" dirty="0"/>
              <a:t>Rechte liplassen</a:t>
            </a:r>
          </a:p>
          <a:p>
            <a:pPr lvl="1"/>
            <a:r>
              <a:rPr lang="nl-NL" dirty="0"/>
              <a:t>Haaks ingezaagd</a:t>
            </a:r>
          </a:p>
          <a:p>
            <a:pPr lvl="1"/>
            <a:r>
              <a:rPr lang="nl-NL" dirty="0"/>
              <a:t>Onder een hoek ingezaagd</a:t>
            </a:r>
          </a:p>
          <a:p>
            <a:pPr lvl="1"/>
            <a:r>
              <a:rPr lang="nl-NL" dirty="0"/>
              <a:t>Onder een hoek ingezaagd met tand</a:t>
            </a:r>
          </a:p>
          <a:p>
            <a:r>
              <a:rPr lang="nl-NL" dirty="0"/>
              <a:t>Rechte haaklassen</a:t>
            </a:r>
          </a:p>
          <a:p>
            <a:r>
              <a:rPr lang="nl-NL" dirty="0"/>
              <a:t>Schuine liplassen</a:t>
            </a:r>
          </a:p>
          <a:p>
            <a:r>
              <a:rPr lang="nl-NL" dirty="0"/>
              <a:t>Schuine haaklassen</a:t>
            </a:r>
          </a:p>
          <a:p>
            <a:pPr marL="0" indent="0">
              <a:buNone/>
            </a:pPr>
            <a:endParaRPr lang="nl-NL" dirty="0"/>
          </a:p>
        </p:txBody>
      </p:sp>
    </p:spTree>
    <p:extLst>
      <p:ext uri="{BB962C8B-B14F-4D97-AF65-F5344CB8AC3E}">
        <p14:creationId xmlns:p14="http://schemas.microsoft.com/office/powerpoint/2010/main" val="2907351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lasverbindingen</a:t>
            </a: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8781" y="878908"/>
            <a:ext cx="7910303" cy="1639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5134"/>
          <a:stretch/>
        </p:blipFill>
        <p:spPr bwMode="auto">
          <a:xfrm>
            <a:off x="5868144" y="2740301"/>
            <a:ext cx="740497" cy="3094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502" r="51461"/>
          <a:stretch/>
        </p:blipFill>
        <p:spPr bwMode="auto">
          <a:xfrm>
            <a:off x="3555340" y="2653941"/>
            <a:ext cx="641687" cy="302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73831" b="6902"/>
          <a:stretch/>
        </p:blipFill>
        <p:spPr bwMode="auto">
          <a:xfrm>
            <a:off x="1619672" y="2740301"/>
            <a:ext cx="720080" cy="265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kstvak 2"/>
          <p:cNvSpPr txBox="1"/>
          <p:nvPr/>
        </p:nvSpPr>
        <p:spPr>
          <a:xfrm>
            <a:off x="4572000" y="4286350"/>
            <a:ext cx="1410899" cy="369332"/>
          </a:xfrm>
          <a:prstGeom prst="rect">
            <a:avLst/>
          </a:prstGeom>
          <a:noFill/>
        </p:spPr>
        <p:txBody>
          <a:bodyPr wrap="none" rtlCol="0">
            <a:spAutoFit/>
          </a:bodyPr>
          <a:lstStyle/>
          <a:p>
            <a:r>
              <a:rPr lang="nl-NL" dirty="0"/>
              <a:t>Verloren lip--</a:t>
            </a:r>
          </a:p>
        </p:txBody>
      </p:sp>
      <p:grpSp>
        <p:nvGrpSpPr>
          <p:cNvPr id="5" name="Groep 4"/>
          <p:cNvGrpSpPr/>
          <p:nvPr/>
        </p:nvGrpSpPr>
        <p:grpSpPr>
          <a:xfrm>
            <a:off x="6910544" y="3637243"/>
            <a:ext cx="1954249" cy="3159740"/>
            <a:chOff x="6910544" y="3637243"/>
            <a:chExt cx="1954249" cy="3159740"/>
          </a:xfrm>
        </p:grpSpPr>
        <p:pic>
          <p:nvPicPr>
            <p:cNvPr id="1024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46653" t="-3861" r="29376" b="3861"/>
            <a:stretch/>
          </p:blipFill>
          <p:spPr bwMode="auto">
            <a:xfrm>
              <a:off x="8134888" y="3637243"/>
              <a:ext cx="729905" cy="315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kstvak 3"/>
            <p:cNvSpPr txBox="1"/>
            <p:nvPr/>
          </p:nvSpPr>
          <p:spPr>
            <a:xfrm>
              <a:off x="6910544" y="5835015"/>
              <a:ext cx="1114408" cy="369332"/>
            </a:xfrm>
            <a:prstGeom prst="rect">
              <a:avLst/>
            </a:prstGeom>
            <a:noFill/>
          </p:spPr>
          <p:txBody>
            <a:bodyPr wrap="none" rtlCol="0">
              <a:spAutoFit/>
            </a:bodyPr>
            <a:lstStyle/>
            <a:p>
              <a:r>
                <a:rPr lang="nl-NL" dirty="0"/>
                <a:t>kruisliplas</a:t>
              </a:r>
            </a:p>
          </p:txBody>
        </p:sp>
      </p:grpSp>
    </p:spTree>
    <p:extLst>
      <p:ext uri="{BB962C8B-B14F-4D97-AF65-F5344CB8AC3E}">
        <p14:creationId xmlns:p14="http://schemas.microsoft.com/office/powerpoint/2010/main" val="3446374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Verbindingsmethoden</a:t>
            </a:r>
          </a:p>
        </p:txBody>
      </p:sp>
      <p:sp>
        <p:nvSpPr>
          <p:cNvPr id="3" name="Tijdelijke aanduiding voor inhoud 2"/>
          <p:cNvSpPr>
            <a:spLocks noGrp="1"/>
          </p:cNvSpPr>
          <p:nvPr>
            <p:ph idx="1"/>
          </p:nvPr>
        </p:nvSpPr>
        <p:spPr>
          <a:xfrm>
            <a:off x="2051720" y="2204864"/>
            <a:ext cx="6635080" cy="4929411"/>
          </a:xfrm>
        </p:spPr>
        <p:txBody>
          <a:bodyPr>
            <a:normAutofit/>
          </a:bodyPr>
          <a:lstStyle/>
          <a:p>
            <a:r>
              <a:rPr lang="nl-NL" dirty="0"/>
              <a:t>Rechte liplassen</a:t>
            </a:r>
          </a:p>
          <a:p>
            <a:pPr lvl="1"/>
            <a:r>
              <a:rPr lang="nl-NL" dirty="0"/>
              <a:t>Haaks ingezaagd</a:t>
            </a:r>
          </a:p>
          <a:p>
            <a:pPr lvl="1"/>
            <a:r>
              <a:rPr lang="nl-NL" dirty="0"/>
              <a:t>Onder een hoek ingezaagd</a:t>
            </a:r>
          </a:p>
          <a:p>
            <a:pPr lvl="1"/>
            <a:r>
              <a:rPr lang="nl-NL" dirty="0"/>
              <a:t>Onder een hoek ingezaagd met tand</a:t>
            </a:r>
          </a:p>
          <a:p>
            <a:r>
              <a:rPr lang="nl-NL" dirty="0"/>
              <a:t>Rechte haaklassen</a:t>
            </a:r>
          </a:p>
          <a:p>
            <a:pPr marL="0" indent="0">
              <a:buNone/>
            </a:pPr>
            <a:endParaRPr lang="nl-NL" dirty="0"/>
          </a:p>
        </p:txBody>
      </p:sp>
    </p:spTree>
    <p:extLst>
      <p:ext uri="{BB962C8B-B14F-4D97-AF65-F5344CB8AC3E}">
        <p14:creationId xmlns:p14="http://schemas.microsoft.com/office/powerpoint/2010/main" val="2907351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haakse verbindingen</a:t>
            </a:r>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908720"/>
            <a:ext cx="6192688" cy="5798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0928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Verbindingsmethoden</a:t>
            </a:r>
          </a:p>
        </p:txBody>
      </p:sp>
      <p:sp>
        <p:nvSpPr>
          <p:cNvPr id="3" name="Tijdelijke aanduiding voor inhoud 2"/>
          <p:cNvSpPr>
            <a:spLocks noGrp="1"/>
          </p:cNvSpPr>
          <p:nvPr>
            <p:ph idx="1"/>
          </p:nvPr>
        </p:nvSpPr>
        <p:spPr>
          <a:xfrm>
            <a:off x="1990056" y="2852936"/>
            <a:ext cx="6635080" cy="4929411"/>
          </a:xfrm>
        </p:spPr>
        <p:txBody>
          <a:bodyPr>
            <a:normAutofit/>
          </a:bodyPr>
          <a:lstStyle/>
          <a:p>
            <a:r>
              <a:rPr lang="nl-NL" dirty="0"/>
              <a:t>Schuine liplassen</a:t>
            </a:r>
          </a:p>
          <a:p>
            <a:r>
              <a:rPr lang="nl-NL" dirty="0"/>
              <a:t>Schuine haaklassen</a:t>
            </a:r>
          </a:p>
          <a:p>
            <a:pPr marL="0" indent="0">
              <a:buNone/>
            </a:pPr>
            <a:endParaRPr lang="nl-NL" dirty="0"/>
          </a:p>
        </p:txBody>
      </p:sp>
    </p:spTree>
    <p:extLst>
      <p:ext uri="{BB962C8B-B14F-4D97-AF65-F5344CB8AC3E}">
        <p14:creationId xmlns:p14="http://schemas.microsoft.com/office/powerpoint/2010/main" val="2907351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schuine verbindingen</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12879" y="1124744"/>
            <a:ext cx="6293071" cy="540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0806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kruisingen</a:t>
            </a:r>
          </a:p>
        </p:txBody>
      </p:sp>
      <p:pic>
        <p:nvPicPr>
          <p:cNvPr id="1741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71694"/>
          <a:stretch/>
        </p:blipFill>
        <p:spPr bwMode="auto">
          <a:xfrm>
            <a:off x="1187624" y="1196752"/>
            <a:ext cx="2313493" cy="1931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985" r="34679"/>
          <a:stretch/>
        </p:blipFill>
        <p:spPr bwMode="auto">
          <a:xfrm>
            <a:off x="3491880" y="2780928"/>
            <a:ext cx="2480154"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0045"/>
          <a:stretch/>
        </p:blipFill>
        <p:spPr bwMode="auto">
          <a:xfrm>
            <a:off x="5993338" y="4437111"/>
            <a:ext cx="2448991"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2026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Verbindingsmethoden</a:t>
            </a:r>
          </a:p>
        </p:txBody>
      </p:sp>
      <p:sp>
        <p:nvSpPr>
          <p:cNvPr id="3" name="Tijdelijke aanduiding voor inhoud 2"/>
          <p:cNvSpPr>
            <a:spLocks noGrp="1"/>
          </p:cNvSpPr>
          <p:nvPr>
            <p:ph idx="1"/>
          </p:nvPr>
        </p:nvSpPr>
        <p:spPr/>
        <p:txBody>
          <a:bodyPr>
            <a:normAutofit/>
          </a:bodyPr>
          <a:lstStyle/>
          <a:p>
            <a:r>
              <a:rPr lang="nl-NL" dirty="0"/>
              <a:t>Stuikverbinding (koud tegen elkaar)</a:t>
            </a:r>
          </a:p>
          <a:p>
            <a:r>
              <a:rPr lang="nl-NL" dirty="0"/>
              <a:t>Lassen voor verticaal geplaatste balken (stijlen en kolommen)</a:t>
            </a:r>
          </a:p>
          <a:p>
            <a:r>
              <a:rPr lang="nl-NL" dirty="0"/>
              <a:t>Rechte liplassen</a:t>
            </a:r>
          </a:p>
          <a:p>
            <a:pPr lvl="1"/>
            <a:r>
              <a:rPr lang="nl-NL" dirty="0"/>
              <a:t>Haaks ingezaagd</a:t>
            </a:r>
          </a:p>
          <a:p>
            <a:pPr lvl="1"/>
            <a:r>
              <a:rPr lang="nl-NL" dirty="0"/>
              <a:t>Onder een hoek ingezaagd</a:t>
            </a:r>
          </a:p>
          <a:p>
            <a:pPr lvl="1"/>
            <a:r>
              <a:rPr lang="nl-NL" dirty="0"/>
              <a:t>Onder een hoek ingezaagd met tand</a:t>
            </a:r>
          </a:p>
          <a:p>
            <a:r>
              <a:rPr lang="nl-NL" dirty="0"/>
              <a:t>Rechte haaklassen</a:t>
            </a:r>
          </a:p>
          <a:p>
            <a:r>
              <a:rPr lang="nl-NL" dirty="0"/>
              <a:t>Schuine liplassen</a:t>
            </a:r>
          </a:p>
          <a:p>
            <a:r>
              <a:rPr lang="nl-NL" dirty="0"/>
              <a:t>Schuine haaklassen</a:t>
            </a:r>
          </a:p>
          <a:p>
            <a:pPr marL="0" indent="0">
              <a:buNone/>
            </a:pPr>
            <a:endParaRPr lang="nl-NL" dirty="0"/>
          </a:p>
        </p:txBody>
      </p:sp>
    </p:spTree>
    <p:extLst>
      <p:ext uri="{BB962C8B-B14F-4D97-AF65-F5344CB8AC3E}">
        <p14:creationId xmlns:p14="http://schemas.microsoft.com/office/powerpoint/2010/main" val="2241129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052736"/>
            <a:ext cx="6950098" cy="4608512"/>
          </a:xfrm>
          <a:prstGeom prst="rect">
            <a:avLst/>
          </a:prstGeom>
        </p:spPr>
      </p:pic>
    </p:spTree>
    <p:extLst>
      <p:ext uri="{BB962C8B-B14F-4D97-AF65-F5344CB8AC3E}">
        <p14:creationId xmlns:p14="http://schemas.microsoft.com/office/powerpoint/2010/main" val="1598858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Keuze van de verbinding</a:t>
            </a:r>
          </a:p>
        </p:txBody>
      </p:sp>
      <p:sp>
        <p:nvSpPr>
          <p:cNvPr id="3" name="Tijdelijke aanduiding voor inhoud 2"/>
          <p:cNvSpPr>
            <a:spLocks noGrp="1"/>
          </p:cNvSpPr>
          <p:nvPr>
            <p:ph idx="1"/>
          </p:nvPr>
        </p:nvSpPr>
        <p:spPr>
          <a:xfrm>
            <a:off x="2008163" y="1700808"/>
            <a:ext cx="6635080" cy="4929411"/>
          </a:xfrm>
        </p:spPr>
        <p:txBody>
          <a:bodyPr/>
          <a:lstStyle/>
          <a:p>
            <a:r>
              <a:rPr lang="nl-NL" dirty="0"/>
              <a:t>Afhankelijk van doel en eisen aan constructie:</a:t>
            </a:r>
          </a:p>
          <a:p>
            <a:pPr marL="514350" indent="-514350">
              <a:buFont typeface="+mj-lt"/>
              <a:buAutoNum type="arabicPeriod"/>
            </a:pPr>
            <a:r>
              <a:rPr lang="nl-NL" dirty="0"/>
              <a:t>Binnen- of buitenwerk?</a:t>
            </a:r>
          </a:p>
          <a:p>
            <a:pPr marL="514350" indent="-514350">
              <a:buFont typeface="+mj-lt"/>
              <a:buAutoNum type="arabicPeriod"/>
            </a:pPr>
            <a:r>
              <a:rPr lang="nl-NL" dirty="0"/>
              <a:t>Waterkerend?</a:t>
            </a:r>
          </a:p>
          <a:p>
            <a:pPr marL="514350" indent="-514350">
              <a:buFont typeface="+mj-lt"/>
              <a:buAutoNum type="arabicPeriod"/>
            </a:pPr>
            <a:r>
              <a:rPr lang="nl-NL" dirty="0"/>
              <a:t>Al of niet doorzichtig?</a:t>
            </a:r>
          </a:p>
          <a:p>
            <a:pPr marL="514350" indent="-514350">
              <a:buFont typeface="+mj-lt"/>
              <a:buAutoNum type="arabicPeriod"/>
            </a:pPr>
            <a:r>
              <a:rPr lang="nl-NL" dirty="0"/>
              <a:t>Delen onderling vast verbonden?</a:t>
            </a:r>
          </a:p>
          <a:p>
            <a:pPr marL="514350" indent="-514350">
              <a:buFont typeface="+mj-lt"/>
              <a:buAutoNum type="arabicPeriod"/>
            </a:pPr>
            <a:r>
              <a:rPr lang="nl-NL" dirty="0"/>
              <a:t>Ten opzichte van breedterichting en van elkaar vrij kunnen werken?</a:t>
            </a:r>
          </a:p>
        </p:txBody>
      </p:sp>
    </p:spTree>
    <p:extLst>
      <p:ext uri="{BB962C8B-B14F-4D97-AF65-F5344CB8AC3E}">
        <p14:creationId xmlns:p14="http://schemas.microsoft.com/office/powerpoint/2010/main" val="11686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Buitenwanden</a:t>
            </a:r>
          </a:p>
        </p:txBody>
      </p:sp>
      <p:sp>
        <p:nvSpPr>
          <p:cNvPr id="3" name="Tijdelijke aanduiding voor inhoud 2"/>
          <p:cNvSpPr>
            <a:spLocks noGrp="1"/>
          </p:cNvSpPr>
          <p:nvPr>
            <p:ph idx="1"/>
          </p:nvPr>
        </p:nvSpPr>
        <p:spPr>
          <a:xfrm>
            <a:off x="2008583" y="1628800"/>
            <a:ext cx="6635080" cy="4929411"/>
          </a:xfrm>
        </p:spPr>
        <p:txBody>
          <a:bodyPr/>
          <a:lstStyle/>
          <a:p>
            <a:r>
              <a:rPr lang="nl-NL" dirty="0"/>
              <a:t>Planken veelal in horizontale richting</a:t>
            </a:r>
          </a:p>
          <a:p>
            <a:pPr lvl="1"/>
            <a:r>
              <a:rPr lang="nl-NL" dirty="0"/>
              <a:t>Betere sluiting</a:t>
            </a:r>
          </a:p>
          <a:p>
            <a:pPr lvl="1"/>
            <a:r>
              <a:rPr lang="nl-NL" dirty="0"/>
              <a:t>Betere wering tegen regenwater</a:t>
            </a:r>
            <a:br>
              <a:rPr lang="nl-NL" dirty="0"/>
            </a:br>
            <a:endParaRPr lang="nl-NL" dirty="0"/>
          </a:p>
          <a:p>
            <a:r>
              <a:rPr lang="nl-NL" dirty="0"/>
              <a:t>Constructie</a:t>
            </a:r>
          </a:p>
          <a:p>
            <a:pPr lvl="1"/>
            <a:r>
              <a:rPr lang="nl-NL" dirty="0"/>
              <a:t> Koud tegen elkaar</a:t>
            </a:r>
          </a:p>
          <a:p>
            <a:pPr lvl="1"/>
            <a:r>
              <a:rPr lang="nl-NL" dirty="0"/>
              <a:t>Groef en messing(veer)</a:t>
            </a:r>
          </a:p>
          <a:p>
            <a:pPr marL="914400" lvl="2" indent="0">
              <a:buNone/>
            </a:pPr>
            <a:r>
              <a:rPr lang="nl-NL" dirty="0"/>
              <a:t>- geprofileerde delen (rabatdelen)</a:t>
            </a:r>
          </a:p>
          <a:p>
            <a:pPr marL="914400" lvl="2" indent="0">
              <a:buNone/>
            </a:pPr>
            <a:r>
              <a:rPr lang="nl-NL" dirty="0"/>
              <a:t>- Groef aan de onderzijde</a:t>
            </a:r>
          </a:p>
        </p:txBody>
      </p:sp>
    </p:spTree>
    <p:extLst>
      <p:ext uri="{BB962C8B-B14F-4D97-AF65-F5344CB8AC3E}">
        <p14:creationId xmlns:p14="http://schemas.microsoft.com/office/powerpoint/2010/main" val="245604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2747" y="267508"/>
            <a:ext cx="1311253" cy="4266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16632"/>
            <a:ext cx="1872208" cy="181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5" y="4674408"/>
            <a:ext cx="2994121" cy="2202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err="1"/>
              <a:t>Potdekselen</a:t>
            </a:r>
            <a:endParaRPr lang="nl-NL" dirty="0"/>
          </a:p>
        </p:txBody>
      </p:sp>
      <p:sp>
        <p:nvSpPr>
          <p:cNvPr id="3" name="Tijdelijke aanduiding voor inhoud 2"/>
          <p:cNvSpPr>
            <a:spLocks noGrp="1"/>
          </p:cNvSpPr>
          <p:nvPr>
            <p:ph idx="1"/>
          </p:nvPr>
        </p:nvSpPr>
        <p:spPr>
          <a:xfrm>
            <a:off x="431390" y="1484784"/>
            <a:ext cx="6635080" cy="4929411"/>
          </a:xfrm>
        </p:spPr>
        <p:txBody>
          <a:bodyPr>
            <a:normAutofit/>
          </a:bodyPr>
          <a:lstStyle/>
          <a:p>
            <a:r>
              <a:rPr lang="nl-NL" dirty="0"/>
              <a:t>Twee spijkers (onder elkaar) om de delen goed te bevestigen </a:t>
            </a:r>
          </a:p>
          <a:p>
            <a:r>
              <a:rPr lang="nl-NL" dirty="0"/>
              <a:t>Hartkant van de plank naar buiten gericht.</a:t>
            </a:r>
          </a:p>
          <a:p>
            <a:r>
              <a:rPr lang="nl-NL" dirty="0"/>
              <a:t>De plank gaat bol staan (de jaarringen, te zien op de kopse kant, willen recht worden). Zo klemt de plank met de benedenrand op de plank er onder.</a:t>
            </a:r>
          </a:p>
        </p:txBody>
      </p:sp>
      <p:sp>
        <p:nvSpPr>
          <p:cNvPr id="4" name="Rechthoek 3"/>
          <p:cNvSpPr/>
          <p:nvPr/>
        </p:nvSpPr>
        <p:spPr>
          <a:xfrm>
            <a:off x="7956376" y="1196752"/>
            <a:ext cx="216024" cy="730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68102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7335" r="22692"/>
          <a:stretch/>
        </p:blipFill>
        <p:spPr bwMode="auto">
          <a:xfrm>
            <a:off x="7596336" y="-15658"/>
            <a:ext cx="181461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a:t>Rabatdeel</a:t>
            </a:r>
            <a:br>
              <a:rPr lang="nl-NL" dirty="0"/>
            </a:br>
            <a:endParaRPr lang="nl-NL" dirty="0"/>
          </a:p>
        </p:txBody>
      </p:sp>
      <p:sp>
        <p:nvSpPr>
          <p:cNvPr id="3" name="Tijdelijke aanduiding voor inhoud 2"/>
          <p:cNvSpPr>
            <a:spLocks noGrp="1"/>
          </p:cNvSpPr>
          <p:nvPr>
            <p:ph idx="1"/>
          </p:nvPr>
        </p:nvSpPr>
        <p:spPr>
          <a:xfrm>
            <a:off x="1187624" y="980728"/>
            <a:ext cx="6635080" cy="4929411"/>
          </a:xfrm>
        </p:spPr>
        <p:txBody>
          <a:bodyPr>
            <a:normAutofit fontScale="92500" lnSpcReduction="10000"/>
          </a:bodyPr>
          <a:lstStyle/>
          <a:p>
            <a:r>
              <a:rPr lang="nl-NL" dirty="0"/>
              <a:t>Houten deel met messing en groef en een profilering dat onder andere voor schuttingen en buitengevels gebruikt wordt.</a:t>
            </a:r>
            <a:br>
              <a:rPr lang="nl-NL" dirty="0"/>
            </a:br>
            <a:endParaRPr lang="nl-NL" dirty="0"/>
          </a:p>
          <a:p>
            <a:r>
              <a:rPr lang="nl-NL" dirty="0"/>
              <a:t>Rabatdelen worden onzichtbaar bevestigd aan de ondergrond. </a:t>
            </a:r>
          </a:p>
          <a:p>
            <a:pPr lvl="1"/>
            <a:r>
              <a:rPr lang="nl-NL" dirty="0"/>
              <a:t>(verticale latten bij horizontale bevestiging en horizontale regels bij verticale bevestiging).</a:t>
            </a:r>
          </a:p>
          <a:p>
            <a:endParaRPr lang="nl-NL" dirty="0"/>
          </a:p>
          <a:p>
            <a:r>
              <a:rPr lang="nl-NL" dirty="0"/>
              <a:t>Door het duurzame karakter wordt tegenwoordig vaak hardhout toegepast, zowel inlands als buitenlands</a:t>
            </a:r>
          </a:p>
        </p:txBody>
      </p:sp>
    </p:spTree>
    <p:extLst>
      <p:ext uri="{BB962C8B-B14F-4D97-AF65-F5344CB8AC3E}">
        <p14:creationId xmlns:p14="http://schemas.microsoft.com/office/powerpoint/2010/main" val="3410421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Zweeds rabat</a:t>
            </a:r>
            <a:br>
              <a:rPr lang="nl-NL" dirty="0"/>
            </a:br>
            <a:endParaRPr lang="nl-NL" dirty="0"/>
          </a:p>
        </p:txBody>
      </p:sp>
      <p:sp>
        <p:nvSpPr>
          <p:cNvPr id="3" name="Tijdelijke aanduiding voor inhoud 2"/>
          <p:cNvSpPr>
            <a:spLocks noGrp="1"/>
          </p:cNvSpPr>
          <p:nvPr>
            <p:ph idx="1"/>
          </p:nvPr>
        </p:nvSpPr>
        <p:spPr/>
        <p:txBody>
          <a:bodyPr>
            <a:normAutofit/>
          </a:bodyPr>
          <a:lstStyle/>
          <a:p>
            <a:r>
              <a:rPr lang="nl-NL" dirty="0"/>
              <a:t>benaming van een licht taps toelopend rabatdeel of rabatsysteem dat een combinatie lijkt van rabatdelen en </a:t>
            </a:r>
            <a:r>
              <a:rPr lang="nl-NL" dirty="0" err="1"/>
              <a:t>gepotdekselde</a:t>
            </a:r>
            <a:r>
              <a:rPr lang="nl-NL" dirty="0"/>
              <a:t> rechte planken.</a:t>
            </a:r>
          </a:p>
          <a:p>
            <a:endParaRPr lang="nl-NL"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356992"/>
            <a:ext cx="3377952" cy="2533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3464" y="3230978"/>
            <a:ext cx="3713989" cy="2785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0833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043608" y="1700808"/>
            <a:ext cx="6635080" cy="4929411"/>
          </a:xfrm>
        </p:spPr>
        <p:txBody>
          <a:bodyPr>
            <a:normAutofit/>
          </a:bodyPr>
          <a:lstStyle/>
          <a:p>
            <a:r>
              <a:rPr lang="nl-NL" dirty="0"/>
              <a:t>De voordelen van Zweeds rabat ten opzichte van </a:t>
            </a:r>
            <a:r>
              <a:rPr lang="nl-NL" dirty="0" err="1"/>
              <a:t>gepotdekselde</a:t>
            </a:r>
            <a:r>
              <a:rPr lang="nl-NL" dirty="0"/>
              <a:t> planken zijn:</a:t>
            </a:r>
          </a:p>
          <a:p>
            <a:pPr lvl="1"/>
            <a:r>
              <a:rPr lang="nl-NL" dirty="0"/>
              <a:t>geen opening tussen de plank en de stijl waartegen de rabatdelen zijn bevestigd (gunstig tegen naar binnen dringen van wind en hemelwater)</a:t>
            </a:r>
          </a:p>
          <a:p>
            <a:pPr lvl="1"/>
            <a:r>
              <a:rPr lang="nl-NL" dirty="0"/>
              <a:t>strakke sluiting met de ondergrond maakt een gedetailleerde afwerking mogelijk.</a:t>
            </a:r>
          </a:p>
          <a:p>
            <a:endParaRPr lang="nl-NL" dirty="0"/>
          </a:p>
          <a:p>
            <a:endParaRPr lang="nl-NL" dirty="0"/>
          </a:p>
          <a:p>
            <a:endParaRPr lang="nl-NL" dirty="0"/>
          </a:p>
        </p:txBody>
      </p:sp>
    </p:spTree>
    <p:extLst>
      <p:ext uri="{BB962C8B-B14F-4D97-AF65-F5344CB8AC3E}">
        <p14:creationId xmlns:p14="http://schemas.microsoft.com/office/powerpoint/2010/main" val="99901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normAutofit/>
          </a:bodyPr>
          <a:lstStyle/>
          <a:p>
            <a:r>
              <a:rPr lang="nl-NL" dirty="0"/>
              <a:t>De voordelen van Zweeds rabat ten opzichte van gewone rabatdelen (halfhouts, open rabatdeel) zijn:</a:t>
            </a:r>
          </a:p>
          <a:p>
            <a:pPr lvl="1"/>
            <a:r>
              <a:rPr lang="nl-NL" dirty="0"/>
              <a:t>er is geen aanmerkelijk dunner deel bij de sponning dat mogelijk gevoelig is voor scheuren, vasthouden vocht en stof, sneller doordringen hemelwater e.d. (het houtpakket is dikker, ondanks het licht taps toelopen)</a:t>
            </a:r>
          </a:p>
          <a:p>
            <a:pPr lvl="1"/>
            <a:r>
              <a:rPr lang="nl-NL" dirty="0"/>
              <a:t>uiterlijk van </a:t>
            </a:r>
            <a:r>
              <a:rPr lang="nl-NL" dirty="0" err="1"/>
              <a:t>potdekselen</a:t>
            </a:r>
            <a:r>
              <a:rPr lang="nl-NL" dirty="0"/>
              <a:t>: robuuster en landelijker dan gewone rabatdelen</a:t>
            </a:r>
          </a:p>
        </p:txBody>
      </p:sp>
    </p:spTree>
    <p:extLst>
      <p:ext uri="{BB962C8B-B14F-4D97-AF65-F5344CB8AC3E}">
        <p14:creationId xmlns:p14="http://schemas.microsoft.com/office/powerpoint/2010/main" val="26807154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nl-NL"/>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628800"/>
            <a:ext cx="7445126" cy="4513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482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Gebruikelijke constructies hoekverbinding</a:t>
            </a:r>
          </a:p>
        </p:txBody>
      </p:sp>
      <p:sp>
        <p:nvSpPr>
          <p:cNvPr id="3" name="Tijdelijke aanduiding voor inhoud 2"/>
          <p:cNvSpPr>
            <a:spLocks noGrp="1"/>
          </p:cNvSpPr>
          <p:nvPr>
            <p:ph idx="1"/>
          </p:nvPr>
        </p:nvSpPr>
        <p:spPr>
          <a:xfrm>
            <a:off x="1619672" y="2420888"/>
            <a:ext cx="6635080" cy="4929411"/>
          </a:xfrm>
        </p:spPr>
        <p:txBody>
          <a:bodyPr/>
          <a:lstStyle/>
          <a:p>
            <a:r>
              <a:rPr lang="nl-NL" dirty="0"/>
              <a:t>Lipverbindingen</a:t>
            </a:r>
          </a:p>
          <a:p>
            <a:pPr lvl="1"/>
            <a:r>
              <a:rPr lang="nl-NL" dirty="0"/>
              <a:t>Dwarsverbindingen die worden gevormd op de kruising van twee even dikke stukken hout, die beide tot op de helft van de dikte zijn ingesneden, om zo een voeg met vlakke oppervlakken te vormen.</a:t>
            </a:r>
          </a:p>
          <a:p>
            <a:endParaRPr lang="nl-NL" dirty="0"/>
          </a:p>
          <a:p>
            <a:pPr marL="0" indent="0">
              <a:buNone/>
            </a:pPr>
            <a:endParaRPr lang="nl-NL" dirty="0"/>
          </a:p>
        </p:txBody>
      </p:sp>
    </p:spTree>
    <p:extLst>
      <p:ext uri="{BB962C8B-B14F-4D97-AF65-F5344CB8AC3E}">
        <p14:creationId xmlns:p14="http://schemas.microsoft.com/office/powerpoint/2010/main" val="93626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opleggingen</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79711" y="845442"/>
            <a:ext cx="6662445" cy="5535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1316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Eisen aan een houtverbinding</a:t>
            </a:r>
          </a:p>
        </p:txBody>
      </p:sp>
      <p:sp>
        <p:nvSpPr>
          <p:cNvPr id="3" name="Tijdelijke aanduiding voor inhoud 2"/>
          <p:cNvSpPr>
            <a:spLocks noGrp="1"/>
          </p:cNvSpPr>
          <p:nvPr>
            <p:ph idx="1"/>
          </p:nvPr>
        </p:nvSpPr>
        <p:spPr>
          <a:xfrm>
            <a:off x="1990056" y="1772816"/>
            <a:ext cx="6635080" cy="4929411"/>
          </a:xfrm>
        </p:spPr>
        <p:txBody>
          <a:bodyPr/>
          <a:lstStyle/>
          <a:p>
            <a:r>
              <a:rPr lang="nl-NL" dirty="0"/>
              <a:t>Het geheel moet genoeg weerstand bieden tegen de daarop werkende  krachten.</a:t>
            </a:r>
          </a:p>
          <a:p>
            <a:endParaRPr lang="nl-NL" dirty="0"/>
          </a:p>
          <a:p>
            <a:r>
              <a:rPr lang="nl-NL" dirty="0"/>
              <a:t>De delen moeten zo zijn verbonden dat ze één geheel vormen</a:t>
            </a:r>
          </a:p>
        </p:txBody>
      </p:sp>
      <p:sp>
        <p:nvSpPr>
          <p:cNvPr id="4" name="Tekstvak 3"/>
          <p:cNvSpPr txBox="1"/>
          <p:nvPr/>
        </p:nvSpPr>
        <p:spPr>
          <a:xfrm>
            <a:off x="8884568" y="6334780"/>
            <a:ext cx="518864" cy="523220"/>
          </a:xfrm>
          <a:prstGeom prst="rect">
            <a:avLst/>
          </a:prstGeom>
          <a:noFill/>
        </p:spPr>
        <p:txBody>
          <a:bodyPr wrap="square" rtlCol="0">
            <a:spAutoFit/>
          </a:bodyPr>
          <a:lstStyle/>
          <a:p>
            <a:r>
              <a:rPr lang="nl-NL"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00244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lasverbindingen:</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2334" y="1124744"/>
            <a:ext cx="8426468"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8905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hoekverbindingen</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0338" y="2276872"/>
            <a:ext cx="8363662"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5635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4037"/>
          <a:stretch/>
        </p:blipFill>
        <p:spPr bwMode="auto">
          <a:xfrm>
            <a:off x="2051720" y="959374"/>
            <a:ext cx="4698359" cy="3566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7921"/>
          <a:stretch/>
        </p:blipFill>
        <p:spPr bwMode="auto">
          <a:xfrm>
            <a:off x="5741967" y="3573016"/>
            <a:ext cx="3532386" cy="35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478971"/>
            <a:ext cx="21336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7344" y="2495552"/>
            <a:ext cx="13779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7344" y="2989265"/>
            <a:ext cx="9080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988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kruisingen:</a:t>
            </a: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8431" y="2132856"/>
            <a:ext cx="8585569"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6289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Verbindingen onder een hoek</a:t>
            </a:r>
          </a:p>
        </p:txBody>
      </p:sp>
      <p:sp>
        <p:nvSpPr>
          <p:cNvPr id="4" name="Tijdelijke aanduiding voor inhoud 3"/>
          <p:cNvSpPr>
            <a:spLocks noGrp="1"/>
          </p:cNvSpPr>
          <p:nvPr>
            <p:ph idx="1"/>
          </p:nvPr>
        </p:nvSpPr>
        <p:spPr/>
        <p:txBody>
          <a:bodyPr/>
          <a:lstStyle/>
          <a:p>
            <a:pPr marL="0" indent="0">
              <a:buNone/>
            </a:pPr>
            <a:r>
              <a:rPr lang="nl-NL" dirty="0"/>
              <a:t>Twee balkvormige stukken hout, zowel rechthoekig als scheef</a:t>
            </a:r>
          </a:p>
          <a:p>
            <a:pPr marL="0" indent="0">
              <a:buNone/>
            </a:pPr>
            <a:endParaRPr lang="nl-NL" dirty="0"/>
          </a:p>
          <a:p>
            <a:r>
              <a:rPr lang="nl-NL" dirty="0"/>
              <a:t>Bij ontmoeting, op het einde van de stukken</a:t>
            </a:r>
          </a:p>
          <a:p>
            <a:endParaRPr lang="nl-NL" dirty="0"/>
          </a:p>
          <a:p>
            <a:r>
              <a:rPr lang="nl-NL" dirty="0"/>
              <a:t>Bij kruising, in het midden van één van de stukken</a:t>
            </a:r>
          </a:p>
        </p:txBody>
      </p:sp>
    </p:spTree>
    <p:extLst>
      <p:ext uri="{BB962C8B-B14F-4D97-AF65-F5344CB8AC3E}">
        <p14:creationId xmlns:p14="http://schemas.microsoft.com/office/powerpoint/2010/main" val="2801192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hoekverbindingen</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980728"/>
            <a:ext cx="8800978"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9429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2" t="-9331" r="482" b="19557"/>
          <a:stretch/>
        </p:blipFill>
        <p:spPr bwMode="auto">
          <a:xfrm>
            <a:off x="2017513" y="298243"/>
            <a:ext cx="7151273" cy="566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09130" t="-46153" r="137147" b="81413"/>
          <a:stretch/>
        </p:blipFill>
        <p:spPr bwMode="auto">
          <a:xfrm>
            <a:off x="2976563" y="1392238"/>
            <a:ext cx="2296895" cy="291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2123728" y="5013176"/>
            <a:ext cx="4143375" cy="121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r="10724" b="15314"/>
          <a:stretch/>
        </p:blipFill>
        <p:spPr bwMode="auto">
          <a:xfrm>
            <a:off x="6660233" y="3558869"/>
            <a:ext cx="2508554" cy="329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hoek 3"/>
          <p:cNvSpPr/>
          <p:nvPr/>
        </p:nvSpPr>
        <p:spPr>
          <a:xfrm>
            <a:off x="1974093" y="298336"/>
            <a:ext cx="6291531" cy="584775"/>
          </a:xfrm>
          <a:prstGeom prst="rect">
            <a:avLst/>
          </a:prstGeom>
        </p:spPr>
        <p:txBody>
          <a:bodyPr wrap="none">
            <a:spAutoFit/>
          </a:bodyPr>
          <a:lstStyle/>
          <a:p>
            <a:r>
              <a:rPr lang="nl-NL" sz="3200" b="1" dirty="0"/>
              <a:t>horizontaal vlak - hoekverbindingen</a:t>
            </a:r>
          </a:p>
        </p:txBody>
      </p:sp>
    </p:spTree>
    <p:extLst>
      <p:ext uri="{BB962C8B-B14F-4D97-AF65-F5344CB8AC3E}">
        <p14:creationId xmlns:p14="http://schemas.microsoft.com/office/powerpoint/2010/main" val="4277604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Penverbindingen</a:t>
            </a:r>
            <a:br>
              <a:rPr lang="nl-NL" dirty="0"/>
            </a:br>
            <a:endParaRPr lang="nl-NL" dirty="0"/>
          </a:p>
        </p:txBody>
      </p:sp>
      <p:sp>
        <p:nvSpPr>
          <p:cNvPr id="3" name="Tijdelijke aanduiding voor inhoud 2"/>
          <p:cNvSpPr>
            <a:spLocks noGrp="1"/>
          </p:cNvSpPr>
          <p:nvPr>
            <p:ph idx="1"/>
          </p:nvPr>
        </p:nvSpPr>
        <p:spPr>
          <a:xfrm>
            <a:off x="1259632" y="908720"/>
            <a:ext cx="6635080" cy="4929411"/>
          </a:xfrm>
        </p:spPr>
        <p:txBody>
          <a:bodyPr>
            <a:normAutofit lnSpcReduction="10000"/>
          </a:bodyPr>
          <a:lstStyle/>
          <a:p>
            <a:r>
              <a:rPr lang="nl-NL" dirty="0"/>
              <a:t>bestaat uit twee delen.</a:t>
            </a:r>
          </a:p>
          <a:p>
            <a:r>
              <a:rPr lang="nl-NL" dirty="0"/>
              <a:t>In het ene deel is een gleuf in het midden gefreesd of gehakt, welke een derde deel van de totale dikte is en waarvan het uiteinde open is. </a:t>
            </a:r>
          </a:p>
          <a:p>
            <a:r>
              <a:rPr lang="nl-NL" dirty="0"/>
              <a:t>In het andere deel wordt juist een derde deel in het midden overgelaten na het frezen of hakken. </a:t>
            </a:r>
          </a:p>
          <a:p>
            <a:r>
              <a:rPr lang="nl-NL" dirty="0"/>
              <a:t>Het deel met de doorgaande pen wordt in het deel met de gleuf bevestigd met houtlijm. </a:t>
            </a:r>
          </a:p>
          <a:p>
            <a:pPr marL="0" indent="0">
              <a:buNone/>
            </a:pPr>
            <a:endParaRPr lang="nl-NL" dirty="0"/>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822" r="7473" b="3256"/>
          <a:stretch/>
        </p:blipFill>
        <p:spPr bwMode="auto">
          <a:xfrm>
            <a:off x="6588225" y="4615817"/>
            <a:ext cx="2555776" cy="2242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9796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Bevestigingsmaterialen</a:t>
            </a:r>
          </a:p>
        </p:txBody>
      </p:sp>
      <p:sp>
        <p:nvSpPr>
          <p:cNvPr id="3" name="Tijdelijke aanduiding voor inhoud 2"/>
          <p:cNvSpPr>
            <a:spLocks noGrp="1"/>
          </p:cNvSpPr>
          <p:nvPr>
            <p:ph idx="1"/>
          </p:nvPr>
        </p:nvSpPr>
        <p:spPr/>
        <p:txBody>
          <a:bodyPr>
            <a:normAutofit fontScale="92500"/>
          </a:bodyPr>
          <a:lstStyle/>
          <a:p>
            <a:r>
              <a:rPr lang="nl-NL" dirty="0"/>
              <a:t>tegengaan van splijten</a:t>
            </a:r>
          </a:p>
          <a:p>
            <a:pPr lvl="1"/>
            <a:r>
              <a:rPr lang="nl-NL" dirty="0"/>
              <a:t>voorsnijpunt,</a:t>
            </a:r>
          </a:p>
          <a:p>
            <a:pPr lvl="1"/>
            <a:endParaRPr lang="nl-NL" dirty="0"/>
          </a:p>
          <a:p>
            <a:pPr lvl="1"/>
            <a:r>
              <a:rPr lang="nl-NL" dirty="0"/>
              <a:t>freesribben op de schroef</a:t>
            </a:r>
          </a:p>
          <a:p>
            <a:pPr lvl="1"/>
            <a:endParaRPr lang="nl-NL" dirty="0"/>
          </a:p>
          <a:p>
            <a:pPr lvl="1"/>
            <a:r>
              <a:rPr lang="nl-NL" dirty="0"/>
              <a:t>zaagtandjes op de draad zelf </a:t>
            </a:r>
          </a:p>
          <a:p>
            <a:pPr marL="0" indent="0">
              <a:buNone/>
            </a:pPr>
            <a:endParaRPr lang="nl-NL" dirty="0"/>
          </a:p>
          <a:p>
            <a:r>
              <a:rPr lang="nl-NL" dirty="0"/>
              <a:t>omstandigheden waarin geboord wordt:</a:t>
            </a:r>
          </a:p>
          <a:p>
            <a:pPr lvl="1"/>
            <a:r>
              <a:rPr lang="nl-NL" dirty="0"/>
              <a:t>De diameter van de schroef,</a:t>
            </a:r>
          </a:p>
          <a:p>
            <a:pPr lvl="1"/>
            <a:r>
              <a:rPr lang="nl-NL" dirty="0"/>
              <a:t>de hardheid van het hout,</a:t>
            </a:r>
          </a:p>
          <a:p>
            <a:pPr lvl="1"/>
            <a:r>
              <a:rPr lang="nl-NL" dirty="0"/>
              <a:t>hoe dicht bij de rand er geboord wordt</a:t>
            </a:r>
          </a:p>
        </p:txBody>
      </p:sp>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3335"/>
          <a:stretch/>
        </p:blipFill>
        <p:spPr bwMode="auto">
          <a:xfrm>
            <a:off x="4644008" y="1679254"/>
            <a:ext cx="914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4694" r="19935"/>
          <a:stretch/>
        </p:blipFill>
        <p:spPr bwMode="auto">
          <a:xfrm>
            <a:off x="6341721" y="2116144"/>
            <a:ext cx="2160240" cy="571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2699159"/>
            <a:ext cx="1554163"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3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normAutofit/>
          </a:bodyPr>
          <a:lstStyle/>
          <a:p>
            <a:r>
              <a:rPr lang="nl-NL" dirty="0"/>
              <a:t>Indraaiweerstand</a:t>
            </a:r>
          </a:p>
          <a:p>
            <a:pPr lvl="1"/>
            <a:r>
              <a:rPr lang="nl-NL" dirty="0"/>
              <a:t>te verbeteren door </a:t>
            </a:r>
            <a:r>
              <a:rPr lang="nl-NL" dirty="0" err="1"/>
              <a:t>smeerfilmen</a:t>
            </a:r>
            <a:r>
              <a:rPr lang="nl-NL" dirty="0"/>
              <a:t> toe te passen.</a:t>
            </a:r>
          </a:p>
        </p:txBody>
      </p:sp>
      <p:pic>
        <p:nvPicPr>
          <p:cNvPr id="204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564904"/>
            <a:ext cx="2384425" cy="238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1146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58631">
            <a:off x="3131840" y="969076"/>
            <a:ext cx="4104456" cy="5441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828" y="1268760"/>
            <a:ext cx="18526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kstvak 3"/>
          <p:cNvSpPr txBox="1"/>
          <p:nvPr/>
        </p:nvSpPr>
        <p:spPr>
          <a:xfrm>
            <a:off x="1804232" y="3266255"/>
            <a:ext cx="1327608" cy="369332"/>
          </a:xfrm>
          <a:prstGeom prst="rect">
            <a:avLst/>
          </a:prstGeom>
          <a:noFill/>
        </p:spPr>
        <p:txBody>
          <a:bodyPr wrap="none" rtlCol="0">
            <a:spAutoFit/>
          </a:bodyPr>
          <a:lstStyle/>
          <a:p>
            <a:r>
              <a:rPr lang="nl-NL" dirty="0"/>
              <a:t>d = </a:t>
            </a:r>
            <a:r>
              <a:rPr lang="nl-NL" dirty="0" err="1"/>
              <a:t>drukvlak</a:t>
            </a:r>
            <a:endParaRPr lang="nl-NL" dirty="0"/>
          </a:p>
        </p:txBody>
      </p:sp>
    </p:spTree>
    <p:extLst>
      <p:ext uri="{BB962C8B-B14F-4D97-AF65-F5344CB8AC3E}">
        <p14:creationId xmlns:p14="http://schemas.microsoft.com/office/powerpoint/2010/main" val="1774810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75" y="1124744"/>
            <a:ext cx="3176513" cy="317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a:t>Bevestigingsmaterialen</a:t>
            </a:r>
          </a:p>
        </p:txBody>
      </p:sp>
      <p:sp>
        <p:nvSpPr>
          <p:cNvPr id="3" name="Tijdelijke aanduiding voor inhoud 2"/>
          <p:cNvSpPr>
            <a:spLocks noGrp="1"/>
          </p:cNvSpPr>
          <p:nvPr>
            <p:ph idx="1"/>
          </p:nvPr>
        </p:nvSpPr>
        <p:spPr>
          <a:xfrm>
            <a:off x="3379788" y="1412776"/>
            <a:ext cx="6120680" cy="4929411"/>
          </a:xfrm>
        </p:spPr>
        <p:txBody>
          <a:bodyPr/>
          <a:lstStyle/>
          <a:p>
            <a:r>
              <a:rPr lang="nl-NL" dirty="0"/>
              <a:t>Hoogwaardige houtbouwschroef, geel verzinkt met schotelkop.</a:t>
            </a:r>
          </a:p>
          <a:p>
            <a:r>
              <a:rPr lang="nl-NL" dirty="0" err="1"/>
              <a:t>Torx</a:t>
            </a:r>
            <a:r>
              <a:rPr lang="nl-NL" dirty="0"/>
              <a:t> kop met hoge trekvastheid, ideaal toe te passen voor zwaardere houtbouw zoals overkappingen, pergola's en bovenbalken voor tuinschermen.</a:t>
            </a:r>
          </a:p>
          <a:p>
            <a:endParaRPr lang="nl-NL" dirty="0"/>
          </a:p>
        </p:txBody>
      </p:sp>
      <p:pic>
        <p:nvPicPr>
          <p:cNvPr id="1945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450" t="14888"/>
          <a:stretch/>
        </p:blipFill>
        <p:spPr bwMode="auto">
          <a:xfrm>
            <a:off x="4090030" y="5053528"/>
            <a:ext cx="1706106" cy="1702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631" b="14748"/>
          <a:stretch/>
        </p:blipFill>
        <p:spPr bwMode="auto">
          <a:xfrm>
            <a:off x="12926" y="4725144"/>
            <a:ext cx="4177120" cy="2024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3"/>
          <p:cNvPicPr>
            <a:picLocks noChangeAspect="1"/>
          </p:cNvPicPr>
          <p:nvPr/>
        </p:nvPicPr>
        <p:blipFill rotWithShape="1">
          <a:blip r:embed="rId5">
            <a:extLst>
              <a:ext uri="{28A0092B-C50C-407E-A947-70E740481C1C}">
                <a14:useLocalDpi xmlns:a14="http://schemas.microsoft.com/office/drawing/2010/main" val="0"/>
              </a:ext>
            </a:extLst>
          </a:blip>
          <a:srcRect l="51181" t="35825" r="6295" b="7476"/>
          <a:stretch/>
        </p:blipFill>
        <p:spPr>
          <a:xfrm>
            <a:off x="7287868" y="5096941"/>
            <a:ext cx="1761059" cy="1761059"/>
          </a:xfrm>
          <a:prstGeom prst="rect">
            <a:avLst/>
          </a:prstGeom>
        </p:spPr>
      </p:pic>
      <p:pic>
        <p:nvPicPr>
          <p:cNvPr id="6" name="Afbeelding 5"/>
          <p:cNvPicPr>
            <a:picLocks noChangeAspect="1"/>
          </p:cNvPicPr>
          <p:nvPr/>
        </p:nvPicPr>
        <p:blipFill rotWithShape="1">
          <a:blip r:embed="rId6" cstate="print">
            <a:extLst>
              <a:ext uri="{28A0092B-C50C-407E-A947-70E740481C1C}">
                <a14:useLocalDpi xmlns:a14="http://schemas.microsoft.com/office/drawing/2010/main" val="0"/>
              </a:ext>
            </a:extLst>
          </a:blip>
          <a:srcRect l="13382" t="10625" r="11019" b="10625"/>
          <a:stretch/>
        </p:blipFill>
        <p:spPr>
          <a:xfrm rot="5400000">
            <a:off x="5806651" y="5300325"/>
            <a:ext cx="1663120" cy="1299313"/>
          </a:xfrm>
          <a:prstGeom prst="rect">
            <a:avLst/>
          </a:prstGeom>
        </p:spPr>
      </p:pic>
    </p:spTree>
    <p:extLst>
      <p:ext uri="{BB962C8B-B14F-4D97-AF65-F5344CB8AC3E}">
        <p14:creationId xmlns:p14="http://schemas.microsoft.com/office/powerpoint/2010/main" val="1539193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Schroefkoppen</a:t>
            </a:r>
          </a:p>
        </p:txBody>
      </p:sp>
      <p:sp>
        <p:nvSpPr>
          <p:cNvPr id="4" name="Tijdelijke aanduiding voor inhoud 3"/>
          <p:cNvSpPr>
            <a:spLocks noGrp="1"/>
          </p:cNvSpPr>
          <p:nvPr>
            <p:ph idx="1"/>
          </p:nvPr>
        </p:nvSpPr>
        <p:spPr/>
        <p:txBody>
          <a:bodyPr/>
          <a:lstStyle/>
          <a:p>
            <a:r>
              <a:rPr lang="nl-NL" dirty="0"/>
              <a:t>a: zaagsnede;</a:t>
            </a:r>
          </a:p>
          <a:p>
            <a:endParaRPr lang="nl-NL" dirty="0"/>
          </a:p>
          <a:p>
            <a:r>
              <a:rPr lang="nl-NL" dirty="0"/>
              <a:t>b: Phillips; </a:t>
            </a:r>
          </a:p>
          <a:p>
            <a:endParaRPr lang="nl-NL" dirty="0"/>
          </a:p>
          <a:p>
            <a:r>
              <a:rPr lang="nl-NL" dirty="0"/>
              <a:t>c: </a:t>
            </a:r>
            <a:r>
              <a:rPr lang="nl-NL" dirty="0" err="1"/>
              <a:t>Pozidriv</a:t>
            </a:r>
            <a:r>
              <a:rPr lang="nl-NL" dirty="0"/>
              <a:t>;</a:t>
            </a:r>
          </a:p>
          <a:p>
            <a:endParaRPr lang="nl-NL" dirty="0"/>
          </a:p>
          <a:p>
            <a:r>
              <a:rPr lang="nl-NL" dirty="0"/>
              <a:t>d: </a:t>
            </a:r>
            <a:r>
              <a:rPr lang="nl-NL" dirty="0" err="1"/>
              <a:t>Torx</a:t>
            </a:r>
            <a:r>
              <a:rPr lang="nl-NL" dirty="0"/>
              <a:t> (pin);</a:t>
            </a:r>
          </a:p>
          <a:p>
            <a:endParaRPr lang="nl-NL" dirty="0"/>
          </a:p>
          <a:p>
            <a:r>
              <a:rPr lang="nl-NL" dirty="0"/>
              <a:t>e: </a:t>
            </a:r>
            <a:r>
              <a:rPr lang="nl-NL" dirty="0" err="1"/>
              <a:t>Inbus</a:t>
            </a:r>
            <a:r>
              <a:rPr lang="nl-NL" dirty="0"/>
              <a:t>; </a:t>
            </a:r>
          </a:p>
        </p:txBody>
      </p:sp>
      <p:pic>
        <p:nvPicPr>
          <p:cNvPr id="23557" name="Picture 5" descr="http://upload.wikimedia.org/wikipedia/commons/thumb/0/07/Screw_drive_types2.svg/220px-Screw_drive_types2.svg.png"/>
          <p:cNvPicPr>
            <a:picLocks noChangeAspect="1" noChangeArrowheads="1"/>
          </p:cNvPicPr>
          <p:nvPr/>
        </p:nvPicPr>
        <p:blipFill rotWithShape="1">
          <a:blip r:embed="rId2">
            <a:extLst>
              <a:ext uri="{28A0092B-C50C-407E-A947-70E740481C1C}">
                <a14:useLocalDpi xmlns:a14="http://schemas.microsoft.com/office/drawing/2010/main" val="0"/>
              </a:ext>
            </a:extLst>
          </a:blip>
          <a:srcRect l="67047" b="65786"/>
          <a:stretch/>
        </p:blipFill>
        <p:spPr bwMode="auto">
          <a:xfrm>
            <a:off x="5436891" y="3231748"/>
            <a:ext cx="690528" cy="723478"/>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l="33130" r="30848" b="64763"/>
          <a:stretch/>
        </p:blipFill>
        <p:spPr bwMode="auto">
          <a:xfrm>
            <a:off x="5477150" y="2060848"/>
            <a:ext cx="755396" cy="745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2"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t="34507" r="66542" b="30987"/>
          <a:stretch/>
        </p:blipFill>
        <p:spPr bwMode="auto">
          <a:xfrm>
            <a:off x="5504025" y="4221087"/>
            <a:ext cx="701647" cy="73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3" name="Picture 11"/>
          <p:cNvPicPr>
            <a:picLocks noChangeAspect="1" noChangeArrowheads="1"/>
          </p:cNvPicPr>
          <p:nvPr/>
        </p:nvPicPr>
        <p:blipFill rotWithShape="1">
          <a:blip r:embed="rId3">
            <a:extLst>
              <a:ext uri="{28A0092B-C50C-407E-A947-70E740481C1C}">
                <a14:useLocalDpi xmlns:a14="http://schemas.microsoft.com/office/drawing/2010/main" val="0"/>
              </a:ext>
            </a:extLst>
          </a:blip>
          <a:srcRect l="34454" t="35520" r="32773" b="28960"/>
          <a:stretch/>
        </p:blipFill>
        <p:spPr bwMode="auto">
          <a:xfrm>
            <a:off x="5518410" y="5297610"/>
            <a:ext cx="687262" cy="75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4" name="Picture 12"/>
          <p:cNvPicPr>
            <a:picLocks noChangeAspect="1" noChangeArrowheads="1"/>
          </p:cNvPicPr>
          <p:nvPr/>
        </p:nvPicPr>
        <p:blipFill rotWithShape="1">
          <a:blip r:embed="rId3">
            <a:extLst>
              <a:ext uri="{28A0092B-C50C-407E-A947-70E740481C1C}">
                <a14:useLocalDpi xmlns:a14="http://schemas.microsoft.com/office/drawing/2010/main" val="0"/>
              </a:ext>
            </a:extLst>
          </a:blip>
          <a:srcRect r="65931" b="67525"/>
          <a:stretch/>
        </p:blipFill>
        <p:spPr bwMode="auto">
          <a:xfrm>
            <a:off x="5518101" y="1152190"/>
            <a:ext cx="714445" cy="687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fbeelding 2"/>
          <p:cNvPicPr>
            <a:picLocks noChangeAspect="1"/>
          </p:cNvPicPr>
          <p:nvPr/>
        </p:nvPicPr>
        <p:blipFill>
          <a:blip r:embed="rId4"/>
          <a:stretch>
            <a:fillRect/>
          </a:stretch>
        </p:blipFill>
        <p:spPr>
          <a:xfrm>
            <a:off x="6372200" y="4221087"/>
            <a:ext cx="645473" cy="645473"/>
          </a:xfrm>
          <a:prstGeom prst="rect">
            <a:avLst/>
          </a:prstGeom>
        </p:spPr>
      </p:pic>
    </p:spTree>
    <p:extLst>
      <p:ext uri="{BB962C8B-B14F-4D97-AF65-F5344CB8AC3E}">
        <p14:creationId xmlns:p14="http://schemas.microsoft.com/office/powerpoint/2010/main" val="34071960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12749" y="692696"/>
            <a:ext cx="6645424" cy="648072"/>
          </a:xfrm>
        </p:spPr>
        <p:txBody>
          <a:bodyPr/>
          <a:lstStyle/>
          <a:p>
            <a:r>
              <a:rPr lang="nl-NL" dirty="0"/>
              <a:t>Watervastheid houtlijmen</a:t>
            </a:r>
            <a:br>
              <a:rPr lang="nl-NL" dirty="0"/>
            </a:br>
            <a:endParaRPr lang="nl-NL" dirty="0"/>
          </a:p>
        </p:txBody>
      </p:sp>
      <p:sp>
        <p:nvSpPr>
          <p:cNvPr id="3" name="Tijdelijke aanduiding voor inhoud 2"/>
          <p:cNvSpPr>
            <a:spLocks noGrp="1"/>
          </p:cNvSpPr>
          <p:nvPr>
            <p:ph idx="1"/>
          </p:nvPr>
        </p:nvSpPr>
        <p:spPr>
          <a:xfrm>
            <a:off x="2023093" y="1700808"/>
            <a:ext cx="6635080" cy="4929411"/>
          </a:xfrm>
        </p:spPr>
        <p:txBody>
          <a:bodyPr>
            <a:normAutofit fontScale="70000" lnSpcReduction="20000"/>
          </a:bodyPr>
          <a:lstStyle/>
          <a:p>
            <a:pPr marL="0" indent="0">
              <a:buNone/>
            </a:pPr>
            <a:r>
              <a:rPr lang="nl-NL" dirty="0"/>
              <a:t>De watervastheid wordt bepaald volgens een Europese norm.</a:t>
            </a:r>
          </a:p>
          <a:p>
            <a:pPr marL="0" indent="0">
              <a:buNone/>
            </a:pPr>
            <a:endParaRPr lang="nl-NL" dirty="0"/>
          </a:p>
          <a:p>
            <a:pPr marL="0" indent="0">
              <a:buNone/>
            </a:pPr>
            <a:r>
              <a:rPr lang="nl-NL" dirty="0"/>
              <a:t>Ingedeeld in 4 klassen.</a:t>
            </a:r>
          </a:p>
          <a:p>
            <a:r>
              <a:rPr lang="nl-NL" dirty="0"/>
              <a:t>D1: niet vochtbestendig, voor een droog binnenklimaat</a:t>
            </a:r>
          </a:p>
          <a:p>
            <a:endParaRPr lang="nl-NL" dirty="0"/>
          </a:p>
          <a:p>
            <a:r>
              <a:rPr lang="nl-NL" dirty="0"/>
              <a:t>D2: vochtbestendig, voor binnen met af en toe korte vochtbelasting.</a:t>
            </a:r>
          </a:p>
          <a:p>
            <a:endParaRPr lang="nl-NL" dirty="0"/>
          </a:p>
          <a:p>
            <a:r>
              <a:rPr lang="nl-NL" dirty="0"/>
              <a:t>D3: waterbestendig voor binnen, met regelmatig vochtbelasting en voor buiten mits goed beschermd.</a:t>
            </a:r>
          </a:p>
          <a:p>
            <a:endParaRPr lang="nl-NL" dirty="0"/>
          </a:p>
          <a:p>
            <a:r>
              <a:rPr lang="nl-NL" dirty="0"/>
              <a:t>D4:watervast voor binnen en buiten met regelmatige vochtbelasting gedurende langere tijd. Ook hiervoor geldt dat het hout buiten beschermd dient te zijn.</a:t>
            </a:r>
          </a:p>
        </p:txBody>
      </p:sp>
    </p:spTree>
    <p:extLst>
      <p:ext uri="{BB962C8B-B14F-4D97-AF65-F5344CB8AC3E}">
        <p14:creationId xmlns:p14="http://schemas.microsoft.com/office/powerpoint/2010/main" val="39599126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63688" y="872716"/>
            <a:ext cx="7416824" cy="648072"/>
          </a:xfrm>
        </p:spPr>
        <p:txBody>
          <a:bodyPr/>
          <a:lstStyle/>
          <a:p>
            <a:r>
              <a:rPr lang="nl-NL" dirty="0"/>
              <a:t>eigenschappen van constructie bruislijm</a:t>
            </a:r>
            <a:br>
              <a:rPr lang="nl-NL" dirty="0"/>
            </a:br>
            <a:endParaRPr lang="nl-NL" dirty="0"/>
          </a:p>
        </p:txBody>
      </p:sp>
      <p:sp>
        <p:nvSpPr>
          <p:cNvPr id="3" name="Tijdelijke aanduiding voor inhoud 2"/>
          <p:cNvSpPr>
            <a:spLocks noGrp="1"/>
          </p:cNvSpPr>
          <p:nvPr>
            <p:ph idx="1"/>
          </p:nvPr>
        </p:nvSpPr>
        <p:spPr>
          <a:xfrm>
            <a:off x="2154560" y="1988840"/>
            <a:ext cx="6635080" cy="4929411"/>
          </a:xfrm>
        </p:spPr>
        <p:txBody>
          <a:bodyPr>
            <a:noAutofit/>
          </a:bodyPr>
          <a:lstStyle/>
          <a:p>
            <a:r>
              <a:rPr lang="nl-NL" sz="2400" dirty="0"/>
              <a:t>De houtlijm bruist op boven de minimale </a:t>
            </a:r>
            <a:r>
              <a:rPr lang="nl-NL" sz="2400" dirty="0" err="1"/>
              <a:t>verwerkingstemeperatuur</a:t>
            </a:r>
            <a:r>
              <a:rPr lang="nl-NL" sz="2400" dirty="0"/>
              <a:t> van +5°C</a:t>
            </a:r>
          </a:p>
          <a:p>
            <a:r>
              <a:rPr lang="nl-NL" sz="2400" dirty="0"/>
              <a:t>de lijm heeft een beperkt vullend vermogen </a:t>
            </a:r>
          </a:p>
          <a:p>
            <a:r>
              <a:rPr lang="nl-NL" sz="2400" dirty="0"/>
              <a:t>na goed schuren </a:t>
            </a:r>
            <a:r>
              <a:rPr lang="nl-NL" sz="2400" dirty="0" err="1"/>
              <a:t>overschilderbaar</a:t>
            </a:r>
            <a:r>
              <a:rPr lang="nl-NL" sz="2400" dirty="0"/>
              <a:t>.</a:t>
            </a:r>
          </a:p>
          <a:p>
            <a:endParaRPr lang="nl-NL" sz="2400" dirty="0"/>
          </a:p>
          <a:p>
            <a:r>
              <a:rPr lang="nl-NL" sz="2400" dirty="0"/>
              <a:t>De lijmklasse D4 is geschikt voor gebruik in een buitenklimaat.</a:t>
            </a:r>
          </a:p>
          <a:p>
            <a:endParaRPr lang="nl-NL" sz="2400" dirty="0"/>
          </a:p>
          <a:p>
            <a:r>
              <a:rPr lang="nl-NL" sz="2400" dirty="0"/>
              <a:t>verbinding fixeren of klemmen</a:t>
            </a:r>
          </a:p>
          <a:p>
            <a:endParaRPr lang="nl-NL" sz="2400" dirty="0"/>
          </a:p>
        </p:txBody>
      </p:sp>
    </p:spTree>
    <p:extLst>
      <p:ext uri="{BB962C8B-B14F-4D97-AF65-F5344CB8AC3E}">
        <p14:creationId xmlns:p14="http://schemas.microsoft.com/office/powerpoint/2010/main" val="13937628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4005064"/>
            <a:ext cx="1304925"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jdelijke aanduiding voor inhoud 2"/>
          <p:cNvSpPr>
            <a:spLocks noGrp="1"/>
          </p:cNvSpPr>
          <p:nvPr>
            <p:ph idx="1"/>
          </p:nvPr>
        </p:nvSpPr>
        <p:spPr>
          <a:xfrm>
            <a:off x="611560" y="1196752"/>
            <a:ext cx="8075240" cy="4929411"/>
          </a:xfrm>
        </p:spPr>
        <p:txBody>
          <a:bodyPr>
            <a:noAutofit/>
          </a:bodyPr>
          <a:lstStyle/>
          <a:p>
            <a:r>
              <a:rPr lang="nl-NL" sz="2400" dirty="0"/>
              <a:t>Polyurethaanlijmen harden uit door middel van een chemische reactie. Bij de 1-component-produkten is vocht nodig om de reactie mogelijk te maken. Dit vocht kan afkomstig zijn uit de lucht, of uit de te verlijmen materialen.</a:t>
            </a:r>
          </a:p>
          <a:p>
            <a:r>
              <a:rPr lang="nl-NL" sz="2400" dirty="0"/>
              <a:t>minimaal één van beide oppervlakken een poreus, vocht bevattend oppervlak te zijn. </a:t>
            </a:r>
          </a:p>
          <a:p>
            <a:r>
              <a:rPr lang="nl-NL" sz="2400" dirty="0"/>
              <a:t>Het houtvochtgehalte moet tussen de 10% - 18% liggen (max. 25%).</a:t>
            </a:r>
          </a:p>
          <a:p>
            <a:r>
              <a:rPr lang="nl-NL" sz="2400" dirty="0" err="1"/>
              <a:t>Harsende</a:t>
            </a:r>
            <a:r>
              <a:rPr lang="nl-NL" sz="2400" dirty="0"/>
              <a:t> houtsoorten zoals lariks en oud grenen vooraf goed ontvetten met thinner. </a:t>
            </a:r>
          </a:p>
          <a:p>
            <a:endParaRPr lang="nl-NL" sz="2400" dirty="0"/>
          </a:p>
        </p:txBody>
      </p:sp>
    </p:spTree>
    <p:extLst>
      <p:ext uri="{BB962C8B-B14F-4D97-AF65-F5344CB8AC3E}">
        <p14:creationId xmlns:p14="http://schemas.microsoft.com/office/powerpoint/2010/main" val="30539434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Houtverbindingen</a:t>
            </a:r>
          </a:p>
        </p:txBody>
      </p:sp>
      <p:pic>
        <p:nvPicPr>
          <p:cNvPr id="2052"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30630" y="1318956"/>
            <a:ext cx="2793698" cy="188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9570" y="1328216"/>
            <a:ext cx="2779946" cy="1872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569" y="3429000"/>
            <a:ext cx="2779945"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497" y="3429000"/>
            <a:ext cx="2937847" cy="197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61062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79712" y="332656"/>
            <a:ext cx="6696744" cy="936104"/>
          </a:xfrm>
        </p:spPr>
        <p:txBody>
          <a:bodyPr/>
          <a:lstStyle/>
          <a:p>
            <a:r>
              <a:rPr lang="nl-NL" dirty="0"/>
              <a:t>Weerstand tegen schimmelaantasting volgen NEN-EN 460</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412776"/>
            <a:ext cx="8314084"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5656263"/>
            <a:ext cx="3371850"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141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Te verbinden delen </a:t>
            </a:r>
          </a:p>
        </p:txBody>
      </p:sp>
      <p:sp>
        <p:nvSpPr>
          <p:cNvPr id="4" name="Tijdelijke aanduiding voor inhoud 3"/>
          <p:cNvSpPr>
            <a:spLocks noGrp="1"/>
          </p:cNvSpPr>
          <p:nvPr>
            <p:ph idx="1"/>
          </p:nvPr>
        </p:nvSpPr>
        <p:spPr>
          <a:xfrm>
            <a:off x="2013200" y="1772816"/>
            <a:ext cx="6635080" cy="4929411"/>
          </a:xfrm>
        </p:spPr>
        <p:txBody>
          <a:bodyPr/>
          <a:lstStyle/>
          <a:p>
            <a:r>
              <a:rPr lang="nl-NL" dirty="0"/>
              <a:t>Worden zodanig  bewerkt, dat de in- en uitkepingen volkomen in elkaar passen </a:t>
            </a:r>
          </a:p>
          <a:p>
            <a:endParaRPr lang="nl-NL" dirty="0"/>
          </a:p>
          <a:p>
            <a:r>
              <a:rPr lang="nl-NL" dirty="0"/>
              <a:t>Zijn steeds in één richting uit elkaar te nemen, hiervoor is dus een extra voorziening nodig (verbindingsmiddel)</a:t>
            </a:r>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2832527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r>
              <a:rPr lang="nl-NL" dirty="0"/>
              <a:t>Welke verbinding in een bepaald geval moet worden toegepast, hangt af van de krachten die er op werken</a:t>
            </a:r>
          </a:p>
          <a:p>
            <a:endParaRPr lang="nl-NL" dirty="0"/>
          </a:p>
          <a:p>
            <a:r>
              <a:rPr lang="nl-NL" dirty="0"/>
              <a:t>De onderlinge stand van de stukken</a:t>
            </a:r>
          </a:p>
          <a:p>
            <a:pPr marL="457200" lvl="1" indent="0">
              <a:buNone/>
            </a:pPr>
            <a:endParaRPr lang="nl-NL" dirty="0"/>
          </a:p>
          <a:p>
            <a:r>
              <a:rPr lang="nl-NL" dirty="0"/>
              <a:t>Geheel of gedeeltelijk ondersteund</a:t>
            </a:r>
            <a:br>
              <a:rPr lang="nl-NL" dirty="0"/>
            </a:br>
            <a:endParaRPr lang="nl-NL" dirty="0"/>
          </a:p>
          <a:p>
            <a:r>
              <a:rPr lang="nl-NL" dirty="0"/>
              <a:t>De te gebruiken houtsoort en de afmetingen</a:t>
            </a:r>
          </a:p>
        </p:txBody>
      </p:sp>
    </p:spTree>
    <p:extLst>
      <p:ext uri="{BB962C8B-B14F-4D97-AF65-F5344CB8AC3E}">
        <p14:creationId xmlns:p14="http://schemas.microsoft.com/office/powerpoint/2010/main" val="3974911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Houtverbindingen moeten:</a:t>
            </a:r>
          </a:p>
        </p:txBody>
      </p:sp>
      <p:sp>
        <p:nvSpPr>
          <p:cNvPr id="3" name="Tijdelijke aanduiding voor inhoud 2"/>
          <p:cNvSpPr>
            <a:spLocks noGrp="1"/>
          </p:cNvSpPr>
          <p:nvPr>
            <p:ph idx="1"/>
          </p:nvPr>
        </p:nvSpPr>
        <p:spPr/>
        <p:txBody>
          <a:bodyPr/>
          <a:lstStyle/>
          <a:p>
            <a:pPr marL="514350" indent="-514350">
              <a:buFont typeface="+mj-lt"/>
              <a:buAutoNum type="arabicPeriod"/>
            </a:pPr>
            <a:r>
              <a:rPr lang="nl-NL" dirty="0"/>
              <a:t>Eenvoudig</a:t>
            </a:r>
          </a:p>
          <a:p>
            <a:pPr marL="514350" indent="-514350">
              <a:buFont typeface="+mj-lt"/>
              <a:buAutoNum type="arabicPeriod"/>
            </a:pPr>
            <a:r>
              <a:rPr lang="nl-NL" dirty="0"/>
              <a:t>Goed van vorm</a:t>
            </a:r>
          </a:p>
          <a:p>
            <a:pPr marL="514350" indent="-514350">
              <a:buFont typeface="+mj-lt"/>
              <a:buAutoNum type="arabicPeriod"/>
            </a:pPr>
            <a:r>
              <a:rPr lang="nl-NL" dirty="0"/>
              <a:t>Voldoende sterk</a:t>
            </a:r>
          </a:p>
          <a:p>
            <a:pPr marL="514350" indent="-514350">
              <a:buFont typeface="+mj-lt"/>
              <a:buAutoNum type="arabicPeriod"/>
            </a:pPr>
            <a:r>
              <a:rPr lang="nl-NL" dirty="0"/>
              <a:t>Controleerbaar zijn</a:t>
            </a:r>
          </a:p>
          <a:p>
            <a:pPr marL="514350" indent="-514350">
              <a:buFont typeface="+mj-lt"/>
              <a:buAutoNum type="arabicPeriod"/>
            </a:pPr>
            <a:r>
              <a:rPr lang="nl-NL" dirty="0"/>
              <a:t>Op enkele uitzonderingen na, in- en uitwendig volkomen sluiten</a:t>
            </a:r>
          </a:p>
          <a:p>
            <a:pPr marL="514350" indent="-514350">
              <a:buFont typeface="+mj-lt"/>
              <a:buAutoNum type="arabicPeriod"/>
            </a:pPr>
            <a:r>
              <a:rPr lang="nl-NL" dirty="0"/>
              <a:t>Opsluit- of bevestigingsmiddelen moeten goed geplaatst kunnen worden</a:t>
            </a:r>
          </a:p>
          <a:p>
            <a:pPr marL="0" indent="0" algn="r">
              <a:buNone/>
            </a:pPr>
            <a:r>
              <a:rPr lang="nl-NL" dirty="0"/>
              <a:t>zijn.</a:t>
            </a:r>
          </a:p>
        </p:txBody>
      </p:sp>
    </p:spTree>
    <p:extLst>
      <p:ext uri="{BB962C8B-B14F-4D97-AF65-F5344CB8AC3E}">
        <p14:creationId xmlns:p14="http://schemas.microsoft.com/office/powerpoint/2010/main" val="55452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Indeling houtverbindingen</a:t>
            </a:r>
          </a:p>
        </p:txBody>
      </p:sp>
      <p:sp>
        <p:nvSpPr>
          <p:cNvPr id="3" name="Tijdelijke aanduiding voor inhoud 2"/>
          <p:cNvSpPr>
            <a:spLocks noGrp="1"/>
          </p:cNvSpPr>
          <p:nvPr>
            <p:ph idx="1"/>
          </p:nvPr>
        </p:nvSpPr>
        <p:spPr/>
        <p:txBody>
          <a:bodyPr/>
          <a:lstStyle/>
          <a:p>
            <a:endParaRPr lang="nl-NL" dirty="0"/>
          </a:p>
          <a:p>
            <a:endParaRPr lang="nl-NL" dirty="0"/>
          </a:p>
          <a:p>
            <a:r>
              <a:rPr lang="nl-NL" dirty="0"/>
              <a:t>Verbindingen in de lengterichting</a:t>
            </a:r>
          </a:p>
          <a:p>
            <a:endParaRPr lang="nl-NL" dirty="0"/>
          </a:p>
          <a:p>
            <a:r>
              <a:rPr lang="nl-NL" dirty="0"/>
              <a:t>Verbindingen in de breedterichting</a:t>
            </a:r>
          </a:p>
          <a:p>
            <a:endParaRPr lang="nl-NL" dirty="0"/>
          </a:p>
          <a:p>
            <a:r>
              <a:rPr lang="nl-NL" dirty="0"/>
              <a:t>Verbindingen onder een hoek</a:t>
            </a:r>
          </a:p>
        </p:txBody>
      </p:sp>
    </p:spTree>
    <p:extLst>
      <p:ext uri="{BB962C8B-B14F-4D97-AF65-F5344CB8AC3E}">
        <p14:creationId xmlns:p14="http://schemas.microsoft.com/office/powerpoint/2010/main" val="91272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Verbindingen in de lengterichting</a:t>
            </a:r>
            <a:br>
              <a:rPr lang="nl-NL" dirty="0"/>
            </a:br>
            <a:endParaRPr lang="nl-NL" dirty="0"/>
          </a:p>
        </p:txBody>
      </p:sp>
      <p:sp>
        <p:nvSpPr>
          <p:cNvPr id="3" name="Tijdelijke aanduiding voor inhoud 2"/>
          <p:cNvSpPr>
            <a:spLocks noGrp="1"/>
          </p:cNvSpPr>
          <p:nvPr>
            <p:ph idx="1"/>
          </p:nvPr>
        </p:nvSpPr>
        <p:spPr>
          <a:xfrm>
            <a:off x="1990056" y="2204864"/>
            <a:ext cx="6635080" cy="4929411"/>
          </a:xfrm>
        </p:spPr>
        <p:txBody>
          <a:bodyPr/>
          <a:lstStyle/>
          <a:p>
            <a:r>
              <a:rPr lang="nl-NL" dirty="0"/>
              <a:t>Verlengen van bestaande balken, regels e.d.</a:t>
            </a:r>
            <a:br>
              <a:rPr lang="nl-NL" dirty="0"/>
            </a:br>
            <a:endParaRPr lang="nl-NL" dirty="0"/>
          </a:p>
          <a:p>
            <a:r>
              <a:rPr lang="nl-NL" dirty="0"/>
              <a:t>Handelsmaten niet toereikend of vernieuwing van een gedeelte.</a:t>
            </a:r>
          </a:p>
          <a:p>
            <a:endParaRPr lang="nl-NL" dirty="0"/>
          </a:p>
          <a:p>
            <a:r>
              <a:rPr lang="nl-NL" dirty="0"/>
              <a:t>Verbinding door het maken van “Lassen”</a:t>
            </a:r>
          </a:p>
          <a:p>
            <a:endParaRPr lang="nl-NL" dirty="0"/>
          </a:p>
        </p:txBody>
      </p:sp>
    </p:spTree>
    <p:extLst>
      <p:ext uri="{BB962C8B-B14F-4D97-AF65-F5344CB8AC3E}">
        <p14:creationId xmlns:p14="http://schemas.microsoft.com/office/powerpoint/2010/main" val="3072720616"/>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1141</TotalTime>
  <Words>991</Words>
  <Application>Microsoft Office PowerPoint</Application>
  <PresentationFormat>Diavoorstelling (4:3)</PresentationFormat>
  <Paragraphs>186</Paragraphs>
  <Slides>46</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46</vt:i4>
      </vt:variant>
    </vt:vector>
  </HeadingPairs>
  <TitlesOfParts>
    <vt:vector size="49" baseType="lpstr">
      <vt:lpstr>Arial</vt:lpstr>
      <vt:lpstr>Calibri</vt:lpstr>
      <vt:lpstr>Kantoorthema</vt:lpstr>
      <vt:lpstr>PowerPoint-presentatie</vt:lpstr>
      <vt:lpstr>PowerPoint-presentatie</vt:lpstr>
      <vt:lpstr>Eisen aan een houtverbinding</vt:lpstr>
      <vt:lpstr>PowerPoint-presentatie</vt:lpstr>
      <vt:lpstr>Te verbinden delen </vt:lpstr>
      <vt:lpstr>PowerPoint-presentatie</vt:lpstr>
      <vt:lpstr>Houtverbindingen moeten:</vt:lpstr>
      <vt:lpstr>Indeling houtverbindingen</vt:lpstr>
      <vt:lpstr>Verbindingen in de lengterichting </vt:lpstr>
      <vt:lpstr>PowerPoint-presentatie</vt:lpstr>
      <vt:lpstr>PowerPoint-presentatie</vt:lpstr>
      <vt:lpstr>Verbindingsmethoden</vt:lpstr>
      <vt:lpstr>Verticaal vlak - lasverbindingen</vt:lpstr>
      <vt:lpstr>Verbindingsmethoden</vt:lpstr>
      <vt:lpstr>Verticaal vlak - haakse verbindingen</vt:lpstr>
      <vt:lpstr>Verbindingsmethoden</vt:lpstr>
      <vt:lpstr>Verticaal vlak - schuine verbindingen</vt:lpstr>
      <vt:lpstr>Verticaal vlak - kruisingen</vt:lpstr>
      <vt:lpstr>Verbindingsmethoden</vt:lpstr>
      <vt:lpstr>Keuze van de verbinding</vt:lpstr>
      <vt:lpstr>Buitenwanden</vt:lpstr>
      <vt:lpstr>Potdekselen</vt:lpstr>
      <vt:lpstr>Rabatdeel </vt:lpstr>
      <vt:lpstr>Zweeds rabat </vt:lpstr>
      <vt:lpstr>PowerPoint-presentatie</vt:lpstr>
      <vt:lpstr>PowerPoint-presentatie</vt:lpstr>
      <vt:lpstr>PowerPoint-presentatie</vt:lpstr>
      <vt:lpstr>Gebruikelijke constructies hoekverbinding</vt:lpstr>
      <vt:lpstr>Horizontaal vlak - opleggingen</vt:lpstr>
      <vt:lpstr>horizontaal vlak - lasverbindingen:</vt:lpstr>
      <vt:lpstr>Horizontaal vlak - hoekverbindingen</vt:lpstr>
      <vt:lpstr>PowerPoint-presentatie</vt:lpstr>
      <vt:lpstr>Horizontaal vlak - kruisingen:</vt:lpstr>
      <vt:lpstr>Verbindingen onder een hoek</vt:lpstr>
      <vt:lpstr>Verticaal vlak - hoekverbindingen</vt:lpstr>
      <vt:lpstr>PowerPoint-presentatie</vt:lpstr>
      <vt:lpstr>Penverbindingen </vt:lpstr>
      <vt:lpstr>Bevestigingsmaterialen</vt:lpstr>
      <vt:lpstr>PowerPoint-presentatie</vt:lpstr>
      <vt:lpstr>Bevestigingsmaterialen</vt:lpstr>
      <vt:lpstr>Schroefkoppen</vt:lpstr>
      <vt:lpstr>Watervastheid houtlijmen </vt:lpstr>
      <vt:lpstr>eigenschappen van constructie bruislijm </vt:lpstr>
      <vt:lpstr>PowerPoint-presentatie</vt:lpstr>
      <vt:lpstr>Houtverbindingen</vt:lpstr>
      <vt:lpstr>Weerstand tegen schimmelaantasting volgen NEN-EN 460</vt:lpstr>
    </vt:vector>
  </TitlesOfParts>
  <Company>Helicon Opleidingen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Miriam Oostdijk</dc:creator>
  <cp:lastModifiedBy>Leon Rodenburg</cp:lastModifiedBy>
  <cp:revision>77</cp:revision>
  <cp:lastPrinted>2015-02-09T15:40:05Z</cp:lastPrinted>
  <dcterms:created xsi:type="dcterms:W3CDTF">2013-11-15T15:05:42Z</dcterms:created>
  <dcterms:modified xsi:type="dcterms:W3CDTF">2019-09-25T09:31:04Z</dcterms:modified>
</cp:coreProperties>
</file>