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56" r:id="rId2"/>
    <p:sldId id="258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18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D311978-F4F4-4CC0-A407-67AA22BC649D}" type="datetimeFigureOut">
              <a:rPr lang="nl-NL" smtClean="0"/>
              <a:t>18-2-2013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B9AD770-659B-4B19-8D97-09096FF77E1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943342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70114439-C809-4DB1-B927-188F0448DE42}" type="slidenum">
              <a:rPr lang="nl-NL" smtClean="0"/>
              <a:pPr eaLnBrk="1" hangingPunct="1"/>
              <a:t>2</a:t>
            </a:fld>
            <a:endParaRPr lang="nl-NL" smtClean="0"/>
          </a:p>
        </p:txBody>
      </p:sp>
      <p:sp>
        <p:nvSpPr>
          <p:cNvPr id="686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86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nl-NL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F8F55264-A750-4D24-832D-8AEB2C9BCC13}" type="slidenum">
              <a:rPr lang="nl-NL" smtClean="0"/>
              <a:pPr eaLnBrk="1" hangingPunct="1"/>
              <a:t>11</a:t>
            </a:fld>
            <a:endParaRPr lang="nl-NL" smtClean="0"/>
          </a:p>
        </p:txBody>
      </p:sp>
      <p:sp>
        <p:nvSpPr>
          <p:cNvPr id="747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47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nl-NL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9756ACCA-850A-4657-9894-3C2BDF1B2211}" type="slidenum">
              <a:rPr lang="nl-NL" smtClean="0"/>
              <a:pPr eaLnBrk="1" hangingPunct="1"/>
              <a:t>12</a:t>
            </a:fld>
            <a:endParaRPr lang="nl-NL" smtClean="0"/>
          </a:p>
        </p:txBody>
      </p:sp>
      <p:sp>
        <p:nvSpPr>
          <p:cNvPr id="778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78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nl-NL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4CDCDDE2-D6BE-41A2-B0A1-A9C53351B3F9}" type="slidenum">
              <a:rPr lang="nl-NL" smtClean="0"/>
              <a:pPr eaLnBrk="1" hangingPunct="1"/>
              <a:t>13</a:t>
            </a:fld>
            <a:endParaRPr lang="nl-NL" smtClean="0"/>
          </a:p>
        </p:txBody>
      </p:sp>
      <p:sp>
        <p:nvSpPr>
          <p:cNvPr id="788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88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nl-NL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EF369B92-DA23-4CCC-A694-2659FDC26B6D}" type="slidenum">
              <a:rPr lang="nl-NL" smtClean="0"/>
              <a:pPr eaLnBrk="1" hangingPunct="1"/>
              <a:t>15</a:t>
            </a:fld>
            <a:endParaRPr lang="nl-NL" smtClean="0"/>
          </a:p>
        </p:txBody>
      </p:sp>
      <p:sp>
        <p:nvSpPr>
          <p:cNvPr id="696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96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nl-NL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C004FD92-05F0-4D76-B66C-165FB350DC37}" type="slidenum">
              <a:rPr lang="nl-NL" smtClean="0"/>
              <a:pPr eaLnBrk="1" hangingPunct="1"/>
              <a:t>16</a:t>
            </a:fld>
            <a:endParaRPr lang="nl-NL" smtClean="0"/>
          </a:p>
        </p:txBody>
      </p:sp>
      <p:sp>
        <p:nvSpPr>
          <p:cNvPr id="706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06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nl-NL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8440F811-546F-4C7D-88E3-A6204E86EFB2}" type="slidenum">
              <a:rPr lang="nl-NL" smtClean="0"/>
              <a:pPr eaLnBrk="1" hangingPunct="1"/>
              <a:t>3</a:t>
            </a:fld>
            <a:endParaRPr lang="nl-NL" smtClean="0"/>
          </a:p>
        </p:txBody>
      </p:sp>
      <p:sp>
        <p:nvSpPr>
          <p:cNvPr id="716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6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nl-NL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6BD32322-24EF-4693-92DB-C637E1031C7D}" type="slidenum">
              <a:rPr lang="nl-NL" smtClean="0"/>
              <a:pPr eaLnBrk="1" hangingPunct="1"/>
              <a:t>4</a:t>
            </a:fld>
            <a:endParaRPr lang="nl-NL" smtClean="0"/>
          </a:p>
        </p:txBody>
      </p:sp>
      <p:sp>
        <p:nvSpPr>
          <p:cNvPr id="727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27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nl-NL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841DCF70-70E7-41B3-9DC0-E54D0B92524B}" type="slidenum">
              <a:rPr lang="nl-NL" smtClean="0"/>
              <a:pPr eaLnBrk="1" hangingPunct="1"/>
              <a:t>5</a:t>
            </a:fld>
            <a:endParaRPr lang="nl-NL" smtClean="0"/>
          </a:p>
        </p:txBody>
      </p:sp>
      <p:sp>
        <p:nvSpPr>
          <p:cNvPr id="737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37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nl-NL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AC0D3301-2022-4531-B923-1797DF9CCB9C}" type="slidenum">
              <a:rPr lang="nl-NL" smtClean="0"/>
              <a:pPr eaLnBrk="1" hangingPunct="1"/>
              <a:t>6</a:t>
            </a:fld>
            <a:endParaRPr lang="nl-NL" smtClean="0"/>
          </a:p>
        </p:txBody>
      </p:sp>
      <p:sp>
        <p:nvSpPr>
          <p:cNvPr id="757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57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nl-NL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7D1DBEA9-3F48-47A5-80F2-649C180BB9E3}" type="slidenum">
              <a:rPr lang="nl-NL" smtClean="0"/>
              <a:pPr eaLnBrk="1" hangingPunct="1"/>
              <a:t>7</a:t>
            </a:fld>
            <a:endParaRPr lang="nl-NL" smtClean="0"/>
          </a:p>
        </p:txBody>
      </p:sp>
      <p:sp>
        <p:nvSpPr>
          <p:cNvPr id="655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55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nl-NL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64EDC7F6-92BF-4653-AA28-24C8D728C7B1}" type="slidenum">
              <a:rPr lang="nl-NL" smtClean="0"/>
              <a:pPr eaLnBrk="1" hangingPunct="1"/>
              <a:t>8</a:t>
            </a:fld>
            <a:endParaRPr lang="nl-NL" smtClean="0"/>
          </a:p>
        </p:txBody>
      </p:sp>
      <p:sp>
        <p:nvSpPr>
          <p:cNvPr id="665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65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nl-NL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966EE216-37C2-45BD-9A1E-A58FF36BDBB4}" type="slidenum">
              <a:rPr lang="nl-NL" smtClean="0"/>
              <a:pPr eaLnBrk="1" hangingPunct="1"/>
              <a:t>9</a:t>
            </a:fld>
            <a:endParaRPr lang="nl-NL" smtClean="0"/>
          </a:p>
        </p:txBody>
      </p:sp>
      <p:sp>
        <p:nvSpPr>
          <p:cNvPr id="768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68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nl-NL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F24CCC9E-DE7B-4EA4-96EC-6F469E5314CC}" type="slidenum">
              <a:rPr lang="nl-NL" smtClean="0"/>
              <a:pPr eaLnBrk="1" hangingPunct="1"/>
              <a:t>10</a:t>
            </a:fld>
            <a:endParaRPr lang="nl-NL" smtClean="0"/>
          </a:p>
        </p:txBody>
      </p:sp>
      <p:sp>
        <p:nvSpPr>
          <p:cNvPr id="675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75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nl-NL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585B74-22CA-495E-8B13-17F5CB4B58DE}" type="datetimeFigureOut">
              <a:rPr lang="nl-NL" smtClean="0"/>
              <a:t>18-2-2013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3A1EA9-587C-404D-8CE6-9342A3F1E6C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921956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585B74-22CA-495E-8B13-17F5CB4B58DE}" type="datetimeFigureOut">
              <a:rPr lang="nl-NL" smtClean="0"/>
              <a:t>18-2-2013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3A1EA9-587C-404D-8CE6-9342A3F1E6C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534829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585B74-22CA-495E-8B13-17F5CB4B58DE}" type="datetimeFigureOut">
              <a:rPr lang="nl-NL" smtClean="0"/>
              <a:t>18-2-2013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3A1EA9-587C-404D-8CE6-9342A3F1E6C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469271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585B74-22CA-495E-8B13-17F5CB4B58DE}" type="datetimeFigureOut">
              <a:rPr lang="nl-NL" smtClean="0"/>
              <a:t>18-2-2013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3A1EA9-587C-404D-8CE6-9342A3F1E6C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098871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585B74-22CA-495E-8B13-17F5CB4B58DE}" type="datetimeFigureOut">
              <a:rPr lang="nl-NL" smtClean="0"/>
              <a:t>18-2-2013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3A1EA9-587C-404D-8CE6-9342A3F1E6C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765916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585B74-22CA-495E-8B13-17F5CB4B58DE}" type="datetimeFigureOut">
              <a:rPr lang="nl-NL" smtClean="0"/>
              <a:t>18-2-2013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3A1EA9-587C-404D-8CE6-9342A3F1E6C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232562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585B74-22CA-495E-8B13-17F5CB4B58DE}" type="datetimeFigureOut">
              <a:rPr lang="nl-NL" smtClean="0"/>
              <a:t>18-2-2013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3A1EA9-587C-404D-8CE6-9342A3F1E6C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83658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585B74-22CA-495E-8B13-17F5CB4B58DE}" type="datetimeFigureOut">
              <a:rPr lang="nl-NL" smtClean="0"/>
              <a:t>18-2-2013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3A1EA9-587C-404D-8CE6-9342A3F1E6C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858976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585B74-22CA-495E-8B13-17F5CB4B58DE}" type="datetimeFigureOut">
              <a:rPr lang="nl-NL" smtClean="0"/>
              <a:t>18-2-2013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3A1EA9-587C-404D-8CE6-9342A3F1E6C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543541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585B74-22CA-495E-8B13-17F5CB4B58DE}" type="datetimeFigureOut">
              <a:rPr lang="nl-NL" smtClean="0"/>
              <a:t>18-2-2013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3A1EA9-587C-404D-8CE6-9342A3F1E6C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98823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585B74-22CA-495E-8B13-17F5CB4B58DE}" type="datetimeFigureOut">
              <a:rPr lang="nl-NL" smtClean="0"/>
              <a:t>18-2-2013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3A1EA9-587C-404D-8CE6-9342A3F1E6C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468409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585B74-22CA-495E-8B13-17F5CB4B58DE}" type="datetimeFigureOut">
              <a:rPr lang="nl-NL" smtClean="0"/>
              <a:t>18-2-2013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3A1EA9-587C-404D-8CE6-9342A3F1E6C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877349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Politieke stromingen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2.1 t/m 2.3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59625105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260648"/>
            <a:ext cx="8229600" cy="1143000"/>
          </a:xfrm>
        </p:spPr>
        <p:txBody>
          <a:bodyPr/>
          <a:lstStyle/>
          <a:p>
            <a:pPr eaLnBrk="1" hangingPunct="1"/>
            <a:r>
              <a:rPr lang="nl-NL" dirty="0" smtClean="0"/>
              <a:t>2.2 Vrouwenemancipatie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nl-NL" smtClean="0"/>
              <a:t>Vrouwen uit hogere burgerij verzetten zich tegen bestaande sociale verhoudingen.</a:t>
            </a:r>
          </a:p>
          <a:p>
            <a:pPr eaLnBrk="1" hangingPunct="1"/>
            <a:endParaRPr lang="nl-NL" smtClean="0"/>
          </a:p>
          <a:p>
            <a:pPr eaLnBrk="1" hangingPunct="1"/>
            <a:r>
              <a:rPr lang="nl-NL" smtClean="0"/>
              <a:t>Vrouwen werden zelfbewuster door liefdadigheidswerk.</a:t>
            </a:r>
          </a:p>
        </p:txBody>
      </p:sp>
    </p:spTree>
    <p:extLst>
      <p:ext uri="{BB962C8B-B14F-4D97-AF65-F5344CB8AC3E}">
        <p14:creationId xmlns:p14="http://schemas.microsoft.com/office/powerpoint/2010/main" val="4151441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nl-NL" sz="4000" dirty="0" smtClean="0"/>
              <a:t>2.2 Feminisme</a:t>
            </a:r>
            <a:br>
              <a:rPr lang="nl-NL" sz="4000" dirty="0" smtClean="0"/>
            </a:br>
            <a:r>
              <a:rPr lang="nl-NL" sz="4000" dirty="0" smtClean="0"/>
              <a:t>1</a:t>
            </a:r>
            <a:r>
              <a:rPr lang="nl-NL" sz="4000" baseline="30000" dirty="0" smtClean="0"/>
              <a:t>e</a:t>
            </a:r>
            <a:r>
              <a:rPr lang="nl-NL" sz="4000" dirty="0" smtClean="0"/>
              <a:t> feministische golf 1880-1919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nl-NL" smtClean="0"/>
              <a:t>Aletta Jacobs 1</a:t>
            </a:r>
            <a:r>
              <a:rPr lang="nl-NL" baseline="30000" smtClean="0"/>
              <a:t>e</a:t>
            </a:r>
            <a:r>
              <a:rPr lang="nl-NL" smtClean="0"/>
              <a:t> vrouw aan universiteit</a:t>
            </a:r>
          </a:p>
          <a:p>
            <a:pPr eaLnBrk="1" hangingPunct="1">
              <a:lnSpc>
                <a:spcPct val="90000"/>
              </a:lnSpc>
            </a:pPr>
            <a:r>
              <a:rPr lang="nl-NL" smtClean="0"/>
              <a:t>Doel = vrouwenkiesrecht (Aletta Jacobs en Wilhelmina Drucker)</a:t>
            </a:r>
          </a:p>
          <a:p>
            <a:pPr eaLnBrk="1" hangingPunct="1">
              <a:lnSpc>
                <a:spcPct val="90000"/>
              </a:lnSpc>
            </a:pPr>
            <a:r>
              <a:rPr lang="nl-NL" smtClean="0"/>
              <a:t>Uit kring hogere burgerij</a:t>
            </a:r>
          </a:p>
          <a:p>
            <a:pPr eaLnBrk="1" hangingPunct="1">
              <a:lnSpc>
                <a:spcPct val="90000"/>
              </a:lnSpc>
            </a:pPr>
            <a:r>
              <a:rPr lang="nl-NL" smtClean="0"/>
              <a:t>Geen steun van arbeidersvrouwen          </a:t>
            </a:r>
          </a:p>
          <a:p>
            <a:pPr eaLnBrk="1" hangingPunct="1">
              <a:lnSpc>
                <a:spcPct val="90000"/>
              </a:lnSpc>
            </a:pPr>
            <a:r>
              <a:rPr lang="nl-NL" smtClean="0"/>
              <a:t>Te druk met gezin en werk</a:t>
            </a:r>
          </a:p>
          <a:p>
            <a:pPr eaLnBrk="1" hangingPunct="1">
              <a:lnSpc>
                <a:spcPct val="90000"/>
              </a:lnSpc>
            </a:pPr>
            <a:r>
              <a:rPr lang="nl-NL" smtClean="0"/>
              <a:t>Geen steun confessionele vrouwen</a:t>
            </a:r>
          </a:p>
          <a:p>
            <a:pPr eaLnBrk="1" hangingPunct="1">
              <a:lnSpc>
                <a:spcPct val="90000"/>
              </a:lnSpc>
            </a:pPr>
            <a:r>
              <a:rPr lang="nl-NL" smtClean="0"/>
              <a:t>Vrouwen horen thuis bij het gezin </a:t>
            </a:r>
          </a:p>
        </p:txBody>
      </p:sp>
      <p:sp>
        <p:nvSpPr>
          <p:cNvPr id="27652" name="Line 4"/>
          <p:cNvSpPr>
            <a:spLocks noChangeShapeType="1"/>
          </p:cNvSpPr>
          <p:nvPr/>
        </p:nvSpPr>
        <p:spPr bwMode="auto">
          <a:xfrm>
            <a:off x="6804025" y="3933056"/>
            <a:ext cx="12239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nl-NL"/>
          </a:p>
        </p:txBody>
      </p:sp>
      <p:sp>
        <p:nvSpPr>
          <p:cNvPr id="27653" name="Line 5"/>
          <p:cNvSpPr>
            <a:spLocks noChangeShapeType="1"/>
          </p:cNvSpPr>
          <p:nvPr/>
        </p:nvSpPr>
        <p:spPr bwMode="auto">
          <a:xfrm>
            <a:off x="6732588" y="5013176"/>
            <a:ext cx="1295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3576812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nl-NL" sz="4000" dirty="0" smtClean="0"/>
              <a:t>2.3 De pacificatie </a:t>
            </a:r>
            <a:br>
              <a:rPr lang="nl-NL" sz="4000" dirty="0" smtClean="0"/>
            </a:br>
            <a:r>
              <a:rPr lang="nl-NL" sz="4000" dirty="0" smtClean="0"/>
              <a:t>1917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 eaLnBrk="1" hangingPunct="1">
              <a:lnSpc>
                <a:spcPct val="90000"/>
              </a:lnSpc>
            </a:pPr>
            <a:r>
              <a:rPr lang="nl-NL" dirty="0" smtClean="0"/>
              <a:t>Pacificatie = tijdelijke vrede in 2</a:t>
            </a:r>
            <a:r>
              <a:rPr lang="nl-NL" baseline="30000" dirty="0" smtClean="0"/>
              <a:t>e</a:t>
            </a:r>
            <a:r>
              <a:rPr lang="nl-NL" dirty="0" smtClean="0"/>
              <a:t> kamer                       	               over:</a:t>
            </a:r>
          </a:p>
          <a:p>
            <a:pPr eaLnBrk="1" hangingPunct="1">
              <a:lnSpc>
                <a:spcPct val="90000"/>
              </a:lnSpc>
            </a:pPr>
            <a:r>
              <a:rPr lang="nl-NL" dirty="0" smtClean="0"/>
              <a:t>Algemeen kiesrecht (dit willen socialisten)</a:t>
            </a:r>
          </a:p>
          <a:p>
            <a:pPr eaLnBrk="1" hangingPunct="1">
              <a:lnSpc>
                <a:spcPct val="90000"/>
              </a:lnSpc>
            </a:pPr>
            <a:r>
              <a:rPr lang="nl-NL" dirty="0" smtClean="0"/>
              <a:t>Schoolstrijd = overheid betaalt niet alleen openbaar onderwijs, maar ook bijzonder onderwijs (Dit willen confessionelen)</a:t>
            </a:r>
          </a:p>
          <a:p>
            <a:pPr eaLnBrk="1" hangingPunct="1">
              <a:lnSpc>
                <a:spcPct val="90000"/>
              </a:lnSpc>
            </a:pPr>
            <a:r>
              <a:rPr lang="nl-NL" dirty="0" smtClean="0"/>
              <a:t>Progressief liberalen, socialisten en confessionelen steunen elkaar bij  stemming over grondwetswijziging                                     2/3 meerderheid nodig in 2</a:t>
            </a:r>
            <a:r>
              <a:rPr lang="nl-NL" baseline="30000" dirty="0" smtClean="0"/>
              <a:t>e</a:t>
            </a:r>
            <a:r>
              <a:rPr lang="nl-NL" dirty="0" smtClean="0"/>
              <a:t> Kamer</a:t>
            </a:r>
          </a:p>
        </p:txBody>
      </p:sp>
      <p:sp>
        <p:nvSpPr>
          <p:cNvPr id="30724" name="Line 4"/>
          <p:cNvSpPr>
            <a:spLocks noChangeShapeType="1"/>
          </p:cNvSpPr>
          <p:nvPr/>
        </p:nvSpPr>
        <p:spPr bwMode="auto">
          <a:xfrm>
            <a:off x="5004048" y="5229200"/>
            <a:ext cx="10080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3232283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 dirty="0" smtClean="0"/>
              <a:t>2.3  Veranderingen in het kiesrecht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nl-NL" sz="2800" dirty="0" smtClean="0"/>
              <a:t>1917 	Algemeen kiesrecht voor mannen       	   		passief kiesrecht voor vrouwen</a:t>
            </a:r>
          </a:p>
          <a:p>
            <a:pPr eaLnBrk="1" hangingPunct="1"/>
            <a:r>
              <a:rPr lang="nl-NL" sz="2800" dirty="0" smtClean="0"/>
              <a:t>               	Van districtenstelsel naar stelsel van                             		evenredige vertegenwoordiging</a:t>
            </a:r>
          </a:p>
          <a:p>
            <a:pPr eaLnBrk="1" hangingPunct="1"/>
            <a:endParaRPr lang="nl-NL" sz="2800" dirty="0" smtClean="0"/>
          </a:p>
          <a:p>
            <a:pPr eaLnBrk="1" hangingPunct="1"/>
            <a:r>
              <a:rPr lang="nl-NL" sz="2800" dirty="0" smtClean="0"/>
              <a:t>1919 	Actief kiesrecht voor vrouwen</a:t>
            </a:r>
          </a:p>
          <a:p>
            <a:pPr eaLnBrk="1" hangingPunct="1"/>
            <a:endParaRPr lang="nl-NL" sz="2800" dirty="0" smtClean="0"/>
          </a:p>
        </p:txBody>
      </p:sp>
    </p:spTree>
    <p:extLst>
      <p:ext uri="{BB962C8B-B14F-4D97-AF65-F5344CB8AC3E}">
        <p14:creationId xmlns:p14="http://schemas.microsoft.com/office/powerpoint/2010/main" val="224726158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2.3 Kiesdeler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Aantal stemmers: totaal aantal zetels 2</a:t>
            </a:r>
            <a:r>
              <a:rPr lang="nl-NL" baseline="30000" dirty="0" smtClean="0"/>
              <a:t>e</a:t>
            </a:r>
            <a:r>
              <a:rPr lang="nl-NL" dirty="0" smtClean="0"/>
              <a:t> kamer = aantal benodigde stemmen voor 1 zetel</a:t>
            </a:r>
          </a:p>
          <a:p>
            <a:endParaRPr lang="nl-NL" dirty="0"/>
          </a:p>
          <a:p>
            <a:r>
              <a:rPr lang="nl-NL" dirty="0" smtClean="0"/>
              <a:t>Voorbeeld:</a:t>
            </a:r>
          </a:p>
          <a:p>
            <a:r>
              <a:rPr lang="nl-NL" dirty="0" smtClean="0"/>
              <a:t>6 miljoen stemmers : 150 zetels = </a:t>
            </a:r>
          </a:p>
          <a:p>
            <a:r>
              <a:rPr lang="nl-NL" dirty="0" smtClean="0"/>
              <a:t>40.000 stemmen voor 1 zetel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91372484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 dirty="0" smtClean="0"/>
              <a:t>2.3 Verzuiling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 eaLnBrk="1" hangingPunct="1">
              <a:lnSpc>
                <a:spcPct val="90000"/>
              </a:lnSpc>
            </a:pPr>
            <a:r>
              <a:rPr lang="nl-NL" sz="2800" dirty="0" smtClean="0"/>
              <a:t>Vanaf 1880</a:t>
            </a:r>
          </a:p>
          <a:p>
            <a:pPr eaLnBrk="1" hangingPunct="1">
              <a:lnSpc>
                <a:spcPct val="90000"/>
              </a:lnSpc>
            </a:pPr>
            <a:r>
              <a:rPr lang="nl-NL" sz="2800" dirty="0" smtClean="0"/>
              <a:t>Maatschappij </a:t>
            </a:r>
            <a:r>
              <a:rPr lang="nl-NL" sz="2800" dirty="0" smtClean="0"/>
              <a:t>verdeeld in 4 groepen</a:t>
            </a:r>
          </a:p>
          <a:p>
            <a:pPr eaLnBrk="1" hangingPunct="1">
              <a:lnSpc>
                <a:spcPct val="90000"/>
              </a:lnSpc>
            </a:pPr>
            <a:r>
              <a:rPr lang="nl-NL" sz="2800" dirty="0" smtClean="0"/>
              <a:t>Politieke stromingen                          eigen kranten</a:t>
            </a:r>
          </a:p>
          <a:p>
            <a:pPr eaLnBrk="1" hangingPunct="1">
              <a:lnSpc>
                <a:spcPct val="90000"/>
              </a:lnSpc>
            </a:pPr>
            <a:r>
              <a:rPr lang="nl-NL" sz="2800" dirty="0" smtClean="0"/>
              <a:t>Ontdekken van eigen identiteit</a:t>
            </a:r>
          </a:p>
          <a:p>
            <a:pPr eaLnBrk="1" hangingPunct="1">
              <a:lnSpc>
                <a:spcPct val="90000"/>
              </a:lnSpc>
            </a:pPr>
            <a:r>
              <a:rPr lang="nl-NL" sz="2800" dirty="0" smtClean="0"/>
              <a:t>Kranten, betere wegen, spoorlijnen, telegraaf</a:t>
            </a:r>
          </a:p>
          <a:p>
            <a:pPr eaLnBrk="1" hangingPunct="1">
              <a:lnSpc>
                <a:spcPct val="90000"/>
              </a:lnSpc>
            </a:pPr>
            <a:r>
              <a:rPr lang="nl-NL" sz="2800" dirty="0" smtClean="0"/>
              <a:t>Landelijke organisaties                verzuiling</a:t>
            </a:r>
          </a:p>
          <a:p>
            <a:pPr eaLnBrk="1" hangingPunct="1">
              <a:lnSpc>
                <a:spcPct val="90000"/>
              </a:lnSpc>
            </a:pPr>
            <a:r>
              <a:rPr lang="nl-NL" sz="2800" dirty="0" smtClean="0"/>
              <a:t>Zuilen gaan dwars door lagen van de samenleving                               dus arme en rijk bij christelijke  (confessionele) zuilen</a:t>
            </a:r>
          </a:p>
          <a:p>
            <a:pPr eaLnBrk="1" hangingPunct="1">
              <a:lnSpc>
                <a:spcPct val="90000"/>
              </a:lnSpc>
            </a:pPr>
            <a:r>
              <a:rPr lang="nl-NL" sz="2800" dirty="0" smtClean="0"/>
              <a:t>Mensen gaan alleen om met mensen van hun eigen zuil                verzuilde samenleving</a:t>
            </a:r>
          </a:p>
        </p:txBody>
      </p:sp>
      <p:sp>
        <p:nvSpPr>
          <p:cNvPr id="22532" name="Line 4"/>
          <p:cNvSpPr>
            <a:spLocks noChangeShapeType="1"/>
          </p:cNvSpPr>
          <p:nvPr/>
        </p:nvSpPr>
        <p:spPr bwMode="auto">
          <a:xfrm>
            <a:off x="4140200" y="2276475"/>
            <a:ext cx="1727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nl-NL"/>
          </a:p>
        </p:txBody>
      </p:sp>
      <p:sp>
        <p:nvSpPr>
          <p:cNvPr id="22533" name="Line 5"/>
          <p:cNvSpPr>
            <a:spLocks noChangeShapeType="1"/>
          </p:cNvSpPr>
          <p:nvPr/>
        </p:nvSpPr>
        <p:spPr bwMode="auto">
          <a:xfrm>
            <a:off x="6516688" y="2420938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nl-NL"/>
          </a:p>
        </p:txBody>
      </p:sp>
      <p:sp>
        <p:nvSpPr>
          <p:cNvPr id="22534" name="Line 7"/>
          <p:cNvSpPr>
            <a:spLocks noChangeShapeType="1"/>
          </p:cNvSpPr>
          <p:nvPr/>
        </p:nvSpPr>
        <p:spPr bwMode="auto">
          <a:xfrm>
            <a:off x="4140200" y="3716338"/>
            <a:ext cx="11525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nl-NL"/>
          </a:p>
        </p:txBody>
      </p:sp>
      <p:sp>
        <p:nvSpPr>
          <p:cNvPr id="22535" name="Line 8"/>
          <p:cNvSpPr>
            <a:spLocks noChangeShapeType="1"/>
          </p:cNvSpPr>
          <p:nvPr/>
        </p:nvSpPr>
        <p:spPr bwMode="auto">
          <a:xfrm>
            <a:off x="1476376" y="5445224"/>
            <a:ext cx="93503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6263536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 dirty="0" smtClean="0"/>
              <a:t>2.3 De vier zuilen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nl-NL" smtClean="0"/>
              <a:t>Socialistische</a:t>
            </a:r>
          </a:p>
          <a:p>
            <a:pPr eaLnBrk="1" hangingPunct="1"/>
            <a:r>
              <a:rPr lang="nl-NL" smtClean="0"/>
              <a:t>Katholieke</a:t>
            </a:r>
          </a:p>
          <a:p>
            <a:pPr eaLnBrk="1" hangingPunct="1"/>
            <a:r>
              <a:rPr lang="nl-NL" smtClean="0"/>
              <a:t>Protestantse</a:t>
            </a:r>
          </a:p>
          <a:p>
            <a:pPr eaLnBrk="1" hangingPunct="1"/>
            <a:r>
              <a:rPr lang="nl-NL" smtClean="0"/>
              <a:t>Liberale</a:t>
            </a:r>
          </a:p>
          <a:p>
            <a:pPr eaLnBrk="1" hangingPunct="1"/>
            <a:endParaRPr lang="nl-NL" smtClean="0"/>
          </a:p>
          <a:p>
            <a:pPr eaLnBrk="1" hangingPunct="1"/>
            <a:r>
              <a:rPr lang="nl-NL" smtClean="0"/>
              <a:t>Kranten, onderwijs, politiek, vrije tijd, omroepen, vakbonden</a:t>
            </a:r>
          </a:p>
        </p:txBody>
      </p:sp>
    </p:spTree>
    <p:extLst>
      <p:ext uri="{BB962C8B-B14F-4D97-AF65-F5344CB8AC3E}">
        <p14:creationId xmlns:p14="http://schemas.microsoft.com/office/powerpoint/2010/main" val="20462715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 dirty="0" smtClean="0"/>
              <a:t>2.1 Nieuwe politieke bewegingen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nl-NL" dirty="0" smtClean="0"/>
              <a:t>Antwoorden op het Liberalisme</a:t>
            </a:r>
          </a:p>
          <a:p>
            <a:pPr eaLnBrk="1" hangingPunct="1"/>
            <a:endParaRPr lang="nl-NL" dirty="0"/>
          </a:p>
          <a:p>
            <a:pPr eaLnBrk="1" hangingPunct="1"/>
            <a:r>
              <a:rPr lang="nl-NL" dirty="0" err="1" smtClean="0"/>
              <a:t>Roomskatholieken</a:t>
            </a:r>
            <a:endParaRPr lang="nl-NL" dirty="0" smtClean="0"/>
          </a:p>
          <a:p>
            <a:pPr eaLnBrk="1" hangingPunct="1"/>
            <a:r>
              <a:rPr lang="nl-NL" dirty="0" smtClean="0"/>
              <a:t>Protestanten		antirevolutionairen</a:t>
            </a:r>
          </a:p>
          <a:p>
            <a:pPr eaLnBrk="1" hangingPunct="1"/>
            <a:r>
              <a:rPr lang="nl-NL" dirty="0" smtClean="0"/>
              <a:t>Feministen</a:t>
            </a:r>
          </a:p>
          <a:p>
            <a:pPr eaLnBrk="1" hangingPunct="1"/>
            <a:r>
              <a:rPr lang="nl-NL" dirty="0" smtClean="0"/>
              <a:t>Socialisten </a:t>
            </a:r>
          </a:p>
        </p:txBody>
      </p:sp>
      <p:sp>
        <p:nvSpPr>
          <p:cNvPr id="21508" name="Line 4"/>
          <p:cNvSpPr>
            <a:spLocks noChangeShapeType="1"/>
          </p:cNvSpPr>
          <p:nvPr/>
        </p:nvSpPr>
        <p:spPr bwMode="auto">
          <a:xfrm>
            <a:off x="3133224" y="3717032"/>
            <a:ext cx="863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00767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 dirty="0" smtClean="0"/>
              <a:t>2.1 De 1</a:t>
            </a:r>
            <a:r>
              <a:rPr lang="nl-NL" baseline="30000" dirty="0" smtClean="0"/>
              <a:t>e</a:t>
            </a:r>
            <a:r>
              <a:rPr lang="nl-NL" dirty="0" smtClean="0"/>
              <a:t> politieke partijen</a:t>
            </a:r>
          </a:p>
        </p:txBody>
      </p:sp>
      <p:sp>
        <p:nvSpPr>
          <p:cNvPr id="24579" name="Rectangle 5"/>
          <p:cNvSpPr>
            <a:spLocks noGrp="1" noChangeArrowheads="1"/>
          </p:cNvSpPr>
          <p:nvPr>
            <p:ph type="body" sz="half" idx="1"/>
          </p:nvPr>
        </p:nvSpPr>
        <p:spPr/>
        <p:txBody>
          <a:bodyPr>
            <a:normAutofit lnSpcReduction="10000"/>
          </a:bodyPr>
          <a:lstStyle/>
          <a:p>
            <a:pPr eaLnBrk="1" hangingPunct="1">
              <a:lnSpc>
                <a:spcPct val="90000"/>
              </a:lnSpc>
            </a:pPr>
            <a:r>
              <a:rPr lang="nl-NL" sz="2000" dirty="0" smtClean="0"/>
              <a:t>Protestanten = confessionelen</a:t>
            </a:r>
          </a:p>
          <a:p>
            <a:pPr eaLnBrk="1" hangingPunct="1">
              <a:lnSpc>
                <a:spcPct val="90000"/>
              </a:lnSpc>
            </a:pPr>
            <a:r>
              <a:rPr lang="nl-NL" sz="2000" dirty="0" err="1" smtClean="0"/>
              <a:t>Anti-revolutionaire</a:t>
            </a:r>
            <a:r>
              <a:rPr lang="nl-NL" sz="2000" dirty="0" smtClean="0"/>
              <a:t> Partij (ARP) 1878</a:t>
            </a:r>
          </a:p>
          <a:p>
            <a:pPr eaLnBrk="1" hangingPunct="1">
              <a:lnSpc>
                <a:spcPct val="90000"/>
              </a:lnSpc>
            </a:pPr>
            <a:r>
              <a:rPr lang="nl-NL" sz="2000" dirty="0" smtClean="0"/>
              <a:t>Abraham Kuyper</a:t>
            </a:r>
          </a:p>
          <a:p>
            <a:pPr eaLnBrk="1" hangingPunct="1">
              <a:lnSpc>
                <a:spcPct val="90000"/>
              </a:lnSpc>
            </a:pPr>
            <a:endParaRPr lang="nl-NL" sz="2000" dirty="0" smtClean="0"/>
          </a:p>
          <a:p>
            <a:pPr eaLnBrk="1" hangingPunct="1">
              <a:lnSpc>
                <a:spcPct val="90000"/>
              </a:lnSpc>
            </a:pPr>
            <a:r>
              <a:rPr lang="nl-NL" sz="2000" dirty="0" smtClean="0"/>
              <a:t>Schoolstrijd</a:t>
            </a:r>
          </a:p>
          <a:p>
            <a:pPr eaLnBrk="1" hangingPunct="1">
              <a:lnSpc>
                <a:spcPct val="90000"/>
              </a:lnSpc>
            </a:pPr>
            <a:r>
              <a:rPr lang="nl-NL" sz="2000" dirty="0" smtClean="0"/>
              <a:t>Christelijk denken in wetgeving</a:t>
            </a:r>
          </a:p>
          <a:p>
            <a:pPr eaLnBrk="1" hangingPunct="1">
              <a:lnSpc>
                <a:spcPct val="90000"/>
              </a:lnSpc>
            </a:pPr>
            <a:r>
              <a:rPr lang="nl-NL" sz="2000" dirty="0" smtClean="0"/>
              <a:t>Tegen ideeën van Verlichting en Franse Revolutie</a:t>
            </a:r>
          </a:p>
          <a:p>
            <a:pPr eaLnBrk="1" hangingPunct="1">
              <a:lnSpc>
                <a:spcPct val="90000"/>
              </a:lnSpc>
            </a:pPr>
            <a:endParaRPr lang="nl-NL" sz="2000" dirty="0" smtClean="0"/>
          </a:p>
          <a:p>
            <a:pPr eaLnBrk="1" hangingPunct="1">
              <a:lnSpc>
                <a:spcPct val="90000"/>
              </a:lnSpc>
            </a:pPr>
            <a:r>
              <a:rPr lang="nl-NL" sz="2000" dirty="0" smtClean="0"/>
              <a:t>Rijke protestantse burgers en eenvoudige protestantse arbeiders en middenstanders  </a:t>
            </a:r>
            <a:r>
              <a:rPr lang="nl-NL" sz="2000" dirty="0" smtClean="0">
                <a:sym typeface="Wingdings" pitchFamily="2" charset="2"/>
              </a:rPr>
              <a:t></a:t>
            </a:r>
          </a:p>
          <a:p>
            <a:pPr eaLnBrk="1" hangingPunct="1">
              <a:lnSpc>
                <a:spcPct val="90000"/>
              </a:lnSpc>
            </a:pPr>
            <a:r>
              <a:rPr lang="nl-NL" sz="2000" dirty="0" smtClean="0"/>
              <a:t>Kleine </a:t>
            </a:r>
            <a:r>
              <a:rPr lang="nl-NL" sz="2000" dirty="0" err="1" smtClean="0"/>
              <a:t>luyden</a:t>
            </a:r>
            <a:r>
              <a:rPr lang="nl-NL" sz="2000" dirty="0" smtClean="0"/>
              <a:t> = eenvoudige mensen</a:t>
            </a:r>
          </a:p>
        </p:txBody>
      </p:sp>
      <p:sp>
        <p:nvSpPr>
          <p:cNvPr id="24580" name="Rectangle 6"/>
          <p:cNvSpPr>
            <a:spLocks noGrp="1" noChangeArrowheads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</a:pPr>
            <a:r>
              <a:rPr lang="nl-NL" sz="2000" dirty="0" smtClean="0"/>
              <a:t>Katholieken = confessionelen</a:t>
            </a:r>
          </a:p>
          <a:p>
            <a:pPr eaLnBrk="1" hangingPunct="1">
              <a:lnSpc>
                <a:spcPct val="90000"/>
              </a:lnSpc>
            </a:pPr>
            <a:r>
              <a:rPr lang="nl-NL" sz="2000" dirty="0" smtClean="0"/>
              <a:t>Rooms-Katholieke Staats Partij (RKSP) 1926</a:t>
            </a:r>
          </a:p>
          <a:p>
            <a:pPr eaLnBrk="1" hangingPunct="1">
              <a:lnSpc>
                <a:spcPct val="90000"/>
              </a:lnSpc>
            </a:pPr>
            <a:r>
              <a:rPr lang="nl-NL" sz="2000" dirty="0" err="1" smtClean="0"/>
              <a:t>Schaepman</a:t>
            </a:r>
            <a:endParaRPr lang="nl-NL" sz="2000" dirty="0" smtClean="0"/>
          </a:p>
          <a:p>
            <a:pPr eaLnBrk="1" hangingPunct="1">
              <a:lnSpc>
                <a:spcPct val="90000"/>
              </a:lnSpc>
            </a:pPr>
            <a:endParaRPr lang="nl-NL" sz="2000" dirty="0" smtClean="0"/>
          </a:p>
          <a:p>
            <a:pPr eaLnBrk="1" hangingPunct="1">
              <a:lnSpc>
                <a:spcPct val="90000"/>
              </a:lnSpc>
            </a:pPr>
            <a:r>
              <a:rPr lang="nl-NL" sz="2000" dirty="0" smtClean="0"/>
              <a:t>Schoolstrijd</a:t>
            </a:r>
          </a:p>
          <a:p>
            <a:pPr eaLnBrk="1" hangingPunct="1">
              <a:lnSpc>
                <a:spcPct val="90000"/>
              </a:lnSpc>
            </a:pPr>
            <a:r>
              <a:rPr lang="nl-NL" sz="2000" dirty="0" smtClean="0"/>
              <a:t>Emancipatie van R-K bevolking</a:t>
            </a:r>
          </a:p>
          <a:p>
            <a:pPr eaLnBrk="1" hangingPunct="1">
              <a:lnSpc>
                <a:spcPct val="90000"/>
              </a:lnSpc>
            </a:pPr>
            <a:endParaRPr lang="nl-NL" sz="2000" dirty="0" smtClean="0"/>
          </a:p>
          <a:p>
            <a:pPr eaLnBrk="1" hangingPunct="1">
              <a:lnSpc>
                <a:spcPct val="90000"/>
              </a:lnSpc>
            </a:pPr>
            <a:endParaRPr lang="nl-NL" sz="2000" dirty="0" smtClean="0"/>
          </a:p>
          <a:p>
            <a:pPr eaLnBrk="1" hangingPunct="1">
              <a:lnSpc>
                <a:spcPct val="90000"/>
              </a:lnSpc>
            </a:pPr>
            <a:r>
              <a:rPr lang="nl-NL" sz="2000" dirty="0" smtClean="0"/>
              <a:t>Rijke katholieke burgers en katholieke arbeiders</a:t>
            </a:r>
          </a:p>
        </p:txBody>
      </p:sp>
    </p:spTree>
    <p:extLst>
      <p:ext uri="{BB962C8B-B14F-4D97-AF65-F5344CB8AC3E}">
        <p14:creationId xmlns:p14="http://schemas.microsoft.com/office/powerpoint/2010/main" val="24750367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 dirty="0" smtClean="0"/>
              <a:t>2.2 De 1</a:t>
            </a:r>
            <a:r>
              <a:rPr lang="nl-NL" baseline="30000" dirty="0" smtClean="0"/>
              <a:t>e</a:t>
            </a:r>
            <a:r>
              <a:rPr lang="nl-NL" dirty="0" smtClean="0"/>
              <a:t> politieke partijen</a:t>
            </a:r>
          </a:p>
        </p:txBody>
      </p:sp>
      <p:sp>
        <p:nvSpPr>
          <p:cNvPr id="25603" name="Rectangle 4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nl-NL" sz="2400" smtClean="0"/>
              <a:t>Socialisten</a:t>
            </a:r>
          </a:p>
          <a:p>
            <a:pPr eaLnBrk="1" hangingPunct="1">
              <a:lnSpc>
                <a:spcPct val="90000"/>
              </a:lnSpc>
            </a:pPr>
            <a:r>
              <a:rPr lang="nl-NL" sz="2400" smtClean="0"/>
              <a:t>Sociaal Democratische Bond (SDB) 1881</a:t>
            </a:r>
          </a:p>
          <a:p>
            <a:pPr eaLnBrk="1" hangingPunct="1">
              <a:lnSpc>
                <a:spcPct val="90000"/>
              </a:lnSpc>
            </a:pPr>
            <a:endParaRPr lang="nl-NL" sz="2400" smtClean="0"/>
          </a:p>
          <a:p>
            <a:pPr eaLnBrk="1" hangingPunct="1">
              <a:lnSpc>
                <a:spcPct val="90000"/>
              </a:lnSpc>
            </a:pPr>
            <a:r>
              <a:rPr lang="nl-NL" sz="2400" smtClean="0"/>
              <a:t>Domela Nieuwenhuis</a:t>
            </a:r>
          </a:p>
          <a:p>
            <a:pPr eaLnBrk="1" hangingPunct="1">
              <a:lnSpc>
                <a:spcPct val="90000"/>
              </a:lnSpc>
            </a:pPr>
            <a:r>
              <a:rPr lang="nl-NL" sz="2400" smtClean="0"/>
              <a:t>Revolutie</a:t>
            </a:r>
          </a:p>
          <a:p>
            <a:pPr eaLnBrk="1" hangingPunct="1">
              <a:lnSpc>
                <a:spcPct val="90000"/>
              </a:lnSpc>
            </a:pPr>
            <a:r>
              <a:rPr lang="nl-NL" sz="2400" smtClean="0"/>
              <a:t>Sociaal-revolutionair</a:t>
            </a:r>
          </a:p>
          <a:p>
            <a:pPr eaLnBrk="1" hangingPunct="1">
              <a:lnSpc>
                <a:spcPct val="90000"/>
              </a:lnSpc>
            </a:pPr>
            <a:r>
              <a:rPr lang="nl-NL" sz="2400" smtClean="0"/>
              <a:t>Verbeteren leefomstandigheden</a:t>
            </a:r>
          </a:p>
          <a:p>
            <a:pPr eaLnBrk="1" hangingPunct="1">
              <a:lnSpc>
                <a:spcPct val="90000"/>
              </a:lnSpc>
            </a:pPr>
            <a:r>
              <a:rPr lang="nl-NL" sz="2400" smtClean="0"/>
              <a:t>Gelijkheid in maatschappij</a:t>
            </a:r>
          </a:p>
          <a:p>
            <a:pPr eaLnBrk="1" hangingPunct="1">
              <a:lnSpc>
                <a:spcPct val="90000"/>
              </a:lnSpc>
            </a:pPr>
            <a:endParaRPr lang="nl-NL" sz="2400" smtClean="0"/>
          </a:p>
        </p:txBody>
      </p:sp>
      <p:sp>
        <p:nvSpPr>
          <p:cNvPr id="25604" name="Rectangle 5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nl-NL" sz="2400" dirty="0" smtClean="0"/>
              <a:t>Socialisten</a:t>
            </a:r>
          </a:p>
          <a:p>
            <a:pPr eaLnBrk="1" hangingPunct="1">
              <a:lnSpc>
                <a:spcPct val="90000"/>
              </a:lnSpc>
            </a:pPr>
            <a:r>
              <a:rPr lang="nl-NL" sz="2400" dirty="0" smtClean="0"/>
              <a:t>Sociaal Democratische Arbeiders Partij (SDAP) 1894</a:t>
            </a:r>
          </a:p>
          <a:p>
            <a:pPr eaLnBrk="1" hangingPunct="1">
              <a:lnSpc>
                <a:spcPct val="90000"/>
              </a:lnSpc>
            </a:pPr>
            <a:endParaRPr lang="nl-NL" sz="2400" dirty="0" smtClean="0"/>
          </a:p>
          <a:p>
            <a:pPr eaLnBrk="1" hangingPunct="1">
              <a:lnSpc>
                <a:spcPct val="90000"/>
              </a:lnSpc>
            </a:pPr>
            <a:r>
              <a:rPr lang="nl-NL" sz="2400" dirty="0" smtClean="0"/>
              <a:t>Troelstra</a:t>
            </a:r>
          </a:p>
          <a:p>
            <a:pPr eaLnBrk="1" hangingPunct="1">
              <a:lnSpc>
                <a:spcPct val="90000"/>
              </a:lnSpc>
            </a:pPr>
            <a:r>
              <a:rPr lang="nl-NL" sz="2400" dirty="0" smtClean="0"/>
              <a:t>Algemeen stemrecht</a:t>
            </a:r>
          </a:p>
          <a:p>
            <a:pPr eaLnBrk="1" hangingPunct="1">
              <a:lnSpc>
                <a:spcPct val="90000"/>
              </a:lnSpc>
            </a:pPr>
            <a:r>
              <a:rPr lang="nl-NL" sz="2400" dirty="0" smtClean="0"/>
              <a:t>Sociaal- democraten</a:t>
            </a:r>
          </a:p>
          <a:p>
            <a:pPr eaLnBrk="1" hangingPunct="1">
              <a:lnSpc>
                <a:spcPct val="90000"/>
              </a:lnSpc>
            </a:pPr>
            <a:r>
              <a:rPr lang="nl-NL" sz="2400" dirty="0" smtClean="0"/>
              <a:t>Verbeteren leefomstandigheden</a:t>
            </a:r>
          </a:p>
          <a:p>
            <a:pPr eaLnBrk="1" hangingPunct="1">
              <a:lnSpc>
                <a:spcPct val="90000"/>
              </a:lnSpc>
            </a:pPr>
            <a:r>
              <a:rPr lang="nl-NL" sz="2400" dirty="0" smtClean="0"/>
              <a:t>Gelijkheid in maatschappij</a:t>
            </a:r>
          </a:p>
          <a:p>
            <a:pPr eaLnBrk="1" hangingPunct="1">
              <a:lnSpc>
                <a:spcPct val="90000"/>
              </a:lnSpc>
            </a:pPr>
            <a:endParaRPr lang="nl-NL" sz="2400" dirty="0" smtClean="0"/>
          </a:p>
        </p:txBody>
      </p:sp>
    </p:spTree>
    <p:extLst>
      <p:ext uri="{BB962C8B-B14F-4D97-AF65-F5344CB8AC3E}">
        <p14:creationId xmlns:p14="http://schemas.microsoft.com/office/powerpoint/2010/main" val="291222817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 dirty="0" smtClean="0"/>
              <a:t>2.2 De 1</a:t>
            </a:r>
            <a:r>
              <a:rPr lang="nl-NL" baseline="30000" dirty="0" smtClean="0"/>
              <a:t>e</a:t>
            </a:r>
            <a:r>
              <a:rPr lang="nl-NL" dirty="0" smtClean="0"/>
              <a:t> politieke partijen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nl-NL" smtClean="0"/>
              <a:t>Liberalen</a:t>
            </a:r>
          </a:p>
          <a:p>
            <a:pPr eaLnBrk="1" hangingPunct="1"/>
            <a:r>
              <a:rPr lang="nl-NL" smtClean="0"/>
              <a:t>1885 Liberale Unie</a:t>
            </a:r>
          </a:p>
          <a:p>
            <a:pPr eaLnBrk="1" hangingPunct="1"/>
            <a:r>
              <a:rPr lang="nl-NL" smtClean="0"/>
              <a:t>Behouden politieke macht</a:t>
            </a:r>
          </a:p>
        </p:txBody>
      </p:sp>
    </p:spTree>
    <p:extLst>
      <p:ext uri="{BB962C8B-B14F-4D97-AF65-F5344CB8AC3E}">
        <p14:creationId xmlns:p14="http://schemas.microsoft.com/office/powerpoint/2010/main" val="374372454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 dirty="0" smtClean="0"/>
              <a:t>2.2 Liberale tegenstellingen</a:t>
            </a:r>
          </a:p>
        </p:txBody>
      </p:sp>
      <p:sp>
        <p:nvSpPr>
          <p:cNvPr id="28675" name="Rectangle 5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/>
            <a:r>
              <a:rPr lang="nl-NL" smtClean="0"/>
              <a:t>Conservatief-liberalen</a:t>
            </a:r>
          </a:p>
          <a:p>
            <a:pPr eaLnBrk="1" hangingPunct="1"/>
            <a:r>
              <a:rPr lang="nl-NL" smtClean="0"/>
              <a:t>Nachtwakersstaat</a:t>
            </a:r>
          </a:p>
          <a:p>
            <a:pPr eaLnBrk="1" hangingPunct="1"/>
            <a:r>
              <a:rPr lang="nl-NL" smtClean="0"/>
              <a:t>Armenzorg en lief -dadigheidsinstellingen</a:t>
            </a:r>
          </a:p>
        </p:txBody>
      </p:sp>
      <p:sp>
        <p:nvSpPr>
          <p:cNvPr id="28676" name="Rectangle 6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 eaLnBrk="1" hangingPunct="1"/>
            <a:r>
              <a:rPr lang="nl-NL" smtClean="0"/>
              <a:t>Progressief-liberalen</a:t>
            </a:r>
          </a:p>
          <a:p>
            <a:pPr eaLnBrk="1" hangingPunct="1"/>
            <a:r>
              <a:rPr lang="nl-NL" smtClean="0"/>
              <a:t>Actieve overheid</a:t>
            </a:r>
          </a:p>
          <a:p>
            <a:pPr eaLnBrk="1" hangingPunct="1"/>
            <a:r>
              <a:rPr lang="nl-NL" smtClean="0"/>
              <a:t>Overheid zorgt voor behoeftigen</a:t>
            </a:r>
          </a:p>
        </p:txBody>
      </p:sp>
    </p:spTree>
    <p:extLst>
      <p:ext uri="{BB962C8B-B14F-4D97-AF65-F5344CB8AC3E}">
        <p14:creationId xmlns:p14="http://schemas.microsoft.com/office/powerpoint/2010/main" val="221562965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 dirty="0" smtClean="0"/>
              <a:t>2.2 Nederland ‘nachtwakersstaat’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nl-NL" sz="2800" smtClean="0"/>
              <a:t>Liberalen willen zo weinig mogelijk bemoeienis door staat met het leven</a:t>
            </a:r>
          </a:p>
          <a:p>
            <a:pPr eaLnBrk="1" hangingPunct="1">
              <a:lnSpc>
                <a:spcPct val="80000"/>
              </a:lnSpc>
            </a:pPr>
            <a:endParaRPr lang="nl-NL" sz="2800" smtClean="0"/>
          </a:p>
          <a:p>
            <a:pPr eaLnBrk="1" hangingPunct="1">
              <a:lnSpc>
                <a:spcPct val="80000"/>
              </a:lnSpc>
            </a:pPr>
            <a:r>
              <a:rPr lang="nl-NL" sz="2800" smtClean="0"/>
              <a:t>Enige taken van de overheid zijn:</a:t>
            </a:r>
          </a:p>
          <a:p>
            <a:pPr eaLnBrk="1" hangingPunct="1">
              <a:lnSpc>
                <a:spcPct val="80000"/>
              </a:lnSpc>
            </a:pPr>
            <a:r>
              <a:rPr lang="nl-NL" sz="2800" smtClean="0"/>
              <a:t>Defensie			leger</a:t>
            </a:r>
          </a:p>
          <a:p>
            <a:pPr eaLnBrk="1" hangingPunct="1">
              <a:lnSpc>
                <a:spcPct val="80000"/>
              </a:lnSpc>
            </a:pPr>
            <a:r>
              <a:rPr lang="nl-NL" sz="2800" smtClean="0"/>
              <a:t>Openbare orde		politie</a:t>
            </a:r>
          </a:p>
          <a:p>
            <a:pPr eaLnBrk="1" hangingPunct="1">
              <a:lnSpc>
                <a:spcPct val="80000"/>
              </a:lnSpc>
            </a:pPr>
            <a:r>
              <a:rPr lang="nl-NL" sz="2800" smtClean="0"/>
              <a:t>Infrastructuur </a:t>
            </a:r>
          </a:p>
          <a:p>
            <a:pPr eaLnBrk="1" hangingPunct="1">
              <a:lnSpc>
                <a:spcPct val="80000"/>
              </a:lnSpc>
            </a:pPr>
            <a:endParaRPr lang="nl-NL" sz="2800" smtClean="0"/>
          </a:p>
          <a:p>
            <a:pPr eaLnBrk="1" hangingPunct="1">
              <a:lnSpc>
                <a:spcPct val="80000"/>
              </a:lnSpc>
            </a:pPr>
            <a:r>
              <a:rPr lang="nl-NL" sz="2800" smtClean="0"/>
              <a:t>Zorg voor armen 	door kerk en 						liefdadigheidsinstellingen</a:t>
            </a:r>
          </a:p>
        </p:txBody>
      </p:sp>
      <p:sp>
        <p:nvSpPr>
          <p:cNvPr id="18436" name="Line 4"/>
          <p:cNvSpPr>
            <a:spLocks noChangeShapeType="1"/>
          </p:cNvSpPr>
          <p:nvPr/>
        </p:nvSpPr>
        <p:spPr bwMode="auto">
          <a:xfrm>
            <a:off x="2484438" y="3500438"/>
            <a:ext cx="15113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nl-NL"/>
          </a:p>
        </p:txBody>
      </p:sp>
      <p:sp>
        <p:nvSpPr>
          <p:cNvPr id="18437" name="Line 5"/>
          <p:cNvSpPr>
            <a:spLocks noChangeShapeType="1"/>
          </p:cNvSpPr>
          <p:nvPr/>
        </p:nvSpPr>
        <p:spPr bwMode="auto">
          <a:xfrm>
            <a:off x="3348038" y="3933825"/>
            <a:ext cx="7207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nl-NL"/>
          </a:p>
        </p:txBody>
      </p:sp>
      <p:sp>
        <p:nvSpPr>
          <p:cNvPr id="18438" name="Line 6"/>
          <p:cNvSpPr>
            <a:spLocks noChangeShapeType="1"/>
          </p:cNvSpPr>
          <p:nvPr/>
        </p:nvSpPr>
        <p:spPr bwMode="auto">
          <a:xfrm>
            <a:off x="3563938" y="5157788"/>
            <a:ext cx="5762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6675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 dirty="0" smtClean="0"/>
              <a:t>2.2 Sociale kwestie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nl-NL" smtClean="0"/>
              <a:t>De slechte leef – en werkomstandigheden van de arbeiders rond 1900</a:t>
            </a:r>
          </a:p>
          <a:p>
            <a:pPr eaLnBrk="1" hangingPunct="1"/>
            <a:endParaRPr lang="nl-NL" smtClean="0"/>
          </a:p>
          <a:p>
            <a:pPr eaLnBrk="1" hangingPunct="1"/>
            <a:r>
              <a:rPr lang="nl-NL" smtClean="0"/>
              <a:t>Liberalen	geen taak van overheid maar 			van liefdadigheidsinstellingen</a:t>
            </a:r>
          </a:p>
          <a:p>
            <a:pPr eaLnBrk="1" hangingPunct="1"/>
            <a:endParaRPr lang="nl-NL" smtClean="0"/>
          </a:p>
          <a:p>
            <a:pPr eaLnBrk="1" hangingPunct="1"/>
            <a:r>
              <a:rPr lang="nl-NL" smtClean="0"/>
              <a:t>Socialisten	taak van overheid	   sociale 			hervormingen</a:t>
            </a:r>
          </a:p>
        </p:txBody>
      </p:sp>
      <p:sp>
        <p:nvSpPr>
          <p:cNvPr id="19460" name="Line 4"/>
          <p:cNvSpPr>
            <a:spLocks noChangeShapeType="1"/>
          </p:cNvSpPr>
          <p:nvPr/>
        </p:nvSpPr>
        <p:spPr bwMode="auto">
          <a:xfrm>
            <a:off x="2700338" y="3573463"/>
            <a:ext cx="50323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nl-NL"/>
          </a:p>
        </p:txBody>
      </p:sp>
      <p:sp>
        <p:nvSpPr>
          <p:cNvPr id="19461" name="Line 5"/>
          <p:cNvSpPr>
            <a:spLocks noChangeShapeType="1"/>
          </p:cNvSpPr>
          <p:nvPr/>
        </p:nvSpPr>
        <p:spPr bwMode="auto">
          <a:xfrm>
            <a:off x="2916238" y="5229225"/>
            <a:ext cx="2159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nl-NL"/>
          </a:p>
        </p:txBody>
      </p:sp>
      <p:sp>
        <p:nvSpPr>
          <p:cNvPr id="19462" name="Line 8"/>
          <p:cNvSpPr>
            <a:spLocks noChangeShapeType="1"/>
          </p:cNvSpPr>
          <p:nvPr/>
        </p:nvSpPr>
        <p:spPr bwMode="auto">
          <a:xfrm>
            <a:off x="6659563" y="5229225"/>
            <a:ext cx="5048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09494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 dirty="0" smtClean="0"/>
              <a:t>2.2 Sociale hervormingen</a:t>
            </a:r>
          </a:p>
        </p:txBody>
      </p:sp>
      <p:sp>
        <p:nvSpPr>
          <p:cNvPr id="29699" name="Rectangle 4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/>
            <a:r>
              <a:rPr lang="nl-NL" smtClean="0"/>
              <a:t>Progressief-liberalen</a:t>
            </a:r>
          </a:p>
          <a:p>
            <a:pPr eaLnBrk="1" hangingPunct="1"/>
            <a:r>
              <a:rPr lang="nl-NL" smtClean="0"/>
              <a:t>Sociale wetgeving:</a:t>
            </a:r>
          </a:p>
          <a:p>
            <a:pPr eaLnBrk="1" hangingPunct="1"/>
            <a:r>
              <a:rPr lang="nl-NL" smtClean="0"/>
              <a:t>1874 Kinderwet </a:t>
            </a:r>
          </a:p>
          <a:p>
            <a:pPr eaLnBrk="1" hangingPunct="1"/>
            <a:r>
              <a:rPr lang="nl-NL" smtClean="0"/>
              <a:t>Woningwet</a:t>
            </a:r>
          </a:p>
          <a:p>
            <a:pPr eaLnBrk="1" hangingPunct="1"/>
            <a:r>
              <a:rPr lang="nl-NL" smtClean="0"/>
              <a:t>Ongevallenwet</a:t>
            </a:r>
          </a:p>
          <a:p>
            <a:pPr eaLnBrk="1" hangingPunct="1"/>
            <a:r>
              <a:rPr lang="nl-NL" smtClean="0"/>
              <a:t>leerplicht</a:t>
            </a:r>
          </a:p>
        </p:txBody>
      </p:sp>
      <p:sp>
        <p:nvSpPr>
          <p:cNvPr id="29700" name="Rectangle 5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 eaLnBrk="1" hangingPunct="1"/>
            <a:r>
              <a:rPr lang="nl-NL" smtClean="0"/>
              <a:t>Socialisten</a:t>
            </a:r>
          </a:p>
          <a:p>
            <a:pPr eaLnBrk="1" hangingPunct="1"/>
            <a:r>
              <a:rPr lang="nl-NL" smtClean="0"/>
              <a:t>Doel = algemeen kiesrecht</a:t>
            </a:r>
          </a:p>
          <a:p>
            <a:pPr eaLnBrk="1" hangingPunct="1"/>
            <a:r>
              <a:rPr lang="nl-NL" smtClean="0"/>
              <a:t>Sociale wetgeving = niet genoeg om Sociale Kwestie op te lossen</a:t>
            </a:r>
          </a:p>
        </p:txBody>
      </p:sp>
    </p:spTree>
    <p:extLst>
      <p:ext uri="{BB962C8B-B14F-4D97-AF65-F5344CB8AC3E}">
        <p14:creationId xmlns:p14="http://schemas.microsoft.com/office/powerpoint/2010/main" val="1520155881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58</TotalTime>
  <Words>417</Words>
  <Application>Microsoft Office PowerPoint</Application>
  <PresentationFormat>Diavoorstelling (4:3)</PresentationFormat>
  <Paragraphs>140</Paragraphs>
  <Slides>16</Slides>
  <Notes>14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16</vt:i4>
      </vt:variant>
    </vt:vector>
  </HeadingPairs>
  <TitlesOfParts>
    <vt:vector size="17" baseType="lpstr">
      <vt:lpstr>Kantoorthema</vt:lpstr>
      <vt:lpstr>Politieke stromingen</vt:lpstr>
      <vt:lpstr>2.1 Nieuwe politieke bewegingen</vt:lpstr>
      <vt:lpstr>2.1 De 1e politieke partijen</vt:lpstr>
      <vt:lpstr>2.2 De 1e politieke partijen</vt:lpstr>
      <vt:lpstr>2.2 De 1e politieke partijen</vt:lpstr>
      <vt:lpstr>2.2 Liberale tegenstellingen</vt:lpstr>
      <vt:lpstr>2.2 Nederland ‘nachtwakersstaat’</vt:lpstr>
      <vt:lpstr>2.2 Sociale kwestie</vt:lpstr>
      <vt:lpstr>2.2 Sociale hervormingen</vt:lpstr>
      <vt:lpstr>2.2 Vrouwenemancipatie</vt:lpstr>
      <vt:lpstr>2.2 Feminisme 1e feministische golf 1880-1919</vt:lpstr>
      <vt:lpstr>2.3 De pacificatie  1917</vt:lpstr>
      <vt:lpstr>2.3  Veranderingen in het kiesrecht</vt:lpstr>
      <vt:lpstr>2.3 Kiesdeler</vt:lpstr>
      <vt:lpstr>2.3 Verzuiling</vt:lpstr>
      <vt:lpstr>2.3 De vier zuilen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Politieke stromingen</dc:title>
  <dc:creator>ottj</dc:creator>
  <cp:lastModifiedBy>ottj</cp:lastModifiedBy>
  <cp:revision>4</cp:revision>
  <dcterms:created xsi:type="dcterms:W3CDTF">2013-02-18T08:28:07Z</dcterms:created>
  <dcterms:modified xsi:type="dcterms:W3CDTF">2013-02-18T13:07:06Z</dcterms:modified>
</cp:coreProperties>
</file>