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4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E537"/>
    <a:srgbClr val="A899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957" autoAdjust="0"/>
    <p:restoredTop sz="94660"/>
  </p:normalViewPr>
  <p:slideViewPr>
    <p:cSldViewPr snapToGrid="0">
      <p:cViewPr varScale="1">
        <p:scale>
          <a:sx n="62" d="100"/>
          <a:sy n="62" d="100"/>
        </p:scale>
        <p:origin x="66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CFB86D-58A0-4530-A34D-4787476938E4}" type="datetimeFigureOut">
              <a:rPr lang="nl-NL" smtClean="0"/>
              <a:t>7-5-2017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85A232-B292-4D91-A769-8A30A8A5EE7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346211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67870-7DC7-4F41-BD88-25ABCEA71666}" type="datetime1">
              <a:rPr lang="en-US" smtClean="0"/>
              <a:t>5/7/2017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r>
              <a:rPr lang="nl-NL"/>
              <a:t>Persoonlijkheidsstoornissen/ Noorderpoort- Gert Jan Lute/ mei 2017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82EB3-5E32-482E-92AA-14DF2CA38B17}" type="datetime1">
              <a:rPr lang="en-US" smtClean="0"/>
              <a:t>5/7/2017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Persoonlijkheidsstoornissen/ Noorderpoort- Gert Jan Lute/ mei 2017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2576C-715F-438F-972C-677C05A185FD}" type="datetime1">
              <a:rPr lang="en-US" smtClean="0"/>
              <a:t>5/7/2017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Persoonlijkheidsstoornissen/ Noorderpoort- Gert Jan Lute/ mei 2017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365FD-182A-4E61-94DB-1DE0EED010C9}" type="datetime1">
              <a:rPr lang="en-US" smtClean="0"/>
              <a:t>5/7/2017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Persoonlijkheidsstoornissen/ Noorderpoort- Gert Jan Lute/ mei 2017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4BA49-245E-4E74-AC3B-FA8826209D41}" type="datetime1">
              <a:rPr lang="en-US" smtClean="0"/>
              <a:t>5/7/2017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Persoonlijkheidsstoornissen/ Noorderpoort- Gert Jan Lute/ mei 2017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ferte 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nl-NL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905EF-DF53-4133-9AED-81468505861E}" type="datetime1">
              <a:rPr lang="en-US" smtClean="0"/>
              <a:t>5/7/2017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Persoonlijkheidsstoornissen/ Noorderpoort- Gert Jan Lute/ mei 2017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ar of onwa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nl-NL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DECB3-5EA6-46CF-ADE1-82BCA9F9E942}" type="datetime1">
              <a:rPr lang="en-US" smtClean="0"/>
              <a:t>5/7/2017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Persoonlijkheidsstoornissen/ Noorderpoort- Gert Jan Lute/ mei 2017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46CFA-F1C3-4607-B24B-F6DFBA6086F9}" type="datetime1">
              <a:rPr lang="en-US" smtClean="0"/>
              <a:t>5/7/2017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Persoonlijkheidsstoornissen/ Noorderpoort- Gert Jan Lute/ mei 2017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FFBB1-D3A5-4854-A9D5-9B45F92EC757}" type="datetime1">
              <a:rPr lang="en-US" smtClean="0"/>
              <a:t>5/7/2017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Persoonlijkheidsstoornissen/ Noorderpoort- Gert Jan Lute/ mei 2017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AC47F-CFBB-4D03-B32B-54AEC3CD472F}" type="datetime1">
              <a:rPr lang="en-US" smtClean="0"/>
              <a:t>5/7/2017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Persoonlijkheidsstoornissen/ Noorderpoort- Gert Jan Lute/ mei 2017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B7319-632D-4E3B-B98F-6A99DFD871A7}" type="datetime1">
              <a:rPr lang="en-US" smtClean="0"/>
              <a:t>5/7/2017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Persoonlijkheidsstoornissen/ Noorderpoort- Gert Jan Lute/ mei 2017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86A57-E1A9-43AC-B8AF-2AC0CA6A7466}" type="datetime1">
              <a:rPr lang="en-US" smtClean="0"/>
              <a:t>5/7/2017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Persoonlijkheidsstoornissen/ Noorderpoort- Gert Jan Lute/ mei 2017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E4D59-7DFA-472D-96F6-122FD09DCBFC}" type="datetime1">
              <a:rPr lang="en-US" smtClean="0"/>
              <a:t>5/7/2017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Persoonlijkheidsstoornissen/ Noorderpoort- Gert Jan Lute/ mei 2017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4E600-5F33-4095-AA48-5F96069C47A6}" type="datetime1">
              <a:rPr lang="en-US" smtClean="0"/>
              <a:t>5/7/2017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Persoonlijkheidsstoornissen/ Noorderpoort- Gert Jan Lute/ mei 2017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C3EAE-B756-44DC-BADF-AE0667A3D274}" type="datetime1">
              <a:rPr lang="en-US" smtClean="0"/>
              <a:t>5/7/2017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Persoonlijkheidsstoornissen/ Noorderpoort- Gert Jan Lute/ mei 2017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F5DE2-312B-43B8-8260-DB1A9625AFFC}" type="datetime1">
              <a:rPr lang="en-US" smtClean="0"/>
              <a:t>5/7/2017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Persoonlijkheidsstoornissen/ Noorderpoort- Gert Jan Lute/ mei 2017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99D43-A6EB-4105-9C4B-920A48399C6F}" type="datetime1">
              <a:rPr lang="en-US" smtClean="0"/>
              <a:t>5/7/2017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Persoonlijkheidsstoornissen/ Noorderpoort- Gert Jan Lute/ mei 2017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6B93725-8754-4EE8-84EE-E0FC520A4B04}" type="datetime1">
              <a:rPr lang="en-US" smtClean="0"/>
              <a:t>5/7/2017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r>
              <a:rPr lang="nl-NL"/>
              <a:t>Persoonlijkheidsstoornissen/ Noorderpoort- Gert Jan Lute/ mei 2017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hf sldNum="0" hdr="0" dt="0"/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2522"/>
            <a:ext cx="12416176" cy="6858000"/>
          </a:xfrm>
          <a:prstGeom prst="rect">
            <a:avLst/>
          </a:prstGeom>
        </p:spPr>
      </p:pic>
      <p:sp>
        <p:nvSpPr>
          <p:cNvPr id="6" name="Titel 1"/>
          <p:cNvSpPr>
            <a:spLocks noGrp="1"/>
          </p:cNvSpPr>
          <p:nvPr>
            <p:ph type="ctrTitle"/>
          </p:nvPr>
        </p:nvSpPr>
        <p:spPr>
          <a:xfrm>
            <a:off x="702365" y="304799"/>
            <a:ext cx="10297075" cy="1160302"/>
          </a:xfrm>
        </p:spPr>
        <p:txBody>
          <a:bodyPr/>
          <a:lstStyle/>
          <a:p>
            <a:r>
              <a:rPr lang="nl-NL" dirty="0">
                <a:solidFill>
                  <a:schemeClr val="bg1"/>
                </a:solidFill>
                <a:latin typeface="Book Antiqua" panose="02040602050305030304" pitchFamily="18" charset="0"/>
              </a:rPr>
              <a:t>Persoonlijkheidsstoornissen</a:t>
            </a:r>
          </a:p>
        </p:txBody>
      </p:sp>
      <p:sp>
        <p:nvSpPr>
          <p:cNvPr id="8" name="Ondertitel 2"/>
          <p:cNvSpPr>
            <a:spLocks noGrp="1"/>
          </p:cNvSpPr>
          <p:nvPr>
            <p:ph type="subTitle" idx="1"/>
          </p:nvPr>
        </p:nvSpPr>
        <p:spPr>
          <a:xfrm>
            <a:off x="3723862" y="5102086"/>
            <a:ext cx="8468138" cy="1166191"/>
          </a:xfrm>
        </p:spPr>
        <p:txBody>
          <a:bodyPr>
            <a:normAutofit fontScale="92500" lnSpcReduction="10000"/>
          </a:bodyPr>
          <a:lstStyle/>
          <a:p>
            <a:r>
              <a:rPr lang="nl-NL" dirty="0">
                <a:solidFill>
                  <a:schemeClr val="bg1"/>
                </a:solidFill>
                <a:latin typeface="Book Antiqua" panose="02040602050305030304" pitchFamily="18" charset="0"/>
              </a:rPr>
              <a:t>PowerPoint 8</a:t>
            </a:r>
          </a:p>
          <a:p>
            <a:r>
              <a:rPr lang="nl-NL" dirty="0">
                <a:solidFill>
                  <a:schemeClr val="bg1"/>
                </a:solidFill>
                <a:latin typeface="Book Antiqua" panose="02040602050305030304" pitchFamily="18" charset="0"/>
              </a:rPr>
              <a:t>Maandag 08 mei 2017</a:t>
            </a:r>
          </a:p>
          <a:p>
            <a:r>
              <a:rPr lang="nl-NL" dirty="0">
                <a:solidFill>
                  <a:schemeClr val="bg1"/>
                </a:solidFill>
                <a:latin typeface="Book Antiqua" panose="02040602050305030304" pitchFamily="18" charset="0"/>
              </a:rPr>
              <a:t>© Gert-Jan Lute</a:t>
            </a:r>
          </a:p>
        </p:txBody>
      </p:sp>
      <p:sp>
        <p:nvSpPr>
          <p:cNvPr id="2" name="Tijdelijke aanduiding voor voettekst 1"/>
          <p:cNvSpPr>
            <a:spLocks noGrp="1"/>
          </p:cNvSpPr>
          <p:nvPr>
            <p:ph type="ftr" sz="quarter" idx="11"/>
          </p:nvPr>
        </p:nvSpPr>
        <p:spPr>
          <a:xfrm>
            <a:off x="248968" y="6085714"/>
            <a:ext cx="4324044" cy="365125"/>
          </a:xfrm>
        </p:spPr>
        <p:txBody>
          <a:bodyPr/>
          <a:lstStyle/>
          <a:p>
            <a:r>
              <a:rPr lang="nl-NL" dirty="0">
                <a:solidFill>
                  <a:schemeClr val="bg1"/>
                </a:solidFill>
              </a:rPr>
              <a:t>Persoonlijkheidsstoornissen/ Noorderpoort- Gert Jan Lute/ mei 2017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6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870858" y="275771"/>
            <a:ext cx="11321142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b="1" dirty="0">
                <a:solidFill>
                  <a:srgbClr val="FFFF00"/>
                </a:solidFill>
                <a:latin typeface="Book Antiqua" panose="02040602050305030304" pitchFamily="18" charset="0"/>
              </a:rPr>
              <a:t>Enkele begrippen :</a:t>
            </a:r>
          </a:p>
          <a:p>
            <a:endParaRPr lang="nl-NL" sz="3200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Empathie  		:   Vermogen je in te voelen en te verplaatsen in       </a:t>
            </a:r>
          </a:p>
          <a:p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                                   een ander persoon.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Affect        		:   Heftige gemoedsbeweging, zoals angst, vrees    </a:t>
            </a:r>
          </a:p>
          <a:p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                                   en woede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Geweten   		:   Besef van goed en kwaad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Perceptie   		:   Zoals iemand iets ervaart en beoordeelt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Excentriek 		:   Heel anders dan anderen en daardoor opvallend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Stereotype		:   Vaststaand beeld, cliché en versimpeld ten   </a:t>
            </a:r>
          </a:p>
          <a:p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                                   opzichte van de werkelijkheid.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Preoccupatie   :   In gedachten van iets vervuld zijn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Automutilatie :   Zelfverwonding</a:t>
            </a: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>
          <a:xfrm>
            <a:off x="2989340" y="6338807"/>
            <a:ext cx="3783419" cy="328047"/>
          </a:xfrm>
        </p:spPr>
        <p:txBody>
          <a:bodyPr/>
          <a:lstStyle/>
          <a:p>
            <a:r>
              <a:rPr lang="nl-NL" dirty="0"/>
              <a:t>Persoonlijkheidsstoornissen/ Noorderpoort- Gert Jan Lute/ mei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29343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1698172" y="304800"/>
            <a:ext cx="44558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5400" dirty="0">
                <a:solidFill>
                  <a:schemeClr val="bg1"/>
                </a:solidFill>
                <a:latin typeface="Book Antiqua" panose="02040602050305030304" pitchFamily="18" charset="0"/>
              </a:rPr>
              <a:t>Drie Clusters</a:t>
            </a:r>
          </a:p>
        </p:txBody>
      </p:sp>
      <p:sp>
        <p:nvSpPr>
          <p:cNvPr id="3" name="Tekstvak 2"/>
          <p:cNvSpPr txBox="1"/>
          <p:nvPr/>
        </p:nvSpPr>
        <p:spPr>
          <a:xfrm>
            <a:off x="1234085" y="1507099"/>
            <a:ext cx="1145177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b="1" dirty="0">
                <a:solidFill>
                  <a:srgbClr val="FFFF00"/>
                </a:solidFill>
                <a:latin typeface="Book Antiqua" panose="02040602050305030304" pitchFamily="18" charset="0"/>
              </a:rPr>
              <a:t>Persoonlijkheidsstoornissen zijn , naast de algemene criteria, onderverdeeld in drie hoofdgroepen (clusters) met hun specifieke kenmerken.</a:t>
            </a:r>
          </a:p>
          <a:p>
            <a:endParaRPr lang="nl-NL" sz="2800" dirty="0">
              <a:solidFill>
                <a:srgbClr val="FFFF00"/>
              </a:solidFill>
              <a:latin typeface="Book Antiqua" panose="02040602050305030304" pitchFamily="18" charset="0"/>
            </a:endParaRPr>
          </a:p>
          <a:p>
            <a:r>
              <a:rPr lang="nl-NL" sz="2800" dirty="0">
                <a:solidFill>
                  <a:srgbClr val="FFFF00"/>
                </a:solidFill>
                <a:latin typeface="Book Antiqua" panose="02040602050305030304" pitchFamily="18" charset="0"/>
              </a:rPr>
              <a:t>Cluster A:  Excentriek, zonderling,  'vreemd' of 'apart' gedrag</a:t>
            </a:r>
          </a:p>
          <a:p>
            <a:endParaRPr lang="nl-NL" sz="2800" dirty="0">
              <a:solidFill>
                <a:srgbClr val="FFFF00"/>
              </a:solidFill>
              <a:latin typeface="Book Antiqua" panose="02040602050305030304" pitchFamily="18" charset="0"/>
            </a:endParaRPr>
          </a:p>
          <a:p>
            <a:r>
              <a:rPr lang="nl-NL" sz="2800" dirty="0">
                <a:solidFill>
                  <a:srgbClr val="FFFF00"/>
                </a:solidFill>
                <a:latin typeface="Book Antiqua" panose="02040602050305030304" pitchFamily="18" charset="0"/>
              </a:rPr>
              <a:t>Cluster B:   Theatraal, emotioneel of grillig gedrag. </a:t>
            </a:r>
          </a:p>
          <a:p>
            <a:r>
              <a:rPr lang="nl-NL" sz="2800" dirty="0">
                <a:solidFill>
                  <a:srgbClr val="FFFF00"/>
                </a:solidFill>
                <a:latin typeface="Book Antiqua" panose="02040602050305030304" pitchFamily="18" charset="0"/>
              </a:rPr>
              <a:t>                     Misbruik maken van anderen.</a:t>
            </a:r>
          </a:p>
          <a:p>
            <a:endParaRPr lang="nl-NL" sz="2800" dirty="0">
              <a:solidFill>
                <a:srgbClr val="FFFF00"/>
              </a:solidFill>
              <a:latin typeface="Book Antiqua" panose="02040602050305030304" pitchFamily="18" charset="0"/>
            </a:endParaRPr>
          </a:p>
          <a:p>
            <a:r>
              <a:rPr lang="nl-NL" sz="2800" dirty="0">
                <a:solidFill>
                  <a:srgbClr val="FFFF00"/>
                </a:solidFill>
                <a:latin typeface="Book Antiqua" panose="02040602050305030304" pitchFamily="18" charset="0"/>
              </a:rPr>
              <a:t>Cluster C:   Gespannen of angstig gedrag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>
          <a:xfrm>
            <a:off x="7981188" y="6493212"/>
            <a:ext cx="7084177" cy="365125"/>
          </a:xfrm>
        </p:spPr>
        <p:txBody>
          <a:bodyPr/>
          <a:lstStyle/>
          <a:p>
            <a:r>
              <a:rPr lang="nl-NL" dirty="0"/>
              <a:t>Persoonlijkheidsstoornissen/ Noorderpoort- Gert Jan Lute/ mei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63058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406400" y="348343"/>
            <a:ext cx="11654972" cy="809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4800" b="1" dirty="0">
                <a:latin typeface="Book Antiqua" panose="02040602050305030304" pitchFamily="18" charset="0"/>
              </a:rPr>
              <a:t>      </a:t>
            </a:r>
            <a:r>
              <a:rPr lang="nl-NL" sz="2800" b="1" u="sng" dirty="0">
                <a:latin typeface="Book Antiqua" panose="02040602050305030304" pitchFamily="18" charset="0"/>
              </a:rPr>
              <a:t>Cluster A:  e</a:t>
            </a:r>
            <a:r>
              <a:rPr lang="nl-NL" sz="2800" b="1" dirty="0">
                <a:latin typeface="Book Antiqua" panose="02040602050305030304" pitchFamily="18" charset="0"/>
              </a:rPr>
              <a:t>xcentriek , zonderling, 'vreemd' of 'apart' gedrag</a:t>
            </a:r>
          </a:p>
          <a:p>
            <a:r>
              <a:rPr lang="nl-NL" sz="4800" b="1" dirty="0">
                <a:latin typeface="Book Antiqua" panose="02040602050305030304" pitchFamily="18" charset="0"/>
              </a:rPr>
              <a:t>      </a:t>
            </a:r>
            <a:endParaRPr lang="nl-NL" sz="4800" b="1" i="1" dirty="0">
              <a:latin typeface="Book Antiqua" panose="02040602050305030304" pitchFamily="18" charset="0"/>
            </a:endParaRPr>
          </a:p>
          <a:p>
            <a:r>
              <a:rPr lang="nl-NL" sz="4800" b="1" i="1" dirty="0">
                <a:latin typeface="Book Antiqua" panose="02040602050305030304" pitchFamily="18" charset="0"/>
              </a:rPr>
              <a:t>                                   </a:t>
            </a:r>
            <a:r>
              <a:rPr lang="nl-NL" b="1" i="1" dirty="0">
                <a:latin typeface="Book Antiqua" panose="02040602050305030304" pitchFamily="18" charset="0"/>
              </a:rPr>
              <a:t>301.0</a:t>
            </a:r>
          </a:p>
          <a:p>
            <a:r>
              <a:rPr lang="nl-NL" sz="4000" b="1" i="1" dirty="0">
                <a:latin typeface="Book Antiqua" panose="02040602050305030304" pitchFamily="18" charset="0"/>
              </a:rPr>
              <a:t>                                         </a:t>
            </a:r>
            <a:r>
              <a:rPr lang="nl-NL" sz="4000" b="1" i="1" dirty="0" err="1">
                <a:latin typeface="Book Antiqua" panose="02040602050305030304" pitchFamily="18" charset="0"/>
              </a:rPr>
              <a:t>Paranoide</a:t>
            </a:r>
            <a:r>
              <a:rPr lang="nl-NL" sz="4000" b="1" i="1" dirty="0">
                <a:latin typeface="Book Antiqua" panose="02040602050305030304" pitchFamily="18" charset="0"/>
              </a:rPr>
              <a:t> persoonlijkheid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3600" b="1" dirty="0">
                <a:latin typeface="Book Antiqua" panose="02040602050305030304" pitchFamily="18" charset="0"/>
              </a:rPr>
              <a:t>    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3600" b="1" dirty="0">
                <a:latin typeface="Book Antiqua" panose="02040602050305030304" pitchFamily="18" charset="0"/>
              </a:rPr>
              <a:t>       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3600" b="1" dirty="0">
                <a:latin typeface="Book Antiqua" panose="02040602050305030304" pitchFamily="18" charset="0"/>
              </a:rPr>
              <a:t>        </a:t>
            </a:r>
            <a:r>
              <a:rPr lang="nl-NL" sz="2800" b="1" dirty="0">
                <a:latin typeface="Book Antiqua" panose="02040602050305030304" pitchFamily="18" charset="0"/>
              </a:rPr>
              <a:t>Wantrouwen en achterdocht jegens anderen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2800" b="1" dirty="0">
                <a:latin typeface="Book Antiqua" panose="02040602050305030304" pitchFamily="18" charset="0"/>
              </a:rPr>
              <a:t>          Halsstarrig rancuneus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2800" b="1" dirty="0">
                <a:latin typeface="Book Antiqua" panose="02040602050305030304" pitchFamily="18" charset="0"/>
              </a:rPr>
              <a:t>          Hypergevoelig voor kritiek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2800" b="1" dirty="0">
                <a:latin typeface="Book Antiqua" panose="02040602050305030304" pitchFamily="18" charset="0"/>
              </a:rPr>
              <a:t>          Reageert snel met woede of tegenaanval</a:t>
            </a:r>
          </a:p>
          <a:p>
            <a:endParaRPr lang="nl-NL" sz="4800" b="1" dirty="0">
              <a:solidFill>
                <a:srgbClr val="FFFF00"/>
              </a:solidFill>
              <a:latin typeface="Book Antiqua" panose="02040602050305030304" pitchFamily="18" charset="0"/>
            </a:endParaRPr>
          </a:p>
          <a:p>
            <a:endParaRPr lang="nl-NL" sz="4800" b="1" dirty="0">
              <a:solidFill>
                <a:srgbClr val="FFFF00"/>
              </a:solidFill>
              <a:latin typeface="Book Antiqua" panose="02040602050305030304" pitchFamily="18" charset="0"/>
            </a:endParaRPr>
          </a:p>
          <a:p>
            <a:endParaRPr lang="nl-NL" sz="4800" b="1" dirty="0">
              <a:solidFill>
                <a:srgbClr val="FFFF00"/>
              </a:solidFill>
              <a:latin typeface="Book Antiqua" panose="02040602050305030304" pitchFamily="18" charset="0"/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9463" y="1101555"/>
            <a:ext cx="4224022" cy="2643130"/>
          </a:xfrm>
          <a:prstGeom prst="rect">
            <a:avLst/>
          </a:prstGeom>
        </p:spPr>
      </p:pic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>
          <a:xfrm>
            <a:off x="2944238" y="6492875"/>
            <a:ext cx="7084177" cy="365125"/>
          </a:xfrm>
        </p:spPr>
        <p:txBody>
          <a:bodyPr/>
          <a:lstStyle/>
          <a:p>
            <a:r>
              <a:rPr lang="nl-NL" dirty="0"/>
              <a:t>Persoonlijkheidsstoornissen/ Noorderpoort- Gert Jan Lute/ mei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88002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1335314" y="159657"/>
            <a:ext cx="10668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800" b="1" u="sng" dirty="0">
                <a:solidFill>
                  <a:srgbClr val="002060"/>
                </a:solidFill>
                <a:latin typeface="Book Antiqua" panose="02040602050305030304" pitchFamily="18" charset="0"/>
              </a:rPr>
              <a:t>Cluster A:  </a:t>
            </a:r>
            <a:r>
              <a:rPr lang="nl-NL" sz="2800" b="1" dirty="0">
                <a:solidFill>
                  <a:srgbClr val="002060"/>
                </a:solidFill>
                <a:latin typeface="Book Antiqua" panose="02040602050305030304" pitchFamily="18" charset="0"/>
              </a:rPr>
              <a:t>Excentriek, zonderling 'vreemd' of 'apart' gedrag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99886"/>
            <a:ext cx="5875200" cy="5958114"/>
          </a:xfrm>
          <a:prstGeom prst="rect">
            <a:avLst/>
          </a:prstGeom>
        </p:spPr>
      </p:pic>
      <p:sp>
        <p:nvSpPr>
          <p:cNvPr id="6" name="Rechthoek 5"/>
          <p:cNvSpPr/>
          <p:nvPr/>
        </p:nvSpPr>
        <p:spPr>
          <a:xfrm>
            <a:off x="5875200" y="899886"/>
            <a:ext cx="6128114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4000" b="1" i="1" dirty="0" err="1">
                <a:solidFill>
                  <a:srgbClr val="002060"/>
                </a:solidFill>
                <a:latin typeface="Book Antiqua" panose="02040602050305030304" pitchFamily="18" charset="0"/>
              </a:rPr>
              <a:t>Schizoide</a:t>
            </a:r>
            <a:r>
              <a:rPr lang="nl-NL" sz="4000" b="1" i="1" dirty="0">
                <a:solidFill>
                  <a:srgbClr val="002060"/>
                </a:solidFill>
                <a:latin typeface="Book Antiqua" panose="02040602050305030304" pitchFamily="18" charset="0"/>
              </a:rPr>
              <a:t> persoonlijkheid </a:t>
            </a:r>
            <a:r>
              <a:rPr lang="nl-NL" sz="1200" b="1" i="1" dirty="0">
                <a:solidFill>
                  <a:srgbClr val="002060"/>
                </a:solidFill>
                <a:latin typeface="Book Antiqua" panose="02040602050305030304" pitchFamily="18" charset="0"/>
              </a:rPr>
              <a:t>301.20</a:t>
            </a:r>
            <a:endParaRPr lang="nl-NL" sz="4000" b="1" i="1" dirty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endParaRPr lang="nl-NL" sz="2800" b="1" i="1" dirty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r>
              <a:rPr lang="nl-NL" sz="2800" b="1" i="1" dirty="0">
                <a:solidFill>
                  <a:srgbClr val="002060"/>
                </a:solidFill>
                <a:latin typeface="Book Antiqua" panose="02040602050305030304" pitchFamily="18" charset="0"/>
              </a:rPr>
              <a:t>Afstandelijkheid in relaties</a:t>
            </a:r>
          </a:p>
          <a:p>
            <a:r>
              <a:rPr lang="nl-NL" sz="2800" b="1" i="1" dirty="0">
                <a:solidFill>
                  <a:srgbClr val="002060"/>
                </a:solidFill>
                <a:latin typeface="Book Antiqua" panose="02040602050305030304" pitchFamily="18" charset="0"/>
              </a:rPr>
              <a:t>Beperkingen in uiten emoties</a:t>
            </a:r>
          </a:p>
          <a:p>
            <a:r>
              <a:rPr lang="nl-NL" sz="2800" b="1" i="1" dirty="0">
                <a:solidFill>
                  <a:srgbClr val="002060"/>
                </a:solidFill>
                <a:latin typeface="Book Antiqua" panose="02040602050305030304" pitchFamily="18" charset="0"/>
              </a:rPr>
              <a:t>Geen plezier in contact</a:t>
            </a:r>
          </a:p>
          <a:p>
            <a:r>
              <a:rPr lang="nl-NL" sz="2800" b="1" i="1" dirty="0">
                <a:solidFill>
                  <a:srgbClr val="002060"/>
                </a:solidFill>
                <a:latin typeface="Book Antiqua" panose="02040602050305030304" pitchFamily="18" charset="0"/>
              </a:rPr>
              <a:t>Geen intieme vrienden</a:t>
            </a:r>
          </a:p>
          <a:p>
            <a:r>
              <a:rPr lang="nl-NL" sz="2800" b="1" i="1" dirty="0">
                <a:solidFill>
                  <a:srgbClr val="002060"/>
                </a:solidFill>
                <a:latin typeface="Book Antiqua" panose="02040602050305030304" pitchFamily="18" charset="0"/>
              </a:rPr>
              <a:t>Solist</a:t>
            </a:r>
          </a:p>
          <a:p>
            <a:r>
              <a:rPr lang="nl-NL" sz="2800" b="1" i="1" dirty="0">
                <a:solidFill>
                  <a:srgbClr val="002060"/>
                </a:solidFill>
                <a:latin typeface="Book Antiqua" panose="02040602050305030304" pitchFamily="18" charset="0"/>
              </a:rPr>
              <a:t>Geen belangstelling voor seks</a:t>
            </a:r>
          </a:p>
          <a:p>
            <a:r>
              <a:rPr lang="nl-NL" sz="2800" b="1" i="1" dirty="0">
                <a:solidFill>
                  <a:srgbClr val="002060"/>
                </a:solidFill>
                <a:latin typeface="Book Antiqua" panose="02040602050305030304" pitchFamily="18" charset="0"/>
              </a:rPr>
              <a:t>Onverschillig voor lof of kritiek</a:t>
            </a:r>
          </a:p>
          <a:p>
            <a:r>
              <a:rPr lang="nl-NL" sz="2800" b="1" i="1" dirty="0">
                <a:solidFill>
                  <a:srgbClr val="002060"/>
                </a:solidFill>
                <a:latin typeface="Book Antiqua" panose="02040602050305030304" pitchFamily="18" charset="0"/>
              </a:rPr>
              <a:t>Emotioneel kil</a:t>
            </a:r>
          </a:p>
          <a:p>
            <a:endParaRPr lang="nl-NL" sz="2800" b="1" i="1" dirty="0">
              <a:latin typeface="Book Antiqua" panose="02040602050305030304" pitchFamily="18" charset="0"/>
            </a:endParaRPr>
          </a:p>
          <a:p>
            <a:r>
              <a:rPr lang="nl-NL" sz="1600" b="1" dirty="0">
                <a:latin typeface="Book Antiqua" panose="02040602050305030304" pitchFamily="18" charset="0"/>
              </a:rPr>
              <a:t>     </a:t>
            </a: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>
          <a:xfrm>
            <a:off x="7097784" y="6379874"/>
            <a:ext cx="7084177" cy="365125"/>
          </a:xfrm>
        </p:spPr>
        <p:txBody>
          <a:bodyPr/>
          <a:lstStyle/>
          <a:p>
            <a:r>
              <a:rPr lang="nl-NL" dirty="0"/>
              <a:t>Persoonlijkheidsstoornissen/ Noorderpoort- Gert Jan Lute/ mei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5777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5399314" y="173496"/>
            <a:ext cx="867954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800" b="1" u="sng" dirty="0">
                <a:solidFill>
                  <a:srgbClr val="FFFF00"/>
                </a:solidFill>
                <a:latin typeface="Book Antiqua" panose="02040602050305030304" pitchFamily="18" charset="0"/>
              </a:rPr>
              <a:t>Cluster A:  </a:t>
            </a:r>
            <a:r>
              <a:rPr lang="nl-NL" sz="2800" b="1" dirty="0">
                <a:solidFill>
                  <a:srgbClr val="FFFF00"/>
                </a:solidFill>
                <a:latin typeface="Book Antiqua" panose="02040602050305030304" pitchFamily="18" charset="0"/>
              </a:rPr>
              <a:t>Excentriek, zonderling</a:t>
            </a:r>
          </a:p>
          <a:p>
            <a:r>
              <a:rPr lang="nl-NL" sz="2800" b="1" dirty="0">
                <a:solidFill>
                  <a:srgbClr val="FFFF00"/>
                </a:solidFill>
                <a:latin typeface="Book Antiqua" panose="02040602050305030304" pitchFamily="18" charset="0"/>
              </a:rPr>
              <a:t> 'vreemd' of 'apart' gedrag</a:t>
            </a:r>
          </a:p>
        </p:txBody>
      </p:sp>
      <p:sp>
        <p:nvSpPr>
          <p:cNvPr id="3" name="Rechthoek 2"/>
          <p:cNvSpPr/>
          <p:nvPr/>
        </p:nvSpPr>
        <p:spPr>
          <a:xfrm>
            <a:off x="5399315" y="2076309"/>
            <a:ext cx="956192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4000" b="1" i="1" dirty="0" err="1">
                <a:solidFill>
                  <a:srgbClr val="FFFF00"/>
                </a:solidFill>
                <a:latin typeface="Book Antiqua" panose="02040602050305030304" pitchFamily="18" charset="0"/>
              </a:rPr>
              <a:t>Schizotypische</a:t>
            </a:r>
            <a:r>
              <a:rPr lang="nl-NL" sz="4000" b="1" i="1" dirty="0">
                <a:solidFill>
                  <a:srgbClr val="FFFF00"/>
                </a:solidFill>
                <a:latin typeface="Book Antiqua" panose="02040602050305030304" pitchFamily="18" charset="0"/>
              </a:rPr>
              <a:t> </a:t>
            </a:r>
          </a:p>
          <a:p>
            <a:r>
              <a:rPr lang="nl-NL" sz="4000" b="1" i="1" dirty="0">
                <a:solidFill>
                  <a:srgbClr val="FFFF00"/>
                </a:solidFill>
                <a:latin typeface="Book Antiqua" panose="02040602050305030304" pitchFamily="18" charset="0"/>
              </a:rPr>
              <a:t>Persoonlijkheid </a:t>
            </a:r>
            <a:r>
              <a:rPr lang="nl-NL" sz="1200" b="1" i="1" dirty="0">
                <a:solidFill>
                  <a:srgbClr val="FFFF00"/>
                </a:solidFill>
                <a:latin typeface="Book Antiqua" panose="02040602050305030304" pitchFamily="18" charset="0"/>
              </a:rPr>
              <a:t>301.22</a:t>
            </a:r>
            <a:endParaRPr lang="nl-NL" sz="4000" b="1" i="1" dirty="0">
              <a:solidFill>
                <a:srgbClr val="FFFF00"/>
              </a:solidFill>
              <a:latin typeface="Book Antiqua" panose="02040602050305030304" pitchFamily="18" charset="0"/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6743" y="0"/>
            <a:ext cx="5399314" cy="3537482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856343" y="3732901"/>
            <a:ext cx="1042125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latin typeface="Book Antiqua" panose="02040602050305030304" pitchFamily="18" charset="0"/>
              </a:rPr>
              <a:t>Sociale en intermenselijke beperkingen bij een acuut gevoel van ongemak</a:t>
            </a:r>
          </a:p>
          <a:p>
            <a:r>
              <a:rPr lang="nl-NL" sz="2800" dirty="0">
                <a:latin typeface="Book Antiqua" panose="02040602050305030304" pitchFamily="18" charset="0"/>
              </a:rPr>
              <a:t>Verminderd vermogen tot het aangaan van intieme relaties</a:t>
            </a:r>
          </a:p>
          <a:p>
            <a:r>
              <a:rPr lang="nl-NL" sz="2800" dirty="0">
                <a:latin typeface="Book Antiqua" panose="02040602050305030304" pitchFamily="18" charset="0"/>
              </a:rPr>
              <a:t>Buitensporige sociale angst</a:t>
            </a:r>
          </a:p>
          <a:p>
            <a:r>
              <a:rPr lang="nl-NL" sz="2800" dirty="0">
                <a:latin typeface="Book Antiqua" panose="02040602050305030304" pitchFamily="18" charset="0"/>
              </a:rPr>
              <a:t>Betrekkingsideeën, magisch denken, bijgeloof, helderziendheid, telepathie, ‘zesde zintuig’</a:t>
            </a:r>
          </a:p>
          <a:p>
            <a:r>
              <a:rPr lang="nl-NL" sz="2800" dirty="0">
                <a:latin typeface="Book Antiqua" panose="02040602050305030304" pitchFamily="18" charset="0"/>
              </a:rPr>
              <a:t>Ideeënrijk en creatief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>
          <a:xfrm>
            <a:off x="7516239" y="6338806"/>
            <a:ext cx="4076494" cy="297051"/>
          </a:xfrm>
        </p:spPr>
        <p:txBody>
          <a:bodyPr/>
          <a:lstStyle/>
          <a:p>
            <a:r>
              <a:rPr lang="nl-NL" dirty="0"/>
              <a:t>Persoonlijkheidsstoornissen/ Noorderpoort- Gert Jan Lute/ mei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32238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0" y="0"/>
            <a:ext cx="121920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3600" b="1" dirty="0">
                <a:solidFill>
                  <a:srgbClr val="FFFF00"/>
                </a:solidFill>
                <a:latin typeface="Book Antiqua" panose="02040602050305030304" pitchFamily="18" charset="0"/>
              </a:rPr>
              <a:t>Cluster B:   Theatraal, emotioneel of grillig gedrag.  </a:t>
            </a:r>
          </a:p>
          <a:p>
            <a:r>
              <a:rPr lang="nl-NL" sz="3600" b="1" dirty="0">
                <a:solidFill>
                  <a:srgbClr val="FFFF00"/>
                </a:solidFill>
                <a:latin typeface="Book Antiqua" panose="02040602050305030304" pitchFamily="18" charset="0"/>
              </a:rPr>
              <a:t>                     Misbruik maken van anderen</a:t>
            </a:r>
          </a:p>
          <a:p>
            <a:endParaRPr lang="nl-NL" sz="3600" b="1" i="1" dirty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r>
              <a:rPr lang="nl-NL" sz="3600" b="1" i="1" dirty="0">
                <a:solidFill>
                  <a:srgbClr val="002060"/>
                </a:solidFill>
                <a:latin typeface="Book Antiqua" panose="02040602050305030304" pitchFamily="18" charset="0"/>
              </a:rPr>
              <a:t> Anti sociale persoonlijkheid </a:t>
            </a:r>
            <a:r>
              <a:rPr lang="nl-NL" sz="1200" b="1" i="1" dirty="0">
                <a:solidFill>
                  <a:srgbClr val="002060"/>
                </a:solidFill>
                <a:latin typeface="Book Antiqua" panose="02040602050305030304" pitchFamily="18" charset="0"/>
              </a:rPr>
              <a:t>301.7</a:t>
            </a:r>
            <a:endParaRPr lang="nl-NL" sz="3600" b="1" i="1" dirty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endParaRPr lang="nl-NL" sz="3600" b="1" i="1" dirty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r>
              <a:rPr lang="nl-NL" sz="2800" b="1" i="1" dirty="0">
                <a:solidFill>
                  <a:srgbClr val="002060"/>
                </a:solidFill>
                <a:latin typeface="Book Antiqua" panose="02040602050305030304" pitchFamily="18" charset="0"/>
              </a:rPr>
              <a:t>Gebrek aan achting voor en </a:t>
            </a:r>
          </a:p>
          <a:p>
            <a:r>
              <a:rPr lang="nl-NL" sz="2800" b="1" i="1" dirty="0">
                <a:solidFill>
                  <a:srgbClr val="002060"/>
                </a:solidFill>
                <a:latin typeface="Book Antiqua" panose="02040602050305030304" pitchFamily="18" charset="0"/>
              </a:rPr>
              <a:t>schending van rechten van anderen</a:t>
            </a:r>
          </a:p>
          <a:p>
            <a:endParaRPr lang="nl-NL" sz="2800" b="1" i="1" dirty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r>
              <a:rPr lang="nl-NL" sz="2800" b="1" i="1" dirty="0">
                <a:solidFill>
                  <a:srgbClr val="002060"/>
                </a:solidFill>
                <a:latin typeface="Book Antiqua" panose="02040602050305030304" pitchFamily="18" charset="0"/>
              </a:rPr>
              <a:t>Niet in staat zich aan te passen aan de maatschappelijke norm.  </a:t>
            </a:r>
          </a:p>
          <a:p>
            <a:endParaRPr lang="nl-NL" sz="2800" b="1" i="1" dirty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r>
              <a:rPr lang="nl-NL" sz="2800" b="1" i="1" dirty="0">
                <a:solidFill>
                  <a:srgbClr val="002060"/>
                </a:solidFill>
                <a:latin typeface="Book Antiqua" panose="02040602050305030304" pitchFamily="18" charset="0"/>
              </a:rPr>
              <a:t>Oneerlijkheid, liegen, zwendel, impulsiviteit, prikkelbaarheid, agressiviteit, roekeloze onverschilligheid.</a:t>
            </a:r>
          </a:p>
          <a:p>
            <a:endParaRPr lang="nl-NL" sz="2800" b="1" i="1" dirty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r>
              <a:rPr lang="nl-NL" sz="2800" b="1" i="1" dirty="0">
                <a:solidFill>
                  <a:srgbClr val="002060"/>
                </a:solidFill>
                <a:latin typeface="Book Antiqua" panose="02040602050305030304" pitchFamily="18" charset="0"/>
              </a:rPr>
              <a:t>Ontbreken van spijtgevoelens.</a:t>
            </a:r>
            <a:endParaRPr lang="nl-NL" sz="3600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4228" y="1237925"/>
            <a:ext cx="4313647" cy="2435942"/>
          </a:xfrm>
          <a:prstGeom prst="rect">
            <a:avLst/>
          </a:prstGeom>
        </p:spPr>
      </p:pic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>
          <a:xfrm>
            <a:off x="8064173" y="6478292"/>
            <a:ext cx="3823027" cy="142067"/>
          </a:xfrm>
        </p:spPr>
        <p:txBody>
          <a:bodyPr/>
          <a:lstStyle/>
          <a:p>
            <a:r>
              <a:rPr lang="nl-NL" dirty="0"/>
              <a:t>Persoonlijkheidsstoornissen/ Noorderpoort- Gert Jan Lute/ mei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81159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0" y="144921"/>
            <a:ext cx="12192000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800" b="1" dirty="0">
                <a:latin typeface="Book Antiqua" panose="02040602050305030304" pitchFamily="18" charset="0"/>
              </a:rPr>
              <a:t>Cluster B:   </a:t>
            </a:r>
          </a:p>
          <a:p>
            <a:r>
              <a:rPr lang="nl-NL" sz="2800" b="1" dirty="0">
                <a:latin typeface="Book Antiqua" panose="02040602050305030304" pitchFamily="18" charset="0"/>
              </a:rPr>
              <a:t>Theatraal, emotioneel of grillig gedrag. Misbruik maken van anderen</a:t>
            </a:r>
          </a:p>
          <a:p>
            <a:endParaRPr lang="nl-NL" sz="3600" b="1" dirty="0">
              <a:latin typeface="Book Antiqua" panose="02040602050305030304" pitchFamily="18" charset="0"/>
            </a:endParaRPr>
          </a:p>
          <a:p>
            <a:endParaRPr lang="nl-NL" sz="3600" b="1" dirty="0">
              <a:latin typeface="Book Antiqua" panose="02040602050305030304" pitchFamily="18" charset="0"/>
            </a:endParaRPr>
          </a:p>
          <a:p>
            <a:endParaRPr lang="nl-NL" sz="3600" b="1" dirty="0">
              <a:latin typeface="Book Antiqua" panose="02040602050305030304" pitchFamily="18" charset="0"/>
            </a:endParaRPr>
          </a:p>
          <a:p>
            <a:endParaRPr lang="nl-NL" sz="3600" b="1" dirty="0">
              <a:latin typeface="Book Antiqua" panose="02040602050305030304" pitchFamily="18" charset="0"/>
            </a:endParaRPr>
          </a:p>
          <a:p>
            <a:endParaRPr lang="nl-NL" sz="3600" b="1" dirty="0">
              <a:latin typeface="Book Antiqua" panose="02040602050305030304" pitchFamily="18" charset="0"/>
            </a:endParaRPr>
          </a:p>
          <a:p>
            <a:endParaRPr lang="nl-NL" sz="3600" b="1" dirty="0">
              <a:latin typeface="Book Antiqua" panose="02040602050305030304" pitchFamily="18" charset="0"/>
            </a:endParaRPr>
          </a:p>
          <a:p>
            <a:endParaRPr lang="nl-NL" sz="3600" b="1" dirty="0">
              <a:latin typeface="Book Antiqua" panose="02040602050305030304" pitchFamily="18" charset="0"/>
            </a:endParaRPr>
          </a:p>
          <a:p>
            <a:endParaRPr lang="nl-NL" sz="3600" b="1" dirty="0">
              <a:latin typeface="Book Antiqua" panose="02040602050305030304" pitchFamily="18" charset="0"/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7658" y="1895231"/>
            <a:ext cx="6444342" cy="5164661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5747658" y="624115"/>
            <a:ext cx="80118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3600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nl-NL" sz="3600" b="1" i="1" dirty="0">
                <a:solidFill>
                  <a:srgbClr val="FF0000"/>
                </a:solidFill>
                <a:latin typeface="Book Antiqua" panose="02040602050305030304" pitchFamily="18" charset="0"/>
              </a:rPr>
              <a:t>Borderline Persoonlijkheid </a:t>
            </a:r>
            <a:r>
              <a:rPr lang="nl-NL" sz="1200" b="1" i="1" dirty="0">
                <a:solidFill>
                  <a:srgbClr val="FF0000"/>
                </a:solidFill>
                <a:latin typeface="Book Antiqua" panose="02040602050305030304" pitchFamily="18" charset="0"/>
              </a:rPr>
              <a:t>301.83</a:t>
            </a:r>
            <a:endParaRPr lang="nl-NL" sz="3600" b="1" i="1" dirty="0">
              <a:solidFill>
                <a:srgbClr val="FF0000"/>
              </a:solidFill>
              <a:latin typeface="Book Antiqua" panose="02040602050305030304" pitchFamily="18" charset="0"/>
            </a:endParaRPr>
          </a:p>
        </p:txBody>
      </p:sp>
      <p:sp>
        <p:nvSpPr>
          <p:cNvPr id="5" name="Tekstvak 4"/>
          <p:cNvSpPr txBox="1"/>
          <p:nvPr/>
        </p:nvSpPr>
        <p:spPr>
          <a:xfrm>
            <a:off x="0" y="1911596"/>
            <a:ext cx="5747658" cy="516466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  <p:sp>
        <p:nvSpPr>
          <p:cNvPr id="6" name="Tekstvak 5"/>
          <p:cNvSpPr txBox="1"/>
          <p:nvPr/>
        </p:nvSpPr>
        <p:spPr>
          <a:xfrm>
            <a:off x="0" y="1911597"/>
            <a:ext cx="12191999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Instabiliteit in intermenselijke relaties, zelfbeeld en affecten</a:t>
            </a:r>
          </a:p>
          <a:p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Wisselend overmatig idealiseren en kleineren</a:t>
            </a:r>
          </a:p>
          <a:p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Impulsiviteit</a:t>
            </a:r>
          </a:p>
          <a:p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Suïcidale uitingen en gedragingen</a:t>
            </a:r>
          </a:p>
          <a:p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Stemmingswisselingen</a:t>
            </a:r>
          </a:p>
          <a:p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Affectlabiliteit</a:t>
            </a:r>
          </a:p>
          <a:p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Inadequate, intense woede</a:t>
            </a:r>
          </a:p>
          <a:p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Stress gebonden paranoïde ideeën</a:t>
            </a:r>
          </a:p>
          <a:p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Automutilatie</a:t>
            </a:r>
          </a:p>
          <a:p>
            <a:endParaRPr lang="nl-NL" sz="3600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endParaRPr lang="nl-NL" sz="3600" dirty="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  <p:sp>
        <p:nvSpPr>
          <p:cNvPr id="7" name="Tijdelijke aanduiding voor voettekst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Persoonlijkheidsstoornissen/ Noorderpoort- Gert Jan Lute/ mei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38999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/>
          <p:cNvSpPr/>
          <p:nvPr/>
        </p:nvSpPr>
        <p:spPr>
          <a:xfrm>
            <a:off x="203200" y="0"/>
            <a:ext cx="11887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800" b="1" dirty="0">
                <a:solidFill>
                  <a:srgbClr val="FFFF00"/>
                </a:solidFill>
                <a:latin typeface="Book Antiqua" panose="02040602050305030304" pitchFamily="18" charset="0"/>
              </a:rPr>
              <a:t>Cluster B:   </a:t>
            </a:r>
          </a:p>
          <a:p>
            <a:r>
              <a:rPr lang="nl-NL" sz="2800" b="1" dirty="0">
                <a:solidFill>
                  <a:srgbClr val="FFFF00"/>
                </a:solidFill>
                <a:latin typeface="Book Antiqua" panose="02040602050305030304" pitchFamily="18" charset="0"/>
              </a:rPr>
              <a:t>Theatraal, emotioneel of grillig gedrag. Misbruik maken van anderen</a:t>
            </a: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51199"/>
            <a:ext cx="6668148" cy="5706801"/>
          </a:xfrm>
          <a:prstGeom prst="rect">
            <a:avLst/>
          </a:prstGeom>
        </p:spPr>
      </p:pic>
      <p:sp>
        <p:nvSpPr>
          <p:cNvPr id="6" name="Tekstvak 5"/>
          <p:cNvSpPr txBox="1"/>
          <p:nvPr/>
        </p:nvSpPr>
        <p:spPr>
          <a:xfrm>
            <a:off x="6668148" y="1859085"/>
            <a:ext cx="552385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rgbClr val="FFFF00"/>
                </a:solidFill>
                <a:latin typeface="Book Antiqua" panose="02040602050305030304" pitchFamily="18" charset="0"/>
              </a:rPr>
              <a:t>Buitensporige emotionaliteit</a:t>
            </a:r>
          </a:p>
          <a:p>
            <a:r>
              <a:rPr lang="nl-NL" sz="2800" dirty="0">
                <a:solidFill>
                  <a:srgbClr val="FFFF00"/>
                </a:solidFill>
                <a:latin typeface="Book Antiqua" panose="02040602050305030304" pitchFamily="18" charset="0"/>
              </a:rPr>
              <a:t>Aandacht vragen</a:t>
            </a:r>
          </a:p>
          <a:p>
            <a:r>
              <a:rPr lang="nl-NL" sz="2800" dirty="0">
                <a:solidFill>
                  <a:srgbClr val="FFFF00"/>
                </a:solidFill>
                <a:latin typeface="Book Antiqua" panose="02040602050305030304" pitchFamily="18" charset="0"/>
              </a:rPr>
              <a:t>Wil in centrum van de belangstelling staan</a:t>
            </a:r>
          </a:p>
          <a:p>
            <a:r>
              <a:rPr lang="nl-NL" sz="2800" dirty="0">
                <a:solidFill>
                  <a:srgbClr val="FFFF00"/>
                </a:solidFill>
                <a:latin typeface="Book Antiqua" panose="02040602050305030304" pitchFamily="18" charset="0"/>
              </a:rPr>
              <a:t>Ongepast seksueel verleidelijk en uitdagend</a:t>
            </a:r>
          </a:p>
          <a:p>
            <a:r>
              <a:rPr lang="nl-NL" sz="2800" dirty="0">
                <a:solidFill>
                  <a:srgbClr val="FFFF00"/>
                </a:solidFill>
                <a:latin typeface="Book Antiqua" panose="02040602050305030304" pitchFamily="18" charset="0"/>
              </a:rPr>
              <a:t>Wisselend en oppervlakkige</a:t>
            </a:r>
          </a:p>
          <a:p>
            <a:r>
              <a:rPr lang="nl-NL" sz="2800" dirty="0">
                <a:solidFill>
                  <a:srgbClr val="FFFF00"/>
                </a:solidFill>
                <a:latin typeface="Book Antiqua" panose="02040602050305030304" pitchFamily="18" charset="0"/>
              </a:rPr>
              <a:t>emotionele uitingen</a:t>
            </a:r>
          </a:p>
        </p:txBody>
      </p:sp>
      <p:sp>
        <p:nvSpPr>
          <p:cNvPr id="7" name="Rechthoek 6"/>
          <p:cNvSpPr/>
          <p:nvPr/>
        </p:nvSpPr>
        <p:spPr>
          <a:xfrm>
            <a:off x="0" y="1151199"/>
            <a:ext cx="69327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4000" b="1" i="1" dirty="0">
                <a:solidFill>
                  <a:schemeClr val="bg1"/>
                </a:solidFill>
                <a:latin typeface="Book Antiqua" panose="02040602050305030304" pitchFamily="18" charset="0"/>
              </a:rPr>
              <a:t>Theatrale Persoonlijkheid </a:t>
            </a:r>
            <a:r>
              <a:rPr lang="nl-NL" sz="1200" b="1" i="1" dirty="0">
                <a:solidFill>
                  <a:schemeClr val="bg1"/>
                </a:solidFill>
                <a:latin typeface="Book Antiqua" panose="02040602050305030304" pitchFamily="18" charset="0"/>
              </a:rPr>
              <a:t>301.50</a:t>
            </a:r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>
          <a:xfrm>
            <a:off x="7376329" y="6413711"/>
            <a:ext cx="4107490" cy="382225"/>
          </a:xfrm>
        </p:spPr>
        <p:txBody>
          <a:bodyPr/>
          <a:lstStyle/>
          <a:p>
            <a:r>
              <a:rPr lang="nl-NL" dirty="0"/>
              <a:t>Persoonlijkheidsstoornissen/ Noorderpoort- Gert Jan Lute/ mei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85837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4E5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145143" y="195106"/>
            <a:ext cx="1148079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800" b="1" dirty="0">
                <a:solidFill>
                  <a:srgbClr val="FF0000"/>
                </a:solidFill>
                <a:latin typeface="Book Antiqua" panose="02040602050305030304" pitchFamily="18" charset="0"/>
              </a:rPr>
              <a:t>Cluster B:   </a:t>
            </a:r>
          </a:p>
          <a:p>
            <a:r>
              <a:rPr lang="nl-NL" sz="2800" b="1" dirty="0">
                <a:solidFill>
                  <a:srgbClr val="FF0000"/>
                </a:solidFill>
                <a:latin typeface="Book Antiqua" panose="02040602050305030304" pitchFamily="18" charset="0"/>
              </a:rPr>
              <a:t>Theatraal, emotioneel of grillig gedrag. Misbruik maken van anderen</a:t>
            </a:r>
          </a:p>
        </p:txBody>
      </p:sp>
      <p:sp>
        <p:nvSpPr>
          <p:cNvPr id="3" name="Rechthoek 2"/>
          <p:cNvSpPr/>
          <p:nvPr/>
        </p:nvSpPr>
        <p:spPr>
          <a:xfrm>
            <a:off x="145143" y="1407886"/>
            <a:ext cx="7373257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4000" b="1" i="1" dirty="0">
                <a:solidFill>
                  <a:srgbClr val="FF0000"/>
                </a:solidFill>
                <a:latin typeface="Book Antiqua" panose="02040602050305030304" pitchFamily="18" charset="0"/>
              </a:rPr>
              <a:t>Narcistische Persoonlijkheid </a:t>
            </a:r>
            <a:r>
              <a:rPr lang="nl-NL" sz="1200" b="1" i="1" dirty="0">
                <a:solidFill>
                  <a:srgbClr val="FF0000"/>
                </a:solidFill>
                <a:latin typeface="Book Antiqua" panose="02040602050305030304" pitchFamily="18" charset="0"/>
              </a:rPr>
              <a:t>301.81</a:t>
            </a:r>
          </a:p>
          <a:p>
            <a:endParaRPr lang="nl-NL" sz="1200" b="1" i="1" dirty="0">
              <a:solidFill>
                <a:srgbClr val="FF0000"/>
              </a:solidFill>
              <a:latin typeface="Book Antiqua" panose="02040602050305030304" pitchFamily="18" charset="0"/>
            </a:endParaRPr>
          </a:p>
          <a:p>
            <a:r>
              <a:rPr lang="nl-NL" sz="2800" dirty="0">
                <a:solidFill>
                  <a:srgbClr val="FF0000"/>
                </a:solidFill>
                <a:latin typeface="Book Antiqua" panose="02040602050305030304" pitchFamily="18" charset="0"/>
              </a:rPr>
              <a:t>Grootheidsgevoelens</a:t>
            </a:r>
          </a:p>
          <a:p>
            <a:r>
              <a:rPr lang="nl-NL" sz="2800" dirty="0">
                <a:solidFill>
                  <a:srgbClr val="FF0000"/>
                </a:solidFill>
                <a:latin typeface="Book Antiqua" panose="02040602050305030304" pitchFamily="18" charset="0"/>
              </a:rPr>
              <a:t>Behoefte aan bewondering</a:t>
            </a:r>
          </a:p>
          <a:p>
            <a:r>
              <a:rPr lang="nl-NL" sz="2800" dirty="0">
                <a:solidFill>
                  <a:srgbClr val="FF0000"/>
                </a:solidFill>
                <a:latin typeface="Book Antiqua" panose="02040602050305030304" pitchFamily="18" charset="0"/>
              </a:rPr>
              <a:t>Gebrek aan empathie</a:t>
            </a:r>
          </a:p>
          <a:p>
            <a:r>
              <a:rPr lang="nl-NL" sz="2800" dirty="0">
                <a:solidFill>
                  <a:srgbClr val="FF0000"/>
                </a:solidFill>
                <a:latin typeface="Book Antiqua" panose="02040602050305030304" pitchFamily="18" charset="0"/>
              </a:rPr>
              <a:t>Opgeblazen gevoel van eigenwaarde</a:t>
            </a:r>
          </a:p>
          <a:p>
            <a:r>
              <a:rPr lang="nl-NL" sz="2800" dirty="0">
                <a:solidFill>
                  <a:srgbClr val="FF0000"/>
                </a:solidFill>
                <a:latin typeface="Book Antiqua" panose="02040602050305030304" pitchFamily="18" charset="0"/>
              </a:rPr>
              <a:t>Verlangt buitensporige bewondering</a:t>
            </a:r>
          </a:p>
          <a:p>
            <a:r>
              <a:rPr lang="nl-NL" sz="2800" dirty="0">
                <a:solidFill>
                  <a:srgbClr val="FF0000"/>
                </a:solidFill>
                <a:latin typeface="Book Antiqua" panose="02040602050305030304" pitchFamily="18" charset="0"/>
              </a:rPr>
              <a:t>Fantasieën over onbeperkte macht,</a:t>
            </a:r>
          </a:p>
          <a:p>
            <a:r>
              <a:rPr lang="nl-NL" sz="2800" dirty="0">
                <a:solidFill>
                  <a:srgbClr val="FF0000"/>
                </a:solidFill>
                <a:latin typeface="Book Antiqua" panose="02040602050305030304" pitchFamily="18" charset="0"/>
              </a:rPr>
              <a:t>genialiteit, succes en schoonheid</a:t>
            </a:r>
          </a:p>
          <a:p>
            <a:r>
              <a:rPr lang="nl-NL" sz="2800" dirty="0">
                <a:solidFill>
                  <a:srgbClr val="FF0000"/>
                </a:solidFill>
                <a:latin typeface="Book Antiqua" panose="02040602050305030304" pitchFamily="18" charset="0"/>
              </a:rPr>
              <a:t>Exploiteert anderen  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9595" y="1625991"/>
            <a:ext cx="4492405" cy="5232009"/>
          </a:xfrm>
          <a:prstGeom prst="rect">
            <a:avLst/>
          </a:prstGeom>
        </p:spPr>
      </p:pic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289682" y="6432291"/>
            <a:ext cx="7084177" cy="365125"/>
          </a:xfrm>
        </p:spPr>
        <p:txBody>
          <a:bodyPr/>
          <a:lstStyle/>
          <a:p>
            <a:r>
              <a:rPr lang="nl-NL" dirty="0"/>
              <a:t>Persoonlijkheidsstoornissen/ Noorderpoort- Gert Jan Lute/ mei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38738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464949" y="246744"/>
            <a:ext cx="1061633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4000" b="1" dirty="0">
                <a:solidFill>
                  <a:srgbClr val="FFFF00"/>
                </a:solidFill>
                <a:latin typeface="Book Antiqua" panose="02040602050305030304" pitchFamily="18" charset="0"/>
              </a:rPr>
              <a:t>Cluster C:   Gespannen of angstig gedrag</a:t>
            </a:r>
            <a:endParaRPr lang="nl-NL" sz="4000" dirty="0">
              <a:solidFill>
                <a:srgbClr val="FFFF00"/>
              </a:solidFill>
              <a:latin typeface="Book Antiqua" panose="02040602050305030304" pitchFamily="18" charset="0"/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572" y="1231976"/>
            <a:ext cx="3590441" cy="2677162"/>
          </a:xfrm>
          <a:prstGeom prst="rect">
            <a:avLst/>
          </a:prstGeom>
        </p:spPr>
      </p:pic>
      <p:sp>
        <p:nvSpPr>
          <p:cNvPr id="4" name="Rechthoek 3"/>
          <p:cNvSpPr/>
          <p:nvPr/>
        </p:nvSpPr>
        <p:spPr>
          <a:xfrm>
            <a:off x="123986" y="1247016"/>
            <a:ext cx="1177871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3600" b="1" i="1" dirty="0">
                <a:solidFill>
                  <a:schemeClr val="bg1"/>
                </a:solidFill>
                <a:latin typeface="Book Antiqua" panose="02040602050305030304" pitchFamily="18" charset="0"/>
              </a:rPr>
              <a:t> Ontwijkende Persoonlijkheid   </a:t>
            </a:r>
            <a:r>
              <a:rPr lang="nl-NL" sz="1200" b="1" i="1" dirty="0">
                <a:latin typeface="Book Antiqua" panose="02040602050305030304" pitchFamily="18" charset="0"/>
              </a:rPr>
              <a:t>301.82</a:t>
            </a:r>
          </a:p>
          <a:p>
            <a:endParaRPr lang="nl-NL" sz="1200" b="1" i="1" dirty="0">
              <a:latin typeface="Book Antiqua" panose="02040602050305030304" pitchFamily="18" charset="0"/>
            </a:endParaRPr>
          </a:p>
          <a:p>
            <a:endParaRPr lang="nl-NL" sz="1200" b="1" i="1" dirty="0">
              <a:latin typeface="Book Antiqua" panose="02040602050305030304" pitchFamily="18" charset="0"/>
            </a:endParaRPr>
          </a:p>
          <a:p>
            <a:r>
              <a:rPr lang="nl-NL" sz="2800" b="1" dirty="0">
                <a:solidFill>
                  <a:schemeClr val="bg1"/>
                </a:solidFill>
                <a:latin typeface="Book Antiqua" panose="02040602050305030304" pitchFamily="18" charset="0"/>
              </a:rPr>
              <a:t>Geremdheid in contact</a:t>
            </a:r>
          </a:p>
          <a:p>
            <a:r>
              <a:rPr lang="nl-NL" sz="2800" b="1" dirty="0">
                <a:solidFill>
                  <a:schemeClr val="bg1"/>
                </a:solidFill>
                <a:latin typeface="Book Antiqua" panose="02040602050305030304" pitchFamily="18" charset="0"/>
              </a:rPr>
              <a:t>Gevoel van tekortschieten</a:t>
            </a:r>
          </a:p>
          <a:p>
            <a:r>
              <a:rPr lang="nl-NL" sz="2800" b="1" dirty="0">
                <a:solidFill>
                  <a:schemeClr val="bg1"/>
                </a:solidFill>
                <a:latin typeface="Book Antiqua" panose="02040602050305030304" pitchFamily="18" charset="0"/>
              </a:rPr>
              <a:t>Overgevoeligheid voor een negatief oordeel</a:t>
            </a:r>
          </a:p>
          <a:p>
            <a:r>
              <a:rPr lang="nl-NL" sz="2800" b="1" dirty="0">
                <a:solidFill>
                  <a:schemeClr val="bg1"/>
                </a:solidFill>
                <a:latin typeface="Book Antiqua" panose="02040602050305030304" pitchFamily="18" charset="0"/>
              </a:rPr>
              <a:t>Gereserveerdheid binnen intieme relaties</a:t>
            </a:r>
          </a:p>
          <a:p>
            <a:endParaRPr lang="nl-NL" sz="2800" b="1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nl-NL" sz="2800" b="1" dirty="0">
                <a:solidFill>
                  <a:schemeClr val="bg1"/>
                </a:solidFill>
                <a:latin typeface="Book Antiqua" panose="02040602050305030304" pitchFamily="18" charset="0"/>
              </a:rPr>
              <a:t>Vermijdt beroepsmatige activiteiten die belangrijke intermenselijke contacten met zich meebrengen</a:t>
            </a:r>
          </a:p>
          <a:p>
            <a:r>
              <a:rPr lang="nl-NL" sz="2800" b="1" dirty="0">
                <a:solidFill>
                  <a:schemeClr val="bg1"/>
                </a:solidFill>
                <a:latin typeface="Book Antiqua" panose="02040602050305030304" pitchFamily="18" charset="0"/>
              </a:rPr>
              <a:t>Gepreoccupeerd met de gedachte in sociale situaties bekritiseerd of afgewezen te worden </a:t>
            </a:r>
          </a:p>
          <a:p>
            <a:endParaRPr lang="nl-NL" sz="1200" b="1" i="1" dirty="0">
              <a:latin typeface="Book Antiqua" panose="02040602050305030304" pitchFamily="18" charset="0"/>
            </a:endParaRPr>
          </a:p>
          <a:p>
            <a:r>
              <a:rPr lang="nl-NL" sz="3600" b="1" i="1" dirty="0">
                <a:latin typeface="Book Antiqua" panose="02040602050305030304" pitchFamily="18" charset="0"/>
              </a:rPr>
              <a:t> </a:t>
            </a: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7578231" y="6416299"/>
            <a:ext cx="4324467" cy="235058"/>
          </a:xfrm>
        </p:spPr>
        <p:txBody>
          <a:bodyPr/>
          <a:lstStyle/>
          <a:p>
            <a:r>
              <a:rPr lang="nl-NL" dirty="0"/>
              <a:t>Persoonlijkheidsstoornissen/ Noorderpoort- Gert Jan Lute/ mei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69195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/>
          <p:cNvSpPr txBox="1"/>
          <p:nvPr/>
        </p:nvSpPr>
        <p:spPr>
          <a:xfrm>
            <a:off x="-304800" y="1"/>
            <a:ext cx="13411200" cy="6740307"/>
          </a:xfrm>
          <a:prstGeom prst="rect">
            <a:avLst/>
          </a:prstGeom>
          <a:solidFill>
            <a:srgbClr val="FF6600"/>
          </a:solidFill>
        </p:spPr>
        <p:txBody>
          <a:bodyPr wrap="square" rtlCol="0">
            <a:spAutoFit/>
          </a:bodyPr>
          <a:lstStyle/>
          <a:p>
            <a:r>
              <a:rPr lang="nl-NL" sz="3600" i="1" dirty="0">
                <a:solidFill>
                  <a:srgbClr val="FFFF00"/>
                </a:solidFill>
                <a:latin typeface="Book Antiqua" panose="02040602050305030304" pitchFamily="18" charset="0"/>
              </a:rPr>
              <a:t>    </a:t>
            </a:r>
            <a:r>
              <a:rPr lang="nl-NL" sz="3600" i="1" u="sng" dirty="0">
                <a:solidFill>
                  <a:srgbClr val="FFFF00"/>
                </a:solidFill>
                <a:latin typeface="Book Antiqua" panose="02040602050305030304" pitchFamily="18" charset="0"/>
              </a:rPr>
              <a:t>Algemene omschrijving</a:t>
            </a:r>
          </a:p>
          <a:p>
            <a:endParaRPr lang="nl-NL" sz="3600" dirty="0">
              <a:solidFill>
                <a:srgbClr val="FFFF00"/>
              </a:solidFill>
              <a:latin typeface="Book Antiqua" panose="02040602050305030304" pitchFamily="18" charset="0"/>
            </a:endParaRPr>
          </a:p>
          <a:p>
            <a:r>
              <a:rPr lang="nl-NL" sz="3600" dirty="0">
                <a:solidFill>
                  <a:srgbClr val="FFFF00"/>
                </a:solidFill>
                <a:latin typeface="Book Antiqua" panose="02040602050305030304" pitchFamily="18" charset="0"/>
              </a:rPr>
              <a:t>   </a:t>
            </a:r>
            <a:r>
              <a:rPr lang="nl-NL" sz="3200" dirty="0">
                <a:solidFill>
                  <a:srgbClr val="FFFF00"/>
                </a:solidFill>
                <a:latin typeface="Book Antiqua" panose="02040602050305030304" pitchFamily="18" charset="0"/>
              </a:rPr>
              <a:t>Slechts weinig mensen hebben een </a:t>
            </a:r>
            <a:r>
              <a:rPr lang="nl-NL" sz="3200" dirty="0" err="1">
                <a:solidFill>
                  <a:srgbClr val="FFFF00"/>
                </a:solidFill>
                <a:latin typeface="Book Antiqua" panose="02040602050305030304" pitchFamily="18" charset="0"/>
              </a:rPr>
              <a:t>persoonlijkheids</a:t>
            </a:r>
            <a:endParaRPr lang="nl-NL" sz="3200" dirty="0">
              <a:solidFill>
                <a:srgbClr val="FFFF00"/>
              </a:solidFill>
              <a:latin typeface="Book Antiqua" panose="02040602050305030304" pitchFamily="18" charset="0"/>
            </a:endParaRPr>
          </a:p>
          <a:p>
            <a:r>
              <a:rPr lang="nl-NL" sz="3200" dirty="0">
                <a:solidFill>
                  <a:srgbClr val="FFFF00"/>
                </a:solidFill>
                <a:latin typeface="Book Antiqua" panose="02040602050305030304" pitchFamily="18" charset="0"/>
              </a:rPr>
              <a:t>   stoornis, maar trekjes van deze of gene persoonlijkheid </a:t>
            </a:r>
          </a:p>
          <a:p>
            <a:r>
              <a:rPr lang="nl-NL" sz="3200" dirty="0">
                <a:solidFill>
                  <a:srgbClr val="FFFF00"/>
                </a:solidFill>
                <a:latin typeface="Book Antiqua" panose="02040602050305030304" pitchFamily="18" charset="0"/>
              </a:rPr>
              <a:t>   heeft iedereen. </a:t>
            </a:r>
          </a:p>
          <a:p>
            <a:r>
              <a:rPr lang="nl-NL" sz="3600" dirty="0">
                <a:solidFill>
                  <a:srgbClr val="FFFF00"/>
                </a:solidFill>
                <a:latin typeface="Book Antiqua" panose="02040602050305030304" pitchFamily="18" charset="0"/>
              </a:rPr>
              <a:t>. </a:t>
            </a:r>
          </a:p>
          <a:p>
            <a:endParaRPr lang="nl-NL" sz="3600" dirty="0">
              <a:solidFill>
                <a:srgbClr val="FFFF00"/>
              </a:solidFill>
              <a:latin typeface="Book Antiqua" panose="02040602050305030304" pitchFamily="18" charset="0"/>
            </a:endParaRPr>
          </a:p>
          <a:p>
            <a:endParaRPr lang="nl-NL" sz="3600" dirty="0">
              <a:solidFill>
                <a:srgbClr val="FFFF00"/>
              </a:solidFill>
              <a:latin typeface="Book Antiqua" panose="02040602050305030304" pitchFamily="18" charset="0"/>
            </a:endParaRPr>
          </a:p>
          <a:p>
            <a:endParaRPr lang="nl-NL" sz="3600" dirty="0">
              <a:solidFill>
                <a:srgbClr val="FFFF00"/>
              </a:solidFill>
              <a:latin typeface="Book Antiqua" panose="02040602050305030304" pitchFamily="18" charset="0"/>
            </a:endParaRPr>
          </a:p>
          <a:p>
            <a:endParaRPr lang="nl-NL" sz="3600" dirty="0">
              <a:latin typeface="Book Antiqua" panose="02040602050305030304" pitchFamily="18" charset="0"/>
            </a:endParaRPr>
          </a:p>
          <a:p>
            <a:endParaRPr lang="nl-NL" sz="3600" dirty="0">
              <a:latin typeface="Book Antiqua" panose="02040602050305030304" pitchFamily="18" charset="0"/>
            </a:endParaRPr>
          </a:p>
          <a:p>
            <a:endParaRPr lang="nl-NL" sz="3600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" y="3333750"/>
            <a:ext cx="13411199" cy="3524250"/>
          </a:xfrm>
          <a:prstGeom prst="rect">
            <a:avLst/>
          </a:prstGeom>
        </p:spPr>
      </p:pic>
      <p:sp>
        <p:nvSpPr>
          <p:cNvPr id="2" name="Tijdelijke aanduiding voor voet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Persoonlijkheidsstoornissen/ Noorderpoort- Gert Jan Lute/ mei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10273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418454" y="232475"/>
            <a:ext cx="1095730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4000" b="1" dirty="0">
                <a:latin typeface="Book Antiqua" panose="02040602050305030304" pitchFamily="18" charset="0"/>
              </a:rPr>
              <a:t>         Cluster C:   Gespannen of angstig gedrag</a:t>
            </a:r>
            <a:endParaRPr lang="nl-NL" sz="4000" dirty="0">
              <a:latin typeface="Book Antiqua" panose="02040602050305030304" pitchFamily="18" charset="0"/>
            </a:endParaRPr>
          </a:p>
        </p:txBody>
      </p:sp>
      <p:sp>
        <p:nvSpPr>
          <p:cNvPr id="3" name="Rechthoek 2"/>
          <p:cNvSpPr/>
          <p:nvPr/>
        </p:nvSpPr>
        <p:spPr>
          <a:xfrm>
            <a:off x="1565329" y="1137002"/>
            <a:ext cx="884953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3600" b="1" i="1" dirty="0">
                <a:solidFill>
                  <a:schemeClr val="accent6">
                    <a:lumMod val="50000"/>
                  </a:schemeClr>
                </a:solidFill>
                <a:latin typeface="Book Antiqua" panose="02040602050305030304" pitchFamily="18" charset="0"/>
              </a:rPr>
              <a:t>Afhankelijke Persoonlijkheid   </a:t>
            </a:r>
            <a:r>
              <a:rPr lang="nl-NL" sz="1200" b="1" i="1" dirty="0">
                <a:solidFill>
                  <a:schemeClr val="accent6">
                    <a:lumMod val="50000"/>
                  </a:schemeClr>
                </a:solidFill>
                <a:latin typeface="Book Antiqua" panose="02040602050305030304" pitchFamily="18" charset="0"/>
              </a:rPr>
              <a:t>301.6</a:t>
            </a:r>
          </a:p>
          <a:p>
            <a:endParaRPr lang="nl-NL" sz="800" b="1" i="1" dirty="0">
              <a:latin typeface="Book Antiqua" panose="02040602050305030304" pitchFamily="18" charset="0"/>
            </a:endParaRP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5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40664" y="2495227"/>
            <a:ext cx="4362773" cy="436277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glow rad="127000">
              <a:schemeClr val="bg1">
                <a:lumMod val="75000"/>
                <a:alpha val="26000"/>
              </a:schemeClr>
            </a:glow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Tekstvak 5"/>
          <p:cNvSpPr txBox="1"/>
          <p:nvPr/>
        </p:nvSpPr>
        <p:spPr>
          <a:xfrm>
            <a:off x="1379348" y="2324897"/>
            <a:ext cx="62613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>
                <a:solidFill>
                  <a:schemeClr val="accent6">
                    <a:lumMod val="50000"/>
                  </a:schemeClr>
                </a:solidFill>
                <a:latin typeface="Book Antiqua" panose="02040602050305030304" pitchFamily="18" charset="0"/>
              </a:rPr>
              <a:t>Buitensporige behoefte om verzorgd te worden hetgeen leidt tot onderworpen of vastklampend gedrag </a:t>
            </a:r>
          </a:p>
          <a:p>
            <a:endParaRPr lang="nl-NL" sz="2400" dirty="0">
              <a:solidFill>
                <a:schemeClr val="accent6">
                  <a:lumMod val="50000"/>
                </a:schemeClr>
              </a:solidFill>
              <a:latin typeface="Book Antiqua" panose="02040602050305030304" pitchFamily="18" charset="0"/>
            </a:endParaRPr>
          </a:p>
          <a:p>
            <a:r>
              <a:rPr lang="nl-NL" sz="2400" dirty="0">
                <a:solidFill>
                  <a:schemeClr val="accent6">
                    <a:lumMod val="50000"/>
                  </a:schemeClr>
                </a:solidFill>
                <a:latin typeface="Book Antiqua" panose="02040602050305030304" pitchFamily="18" charset="0"/>
              </a:rPr>
              <a:t>Moeilijk beslissingen te nemen</a:t>
            </a:r>
          </a:p>
          <a:p>
            <a:r>
              <a:rPr lang="nl-NL" sz="2400" dirty="0">
                <a:solidFill>
                  <a:schemeClr val="accent6">
                    <a:lumMod val="50000"/>
                  </a:schemeClr>
                </a:solidFill>
                <a:latin typeface="Book Antiqua" panose="02040602050305030304" pitchFamily="18" charset="0"/>
              </a:rPr>
              <a:t>Laat anderen verantwoordelijkheid nemen</a:t>
            </a:r>
          </a:p>
          <a:p>
            <a:r>
              <a:rPr lang="nl-NL" sz="2400" dirty="0">
                <a:solidFill>
                  <a:schemeClr val="accent6">
                    <a:lumMod val="50000"/>
                  </a:schemeClr>
                </a:solidFill>
                <a:latin typeface="Book Antiqua" panose="02040602050305030304" pitchFamily="18" charset="0"/>
              </a:rPr>
              <a:t>Komt niet uit voor zijn of haar mening</a:t>
            </a:r>
          </a:p>
          <a:p>
            <a:r>
              <a:rPr lang="nl-NL" sz="2400" dirty="0">
                <a:solidFill>
                  <a:schemeClr val="accent6">
                    <a:lumMod val="50000"/>
                  </a:schemeClr>
                </a:solidFill>
                <a:latin typeface="Book Antiqua" panose="02040602050305030304" pitchFamily="18" charset="0"/>
              </a:rPr>
              <a:t>Zoekt relatie om verzorgd te worden</a:t>
            </a:r>
          </a:p>
          <a:p>
            <a:r>
              <a:rPr lang="nl-NL" sz="2400" dirty="0">
                <a:solidFill>
                  <a:schemeClr val="accent6">
                    <a:lumMod val="50000"/>
                  </a:schemeClr>
                </a:solidFill>
                <a:latin typeface="Book Antiqua" panose="02040602050305030304" pitchFamily="18" charset="0"/>
              </a:rPr>
              <a:t>Denkt overal alleen voor te staan</a:t>
            </a:r>
          </a:p>
          <a:p>
            <a:endParaRPr lang="nl-NL" sz="2400" dirty="0">
              <a:solidFill>
                <a:schemeClr val="accent6">
                  <a:lumMod val="50000"/>
                </a:schemeClr>
              </a:solidFill>
              <a:latin typeface="Book Antiqua" panose="02040602050305030304" pitchFamily="18" charset="0"/>
            </a:endParaRPr>
          </a:p>
        </p:txBody>
      </p:sp>
      <p:sp>
        <p:nvSpPr>
          <p:cNvPr id="7" name="Tijdelijke aanduiding voor voettekst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Persoonlijkheidsstoornissen/ Noorderpoort- Gert Jan Lute/ mei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94401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1699051" y="172497"/>
            <a:ext cx="97892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4000" b="1" dirty="0">
                <a:latin typeface="Book Antiqua" panose="02040602050305030304" pitchFamily="18" charset="0"/>
              </a:rPr>
              <a:t>Cluster C:   Gespannen of angstig gedrag</a:t>
            </a:r>
            <a:endParaRPr lang="nl-NL" sz="4000" dirty="0"/>
          </a:p>
        </p:txBody>
      </p:sp>
      <p:sp>
        <p:nvSpPr>
          <p:cNvPr id="3" name="Rechthoek 2"/>
          <p:cNvSpPr/>
          <p:nvPr/>
        </p:nvSpPr>
        <p:spPr>
          <a:xfrm>
            <a:off x="2902277" y="1004508"/>
            <a:ext cx="92897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3600" b="1" i="1" dirty="0">
                <a:solidFill>
                  <a:schemeClr val="accent6">
                    <a:lumMod val="50000"/>
                  </a:schemeClr>
                </a:solidFill>
                <a:latin typeface="Book Antiqua" panose="02040602050305030304" pitchFamily="18" charset="0"/>
              </a:rPr>
              <a:t>Obsessieve Compulsieve Persoonlijkheid   </a:t>
            </a:r>
            <a:r>
              <a:rPr lang="nl-NL" sz="1200" b="1" i="1" dirty="0">
                <a:solidFill>
                  <a:schemeClr val="accent6">
                    <a:lumMod val="50000"/>
                  </a:schemeClr>
                </a:solidFill>
                <a:latin typeface="Book Antiqua" panose="02040602050305030304" pitchFamily="18" charset="0"/>
              </a:rPr>
              <a:t>301.6</a:t>
            </a: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87254"/>
            <a:ext cx="5289007" cy="3528880"/>
          </a:xfrm>
          <a:prstGeom prst="rect">
            <a:avLst/>
          </a:prstGeom>
        </p:spPr>
      </p:pic>
      <p:sp>
        <p:nvSpPr>
          <p:cNvPr id="6" name="Tekstvak 5"/>
          <p:cNvSpPr txBox="1"/>
          <p:nvPr/>
        </p:nvSpPr>
        <p:spPr>
          <a:xfrm>
            <a:off x="5641384" y="2050700"/>
            <a:ext cx="630781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latin typeface="Book Antiqua" panose="02040602050305030304" pitchFamily="18" charset="0"/>
              </a:rPr>
              <a:t>Preoccupatie met ordelijkheid, perfectionisme, beheersing van psychische en intermenselijke processen ten koste van soepelheid, openheid, efficiëntie.</a:t>
            </a:r>
          </a:p>
        </p:txBody>
      </p:sp>
      <p:sp>
        <p:nvSpPr>
          <p:cNvPr id="7" name="Tekstvak 6"/>
          <p:cNvSpPr txBox="1"/>
          <p:nvPr/>
        </p:nvSpPr>
        <p:spPr>
          <a:xfrm>
            <a:off x="1342589" y="5316134"/>
            <a:ext cx="1014573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latin typeface="Book Antiqua" panose="02040602050305030304" pitchFamily="18" charset="0"/>
              </a:rPr>
              <a:t>Gepreoccupeerd met lijsten, details, regels, ordening,     </a:t>
            </a:r>
          </a:p>
          <a:p>
            <a:r>
              <a:rPr lang="nl-NL" sz="2800" dirty="0">
                <a:latin typeface="Book Antiqua" panose="02040602050305030304" pitchFamily="18" charset="0"/>
              </a:rPr>
              <a:t>      organisatie en schema’s. Overdreven gewetensvol, </a:t>
            </a:r>
          </a:p>
          <a:p>
            <a:r>
              <a:rPr lang="nl-NL" sz="2800" dirty="0">
                <a:latin typeface="Book Antiqua" panose="02040602050305030304" pitchFamily="18" charset="0"/>
              </a:rPr>
              <a:t>            scrupuleus , star, koppig en gierig.</a:t>
            </a:r>
            <a:endParaRPr lang="nl-NL" sz="2800" dirty="0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>
          <a:xfrm>
            <a:off x="0" y="-10066"/>
            <a:ext cx="7084177" cy="365125"/>
          </a:xfrm>
        </p:spPr>
        <p:txBody>
          <a:bodyPr/>
          <a:lstStyle/>
          <a:p>
            <a:r>
              <a:rPr lang="nl-NL" dirty="0"/>
              <a:t>Persoonlijkheidsstoornissen/ Noorderpoort- Gert Jan Lute/ mei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53090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433952" y="433950"/>
            <a:ext cx="11451633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000" b="1" dirty="0">
                <a:solidFill>
                  <a:schemeClr val="bg1"/>
                </a:solidFill>
                <a:latin typeface="Book Antiqua" panose="02040602050305030304" pitchFamily="18" charset="0"/>
              </a:rPr>
              <a:t>Tot Slot: </a:t>
            </a:r>
          </a:p>
          <a:p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Kwetsbaarheid hoort bij mensen. </a:t>
            </a:r>
          </a:p>
          <a:p>
            <a:endParaRPr lang="nl-NL" sz="2800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Herken het afwijkende in de mens</a:t>
            </a:r>
          </a:p>
          <a:p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en laat het een begin zijn van contact,</a:t>
            </a:r>
          </a:p>
          <a:p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in plaats van het te veroordelen.</a:t>
            </a:r>
          </a:p>
          <a:p>
            <a:endParaRPr lang="nl-NL" sz="2800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endParaRPr lang="nl-NL" sz="2800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Persoonlijkheidsstoornissen hebben de wereld veel leed bezorgd maar ook veel diversiteit.</a:t>
            </a:r>
          </a:p>
          <a:p>
            <a:endParaRPr lang="nl-NL" sz="2800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En stel je toch voor hoe de wereld er uit zou zien als iedereen, naast jou, ook perfect was……..</a:t>
            </a:r>
          </a:p>
          <a:p>
            <a:endParaRPr lang="nl-NL" sz="4000" dirty="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2308" y="316982"/>
            <a:ext cx="4353277" cy="3487121"/>
          </a:xfrm>
          <a:prstGeom prst="rect">
            <a:avLst/>
          </a:prstGeom>
        </p:spPr>
      </p:pic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>
          <a:xfrm>
            <a:off x="8149042" y="6307810"/>
            <a:ext cx="3862145" cy="328048"/>
          </a:xfrm>
        </p:spPr>
        <p:txBody>
          <a:bodyPr/>
          <a:lstStyle/>
          <a:p>
            <a:r>
              <a:rPr lang="nl-NL" dirty="0">
                <a:solidFill>
                  <a:schemeClr val="bg1"/>
                </a:solidFill>
              </a:rPr>
              <a:t>Persoonlijkheidsstoornissen/ Noorderpoort- Gert Jan Lute/ mei 2017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48568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84310" y="342312"/>
            <a:ext cx="10018713" cy="1752599"/>
          </a:xfrm>
        </p:spPr>
        <p:txBody>
          <a:bodyPr>
            <a:normAutofit/>
          </a:bodyPr>
          <a:lstStyle/>
          <a:p>
            <a:br>
              <a:rPr lang="nl-NL" sz="1600" dirty="0"/>
            </a:br>
            <a:endParaRPr lang="nl-NL" sz="1600" dirty="0">
              <a:latin typeface="Book Antiqua" panose="02040602050305030304" pitchFamily="18" charset="0"/>
            </a:endParaRPr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>
          <a:xfrm>
            <a:off x="1484310" y="1378857"/>
            <a:ext cx="10707689" cy="54791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dirty="0">
                <a:latin typeface="Book Antiqua" panose="02040602050305030304" pitchFamily="18" charset="0"/>
              </a:rPr>
              <a:t>   </a:t>
            </a:r>
            <a:r>
              <a:rPr lang="nl-NL" sz="2800" dirty="0">
                <a:latin typeface="Book Antiqua" panose="02040602050305030304" pitchFamily="18" charset="0"/>
              </a:rPr>
              <a:t>Sommige mensen raken door hun persoonlijkheid    </a:t>
            </a:r>
          </a:p>
          <a:p>
            <a:pPr marL="0" indent="0">
              <a:buNone/>
            </a:pPr>
            <a:r>
              <a:rPr lang="nl-NL" sz="2800" dirty="0">
                <a:latin typeface="Book Antiqua" panose="02040602050305030304" pitchFamily="18" charset="0"/>
              </a:rPr>
              <a:t>   voortdurend in de knoei, of bezorgen hun omgeving    </a:t>
            </a:r>
          </a:p>
          <a:p>
            <a:pPr marL="0" indent="0">
              <a:buNone/>
            </a:pPr>
            <a:r>
              <a:rPr lang="nl-NL" sz="2800" dirty="0">
                <a:latin typeface="Book Antiqua" panose="02040602050305030304" pitchFamily="18" charset="0"/>
              </a:rPr>
              <a:t>   overlast. Ze lopen steeds op dezelfde manier vast, in </a:t>
            </a:r>
          </a:p>
          <a:p>
            <a:pPr marL="0" indent="0">
              <a:buNone/>
            </a:pPr>
            <a:r>
              <a:rPr lang="nl-NL" sz="2800" dirty="0">
                <a:latin typeface="Book Antiqua" panose="02040602050305030304" pitchFamily="18" charset="0"/>
              </a:rPr>
              <a:t>   hun werk, hun studie, in vriendschappen en in intieme </a:t>
            </a:r>
          </a:p>
          <a:p>
            <a:pPr marL="0" indent="0">
              <a:buNone/>
            </a:pPr>
            <a:r>
              <a:rPr lang="nl-NL" sz="2800" dirty="0">
                <a:latin typeface="Book Antiqua" panose="02040602050305030304" pitchFamily="18" charset="0"/>
              </a:rPr>
              <a:t>   relaties. </a:t>
            </a:r>
          </a:p>
          <a:p>
            <a:pPr marL="0" indent="0">
              <a:buNone/>
            </a:pPr>
            <a:r>
              <a:rPr lang="nl-NL" sz="2800" dirty="0">
                <a:latin typeface="Book Antiqua" panose="02040602050305030304" pitchFamily="18" charset="0"/>
              </a:rPr>
              <a:t>   Ze zijn weinig in staat om hun gedrag  aan te passen aan  </a:t>
            </a:r>
          </a:p>
          <a:p>
            <a:pPr marL="0" indent="0">
              <a:buNone/>
            </a:pPr>
            <a:r>
              <a:rPr lang="nl-NL" sz="2800" dirty="0">
                <a:latin typeface="Book Antiqua" panose="02040602050305030304" pitchFamily="18" charset="0"/>
              </a:rPr>
              <a:t>   veranderende omstandigheden waardoor mensen hen vaak </a:t>
            </a:r>
          </a:p>
          <a:p>
            <a:pPr marL="0" indent="0">
              <a:buNone/>
            </a:pPr>
            <a:r>
              <a:rPr lang="nl-NL" sz="2800" dirty="0">
                <a:latin typeface="Book Antiqua" panose="02040602050305030304" pitchFamily="18" charset="0"/>
              </a:rPr>
              <a:t>   dwingend of rigide vinden.</a:t>
            </a:r>
          </a:p>
          <a:p>
            <a:endParaRPr lang="nl-NL" dirty="0"/>
          </a:p>
        </p:txBody>
      </p:sp>
      <p:sp>
        <p:nvSpPr>
          <p:cNvPr id="6" name="Rechthoek 5"/>
          <p:cNvSpPr/>
          <p:nvPr/>
        </p:nvSpPr>
        <p:spPr>
          <a:xfrm>
            <a:off x="1592344" y="756947"/>
            <a:ext cx="38940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400" b="1" i="1" u="sng" dirty="0">
                <a:solidFill>
                  <a:srgbClr val="FFFF00"/>
                </a:solidFill>
                <a:latin typeface="Book Antiqua" panose="02040602050305030304" pitchFamily="18" charset="0"/>
              </a:rPr>
              <a:t>Algemene omschrijving</a:t>
            </a:r>
            <a:endParaRPr lang="nl-NL" sz="2400" b="1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>
          <a:xfrm>
            <a:off x="2572279" y="6447295"/>
            <a:ext cx="7084177" cy="410705"/>
          </a:xfrm>
        </p:spPr>
        <p:txBody>
          <a:bodyPr/>
          <a:lstStyle/>
          <a:p>
            <a:r>
              <a:rPr lang="nl-NL" dirty="0"/>
              <a:t>Persoonlijkheidsstoornissen/ Noorderpoort- Gert Jan Lute/ mei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70210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" y="0"/>
            <a:ext cx="12191999" cy="1351721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pPr algn="l"/>
            <a:r>
              <a:rPr lang="nl-NL" u="sng" dirty="0">
                <a:solidFill>
                  <a:srgbClr val="FF0000"/>
                </a:solidFill>
                <a:latin typeface="Book Antiqua" panose="02040602050305030304" pitchFamily="18" charset="0"/>
              </a:rPr>
              <a:t> Algemene diagnostische criteria volgens de DSM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-1" y="1060174"/>
            <a:ext cx="12191999" cy="5797826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endParaRPr lang="nl-NL" sz="4000" dirty="0">
              <a:latin typeface="Book Antiqua" panose="02040602050305030304" pitchFamily="18" charset="0"/>
            </a:endParaRPr>
          </a:p>
          <a:p>
            <a:r>
              <a:rPr lang="nl-NL" sz="4000" dirty="0">
                <a:latin typeface="Book Antiqua" panose="02040602050305030304" pitchFamily="18" charset="0"/>
              </a:rPr>
              <a:t>Een duurzaam patroon van innerlijke ervaringen en gedragingen die duidelijk, binnen de cultuur van de betrokkene,  afwijken van de verwachtingen</a:t>
            </a:r>
          </a:p>
          <a:p>
            <a:pPr marL="0" indent="0">
              <a:buNone/>
            </a:pPr>
            <a:endParaRPr lang="nl-NL" sz="4000" dirty="0">
              <a:latin typeface="Book Antiqua" panose="02040602050305030304" pitchFamily="18" charset="0"/>
            </a:endParaRPr>
          </a:p>
          <a:p>
            <a:r>
              <a:rPr lang="nl-NL" sz="4000" dirty="0">
                <a:latin typeface="Book Antiqua" panose="02040602050305030304" pitchFamily="18" charset="0"/>
              </a:rPr>
              <a:t>Dit patroon wordt zichtbaar op twee (of meer) van de volgende terreinen</a:t>
            </a:r>
          </a:p>
          <a:p>
            <a:pPr marL="0" indent="0">
              <a:buNone/>
            </a:pPr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>
          <a:xfrm>
            <a:off x="2572279" y="6447295"/>
            <a:ext cx="7084177" cy="410705"/>
          </a:xfrm>
        </p:spPr>
        <p:txBody>
          <a:bodyPr/>
          <a:lstStyle/>
          <a:p>
            <a:r>
              <a:rPr lang="nl-NL" dirty="0"/>
              <a:t>Persoonlijkheidsstoornissen/ Noorderpoort- Gert Jan Lute/ mei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21967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58678" y="0"/>
            <a:ext cx="6533321" cy="6858000"/>
          </a:xfrm>
          <a:solidFill>
            <a:srgbClr val="FFFF00"/>
          </a:solidFill>
        </p:spPr>
        <p:txBody>
          <a:bodyPr>
            <a:normAutofit/>
          </a:bodyPr>
          <a:lstStyle/>
          <a:p>
            <a:pPr marL="514350" indent="-514350" algn="l"/>
            <a:br>
              <a:rPr lang="nl-NL" b="1" dirty="0">
                <a:latin typeface="Book Antiqua" panose="02040602050305030304" pitchFamily="18" charset="0"/>
              </a:rPr>
            </a:br>
            <a:br>
              <a:rPr lang="nl-NL" b="1" dirty="0">
                <a:latin typeface="Book Antiqua" panose="02040602050305030304" pitchFamily="18" charset="0"/>
              </a:rPr>
            </a:br>
            <a:r>
              <a:rPr lang="nl-NL" sz="1800" i="1" dirty="0">
                <a:latin typeface="Book Antiqua" panose="02040602050305030304" pitchFamily="18" charset="0"/>
              </a:rPr>
              <a:t>Beschrijving volgens de DSM</a:t>
            </a:r>
            <a:br>
              <a:rPr lang="nl-NL" b="1" dirty="0">
                <a:latin typeface="Book Antiqua" panose="02040602050305030304" pitchFamily="18" charset="0"/>
              </a:rPr>
            </a:br>
            <a:r>
              <a:rPr lang="nl-NL" b="1" dirty="0">
                <a:solidFill>
                  <a:srgbClr val="FF0000"/>
                </a:solidFill>
                <a:latin typeface="Book Antiqua" panose="02040602050305030304" pitchFamily="18" charset="0"/>
              </a:rPr>
              <a:t>1. </a:t>
            </a:r>
            <a:r>
              <a:rPr lang="nl-NL" b="1" i="1" dirty="0">
                <a:solidFill>
                  <a:srgbClr val="FF0000"/>
                </a:solidFill>
                <a:latin typeface="Book Antiqua" panose="02040602050305030304" pitchFamily="18" charset="0"/>
              </a:rPr>
              <a:t>Cognities: </a:t>
            </a:r>
            <a:br>
              <a:rPr lang="nl-NL" dirty="0">
                <a:latin typeface="Book Antiqua" panose="02040602050305030304" pitchFamily="18" charset="0"/>
              </a:rPr>
            </a:br>
            <a:br>
              <a:rPr lang="nl-NL" dirty="0">
                <a:latin typeface="Book Antiqua" panose="02040602050305030304" pitchFamily="18" charset="0"/>
              </a:rPr>
            </a:br>
            <a:r>
              <a:rPr lang="nl-NL" dirty="0">
                <a:latin typeface="Book Antiqua" panose="02040602050305030304" pitchFamily="18" charset="0"/>
              </a:rPr>
              <a:t>De wijze van waarnemen en interpreteren van    </a:t>
            </a:r>
            <a:br>
              <a:rPr lang="nl-NL" dirty="0">
                <a:latin typeface="Book Antiqua" panose="02040602050305030304" pitchFamily="18" charset="0"/>
              </a:rPr>
            </a:br>
            <a:r>
              <a:rPr lang="nl-NL" dirty="0">
                <a:latin typeface="Book Antiqua" panose="02040602050305030304" pitchFamily="18" charset="0"/>
              </a:rPr>
              <a:t>zichzelf, anderen en  gebeurtenissen.</a:t>
            </a:r>
            <a:br>
              <a:rPr lang="nl-NL" dirty="0">
                <a:latin typeface="Book Antiqua" panose="02040602050305030304" pitchFamily="18" charset="0"/>
              </a:rPr>
            </a:br>
            <a:br>
              <a:rPr lang="nl-NL" dirty="0">
                <a:latin typeface="Book Antiqua" panose="02040602050305030304" pitchFamily="18" charset="0"/>
              </a:rPr>
            </a:b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658678" cy="6858000"/>
          </a:xfrm>
          <a:prstGeom prst="rect">
            <a:avLst/>
          </a:prstGeom>
        </p:spPr>
      </p:pic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>
          <a:xfrm>
            <a:off x="6028401" y="6306896"/>
            <a:ext cx="7084177" cy="365125"/>
          </a:xfrm>
        </p:spPr>
        <p:txBody>
          <a:bodyPr/>
          <a:lstStyle/>
          <a:p>
            <a:r>
              <a:rPr lang="nl-NL" dirty="0"/>
              <a:t>Persoonlijkheidsstoornissen/ Noorderpoort- Gert Jan Lute/ mei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905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0"/>
            <a:ext cx="10018713" cy="1752599"/>
          </a:xfrm>
          <a:solidFill>
            <a:srgbClr val="FFFF00"/>
          </a:solidFill>
        </p:spPr>
        <p:txBody>
          <a:bodyPr/>
          <a:lstStyle/>
          <a:p>
            <a:pPr algn="l"/>
            <a:r>
              <a:rPr lang="nl-NL" sz="1800" i="1" dirty="0">
                <a:latin typeface="Book Antiqua" panose="02040602050305030304" pitchFamily="18" charset="0"/>
              </a:rPr>
              <a:t> </a:t>
            </a:r>
            <a:r>
              <a:rPr lang="nl-NL" sz="1600" i="1" dirty="0">
                <a:latin typeface="Book Antiqua" panose="02040602050305030304" pitchFamily="18" charset="0"/>
              </a:rPr>
              <a:t>Beschrijving volgens de DSM</a:t>
            </a:r>
            <a:br>
              <a:rPr lang="nl-NL" i="1" dirty="0">
                <a:latin typeface="Book Antiqua" panose="02040602050305030304" pitchFamily="18" charset="0"/>
              </a:rPr>
            </a:br>
            <a:r>
              <a:rPr lang="nl-NL" b="1" i="1" dirty="0">
                <a:solidFill>
                  <a:srgbClr val="FF0000"/>
                </a:solidFill>
                <a:latin typeface="Book Antiqua" panose="02040602050305030304" pitchFamily="18" charset="0"/>
              </a:rPr>
              <a:t>2. Affecten</a:t>
            </a:r>
            <a:endParaRPr lang="nl-NL" b="1" dirty="0">
              <a:ln w="3175" cmpd="sng">
                <a:solidFill>
                  <a:schemeClr val="bg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0" y="1563757"/>
            <a:ext cx="4784035" cy="5231470"/>
          </a:xfrm>
          <a:solidFill>
            <a:srgbClr val="FFFF00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4000" dirty="0">
                <a:ln>
                  <a:solidFill>
                    <a:srgbClr val="002060"/>
                  </a:solidFill>
                </a:ln>
                <a:latin typeface="Book Antiqua" panose="02040602050305030304" pitchFamily="18" charset="0"/>
              </a:rPr>
              <a:t>Draagwijdte, </a:t>
            </a:r>
          </a:p>
          <a:p>
            <a:pPr marL="0" indent="0">
              <a:buNone/>
            </a:pPr>
            <a:r>
              <a:rPr lang="nl-NL" sz="4000" dirty="0">
                <a:ln>
                  <a:solidFill>
                    <a:srgbClr val="002060"/>
                  </a:solidFill>
                </a:ln>
                <a:latin typeface="Book Antiqua" panose="02040602050305030304" pitchFamily="18" charset="0"/>
              </a:rPr>
              <a:t>intensiteit, </a:t>
            </a:r>
          </a:p>
          <a:p>
            <a:pPr marL="0" indent="0">
              <a:buNone/>
            </a:pPr>
            <a:r>
              <a:rPr lang="nl-NL" sz="4000" dirty="0">
                <a:ln>
                  <a:solidFill>
                    <a:srgbClr val="002060"/>
                  </a:solidFill>
                </a:ln>
                <a:latin typeface="Book Antiqua" panose="02040602050305030304" pitchFamily="18" charset="0"/>
              </a:rPr>
              <a:t>labiliteit en </a:t>
            </a:r>
          </a:p>
          <a:p>
            <a:pPr marL="0" indent="0">
              <a:buNone/>
            </a:pPr>
            <a:r>
              <a:rPr lang="nl-NL" sz="4000" dirty="0">
                <a:ln>
                  <a:solidFill>
                    <a:srgbClr val="002060"/>
                  </a:solidFill>
                </a:ln>
                <a:latin typeface="Book Antiqua" panose="02040602050305030304" pitchFamily="18" charset="0"/>
              </a:rPr>
              <a:t>adequaatheid van </a:t>
            </a:r>
          </a:p>
          <a:p>
            <a:pPr marL="0" indent="0">
              <a:buNone/>
            </a:pPr>
            <a:r>
              <a:rPr lang="nl-NL" sz="4000" dirty="0">
                <a:ln>
                  <a:solidFill>
                    <a:srgbClr val="002060"/>
                  </a:solidFill>
                </a:ln>
                <a:latin typeface="Book Antiqua" panose="02040602050305030304" pitchFamily="18" charset="0"/>
              </a:rPr>
              <a:t>de emotionele reacties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4035" y="0"/>
            <a:ext cx="7407965" cy="6795227"/>
          </a:xfrm>
          <a:prstGeom prst="rect">
            <a:avLst/>
          </a:prstGeom>
        </p:spPr>
      </p:pic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0" y="6430102"/>
            <a:ext cx="7084177" cy="365125"/>
          </a:xfrm>
        </p:spPr>
        <p:txBody>
          <a:bodyPr/>
          <a:lstStyle/>
          <a:p>
            <a:r>
              <a:rPr lang="nl-NL" dirty="0"/>
              <a:t>Persoonlijkheidsstoornissen/ Noorderpoort- Gert Jan Lute/ mei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26542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" y="0"/>
            <a:ext cx="4943060" cy="6858000"/>
          </a:xfrm>
          <a:solidFill>
            <a:srgbClr val="FFFF00"/>
          </a:solidFill>
        </p:spPr>
        <p:txBody>
          <a:bodyPr>
            <a:normAutofit/>
          </a:bodyPr>
          <a:lstStyle/>
          <a:p>
            <a:pPr algn="l"/>
            <a:r>
              <a:rPr lang="nl-NL" sz="1600" i="1" dirty="0">
                <a:latin typeface="Book Antiqua" panose="02040602050305030304" pitchFamily="18" charset="0"/>
              </a:rPr>
              <a:t>                Beschrijving volgens de DSM</a:t>
            </a:r>
            <a:br>
              <a:rPr lang="nl-NL" sz="1600" i="1" dirty="0">
                <a:latin typeface="Book Antiqua" panose="02040602050305030304" pitchFamily="18" charset="0"/>
              </a:rPr>
            </a:br>
            <a:r>
              <a:rPr lang="nl-NL" sz="1600" i="1" dirty="0">
                <a:latin typeface="Book Antiqua" panose="02040602050305030304" pitchFamily="18" charset="0"/>
              </a:rPr>
              <a:t>       </a:t>
            </a:r>
            <a:r>
              <a:rPr lang="nl-NL" b="1" i="1" dirty="0">
                <a:solidFill>
                  <a:srgbClr val="FF0000"/>
                </a:solidFill>
                <a:latin typeface="Book Antiqua" panose="02040602050305030304" pitchFamily="18" charset="0"/>
              </a:rPr>
              <a:t>3.Functioneren in </a:t>
            </a:r>
            <a:br>
              <a:rPr lang="nl-NL" b="1" i="1" dirty="0">
                <a:solidFill>
                  <a:srgbClr val="FF0000"/>
                </a:solidFill>
                <a:latin typeface="Book Antiqua" panose="02040602050305030304" pitchFamily="18" charset="0"/>
              </a:rPr>
            </a:br>
            <a:r>
              <a:rPr lang="nl-NL" b="1" i="1" dirty="0">
                <a:solidFill>
                  <a:srgbClr val="FF0000"/>
                </a:solidFill>
                <a:latin typeface="Book Antiqua" panose="02040602050305030304" pitchFamily="18" charset="0"/>
              </a:rPr>
              <a:t>     het contact met    </a:t>
            </a:r>
            <a:br>
              <a:rPr lang="nl-NL" b="1" i="1" dirty="0">
                <a:solidFill>
                  <a:srgbClr val="FF0000"/>
                </a:solidFill>
                <a:latin typeface="Book Antiqua" panose="02040602050305030304" pitchFamily="18" charset="0"/>
              </a:rPr>
            </a:br>
            <a:r>
              <a:rPr lang="nl-NL" b="1" i="1" dirty="0">
                <a:solidFill>
                  <a:srgbClr val="FF0000"/>
                </a:solidFill>
                <a:latin typeface="Book Antiqua" panose="02040602050305030304" pitchFamily="18" charset="0"/>
              </a:rPr>
              <a:t>     anderen</a:t>
            </a:r>
            <a:endParaRPr lang="nl-NL" b="1" dirty="0">
              <a:solidFill>
                <a:srgbClr val="FF0000"/>
              </a:solidFill>
            </a:endParaRP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061" y="0"/>
            <a:ext cx="7402673" cy="6873911"/>
          </a:xfrm>
          <a:prstGeom prst="rect">
            <a:avLst/>
          </a:prstGeom>
        </p:spPr>
      </p:pic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Persoonlijkheidsstoornissen/ Noorderpoort- Gert Jan Lute/ mei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77160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612833" y="0"/>
            <a:ext cx="5579167" cy="6858000"/>
          </a:xfrm>
          <a:solidFill>
            <a:srgbClr val="FFFF00"/>
          </a:solidFill>
        </p:spPr>
        <p:txBody>
          <a:bodyPr/>
          <a:lstStyle/>
          <a:p>
            <a:pPr algn="l"/>
            <a:r>
              <a:rPr lang="nl-NL" sz="1600" i="1" dirty="0">
                <a:latin typeface="Book Antiqua" panose="02040602050305030304" pitchFamily="18" charset="0"/>
              </a:rPr>
              <a:t>                     </a:t>
            </a:r>
            <a:br>
              <a:rPr lang="nl-NL" i="1" dirty="0">
                <a:latin typeface="Book Antiqua" panose="02040602050305030304" pitchFamily="18" charset="0"/>
              </a:rPr>
            </a:br>
            <a:r>
              <a:rPr lang="nl-NL" i="1" dirty="0">
                <a:latin typeface="Book Antiqua" panose="02040602050305030304" pitchFamily="18" charset="0"/>
              </a:rPr>
              <a:t>    </a:t>
            </a:r>
            <a:r>
              <a:rPr lang="nl-NL" i="1" dirty="0">
                <a:solidFill>
                  <a:srgbClr val="FF0000"/>
                </a:solidFill>
                <a:latin typeface="Book Antiqua" panose="02040602050305030304" pitchFamily="18" charset="0"/>
              </a:rPr>
              <a:t>4. </a:t>
            </a:r>
            <a:r>
              <a:rPr lang="nl-NL" dirty="0">
                <a:solidFill>
                  <a:srgbClr val="FF0000"/>
                </a:solidFill>
                <a:latin typeface="Book Antiqua" panose="02040602050305030304" pitchFamily="18" charset="0"/>
              </a:rPr>
              <a:t>Beheersen van </a:t>
            </a:r>
            <a:br>
              <a:rPr lang="nl-NL" dirty="0">
                <a:solidFill>
                  <a:srgbClr val="FF0000"/>
                </a:solidFill>
                <a:latin typeface="Book Antiqua" panose="02040602050305030304" pitchFamily="18" charset="0"/>
              </a:rPr>
            </a:br>
            <a:r>
              <a:rPr lang="nl-NL" dirty="0">
                <a:solidFill>
                  <a:srgbClr val="FF0000"/>
                </a:solidFill>
                <a:latin typeface="Book Antiqua" panose="02040602050305030304" pitchFamily="18" charset="0"/>
              </a:rPr>
              <a:t>        de impulsen</a:t>
            </a:r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796" y="0"/>
            <a:ext cx="6540037" cy="6858000"/>
          </a:xfrm>
        </p:spPr>
      </p:pic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>
          <a:xfrm>
            <a:off x="6989296" y="6332726"/>
            <a:ext cx="7084177" cy="365125"/>
          </a:xfrm>
        </p:spPr>
        <p:txBody>
          <a:bodyPr/>
          <a:lstStyle/>
          <a:p>
            <a:r>
              <a:rPr lang="nl-NL" dirty="0"/>
              <a:t>Persoonlijkheidsstoornissen/ Noorderpoort- Gert Jan Lute/ mei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20347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1117600" y="804761"/>
            <a:ext cx="110744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b="1" dirty="0">
                <a:latin typeface="Book Antiqua" panose="02040602050305030304" pitchFamily="18" charset="0"/>
              </a:rPr>
              <a:t>Is star en uit zich op een breed terrein van persoonlijke en </a:t>
            </a:r>
          </a:p>
          <a:p>
            <a:r>
              <a:rPr lang="nl-NL" sz="2800" b="1" dirty="0">
                <a:latin typeface="Book Antiqua" panose="02040602050305030304" pitchFamily="18" charset="0"/>
              </a:rPr>
              <a:t>     sociale situaties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b="1" dirty="0">
                <a:latin typeface="Book Antiqua" panose="02040602050305030304" pitchFamily="18" charset="0"/>
              </a:rPr>
              <a:t>Veroorzaakt lijden of beperkingen in het sociale en </a:t>
            </a:r>
          </a:p>
          <a:p>
            <a:r>
              <a:rPr lang="nl-NL" sz="2800" b="1" dirty="0">
                <a:latin typeface="Book Antiqua" panose="02040602050305030304" pitchFamily="18" charset="0"/>
              </a:rPr>
              <a:t>     beroepsmatige functioneren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b="1" dirty="0">
                <a:latin typeface="Book Antiqua" panose="02040602050305030304" pitchFamily="18" charset="0"/>
              </a:rPr>
              <a:t>Is stabiel en van lange duur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b="1" dirty="0">
                <a:latin typeface="Book Antiqua" panose="02040602050305030304" pitchFamily="18" charset="0"/>
              </a:rPr>
              <a:t>Het begin kan teruggevoerd worden naar tenminste de </a:t>
            </a:r>
          </a:p>
          <a:p>
            <a:r>
              <a:rPr lang="nl-NL" sz="2800" b="1" dirty="0">
                <a:latin typeface="Book Antiqua" panose="02040602050305030304" pitchFamily="18" charset="0"/>
              </a:rPr>
              <a:t>     adolescentie of vroege volwassenheid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b="1" dirty="0">
                <a:latin typeface="Book Antiqua" panose="02040602050305030304" pitchFamily="18" charset="0"/>
              </a:rPr>
              <a:t>Is niet eerder toe te schrijven aan een uiting of consequentie </a:t>
            </a:r>
          </a:p>
          <a:p>
            <a:r>
              <a:rPr lang="nl-NL" sz="2800" b="1" dirty="0">
                <a:latin typeface="Book Antiqua" panose="02040602050305030304" pitchFamily="18" charset="0"/>
              </a:rPr>
              <a:t>     van een andere stoornis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b="1" dirty="0">
                <a:latin typeface="Book Antiqua" panose="02040602050305030304" pitchFamily="18" charset="0"/>
              </a:rPr>
              <a:t>Is niet het gevolg van een middel ( zoals drug of medicijn) of </a:t>
            </a:r>
          </a:p>
          <a:p>
            <a:r>
              <a:rPr lang="nl-NL" sz="2800" b="1" dirty="0">
                <a:latin typeface="Book Antiqua" panose="02040602050305030304" pitchFamily="18" charset="0"/>
              </a:rPr>
              <a:t>     een somatische aandoening ( zoals schedeltrauma)</a:t>
            </a:r>
          </a:p>
        </p:txBody>
      </p:sp>
      <p:sp>
        <p:nvSpPr>
          <p:cNvPr id="3" name="Tekstvak 2"/>
          <p:cNvSpPr txBox="1"/>
          <p:nvPr/>
        </p:nvSpPr>
        <p:spPr>
          <a:xfrm>
            <a:off x="1654629" y="435429"/>
            <a:ext cx="6966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i="1" dirty="0">
                <a:solidFill>
                  <a:srgbClr val="FF0000"/>
                </a:solidFill>
                <a:latin typeface="Book Antiqua" panose="02040602050305030304" pitchFamily="18" charset="0"/>
              </a:rPr>
              <a:t>Beschrijving volgens de DSM</a:t>
            </a:r>
            <a:endParaRPr lang="nl-NL" b="1" dirty="0">
              <a:solidFill>
                <a:srgbClr val="FF0000"/>
              </a:solidFill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Persoonlijkheidsstoornissen/ Noorderpoort- Gert Jan Lute/ mei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497494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TM03457496[[fn=Parallax]]</Template>
  <TotalTime>1519</TotalTime>
  <Words>1070</Words>
  <Application>Microsoft Office PowerPoint</Application>
  <PresentationFormat>Breedbeeld</PresentationFormat>
  <Paragraphs>219</Paragraphs>
  <Slides>22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22</vt:i4>
      </vt:variant>
    </vt:vector>
  </HeadingPairs>
  <TitlesOfParts>
    <vt:vector size="27" baseType="lpstr">
      <vt:lpstr>Arial</vt:lpstr>
      <vt:lpstr>Book Antiqua</vt:lpstr>
      <vt:lpstr>Calibri</vt:lpstr>
      <vt:lpstr>Corbel</vt:lpstr>
      <vt:lpstr>Parallax</vt:lpstr>
      <vt:lpstr>Persoonlijkheidsstoornissen</vt:lpstr>
      <vt:lpstr>PowerPoint-presentatie</vt:lpstr>
      <vt:lpstr> </vt:lpstr>
      <vt:lpstr> Algemene diagnostische criteria volgens de DSM</vt:lpstr>
      <vt:lpstr>  Beschrijving volgens de DSM 1. Cognities:   De wijze van waarnemen en interpreteren van     zichzelf, anderen en  gebeurtenissen.  </vt:lpstr>
      <vt:lpstr> Beschrijving volgens de DSM 2. Affecten</vt:lpstr>
      <vt:lpstr>                Beschrijving volgens de DSM        3.Functioneren in       het contact met          anderen</vt:lpstr>
      <vt:lpstr>                          4. Beheersen van          de impulsen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Persoonlijkheidsstoornissen</dc:title>
  <dc:creator>Gert Jan Lute</dc:creator>
  <cp:lastModifiedBy>Gert Jan Lute</cp:lastModifiedBy>
  <cp:revision>55</cp:revision>
  <dcterms:created xsi:type="dcterms:W3CDTF">2017-05-02T10:12:45Z</dcterms:created>
  <dcterms:modified xsi:type="dcterms:W3CDTF">2017-05-07T11:13:43Z</dcterms:modified>
</cp:coreProperties>
</file>