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69" r:id="rId6"/>
    <p:sldId id="267" r:id="rId7"/>
    <p:sldId id="268" r:id="rId8"/>
    <p:sldId id="27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47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4163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9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9359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9834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9915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741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806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6133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4375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63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43EEC-36A5-40BA-B306-635D9AC3A640}" type="datetimeFigureOut">
              <a:rPr lang="nl-NL" smtClean="0"/>
              <a:t>13-7-2020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0681EB4-05FE-4BC7-B1F5-AB54517D3F73}" type="slidenum">
              <a:rPr lang="nl-NL" smtClean="0"/>
              <a:t>‹nr.›</a:t>
            </a:fld>
            <a:endParaRPr lang="nl-NL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0001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622390-8E63-4CD4-994A-C8A8FE3106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6000" dirty="0"/>
              <a:t>Werkwoordspelling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09250F4-18E0-497A-871A-73EA6E33F80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Verleden tijd</a:t>
            </a:r>
            <a:br>
              <a:rPr lang="nl-NL" dirty="0"/>
            </a:br>
            <a:br>
              <a:rPr lang="nl-NL" dirty="0"/>
            </a:br>
            <a:r>
              <a:rPr lang="nl-NL" dirty="0"/>
              <a:t>‘t Kofschip X</a:t>
            </a:r>
          </a:p>
        </p:txBody>
      </p:sp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2406D313-FDB0-4965-8545-F8F3643E16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9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E6025D-1EE5-43C7-ACCE-3A5BA30F2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‘t Kofschip x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26FEE3B-C4F9-4CA5-B59B-B18FBB769A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Twee vliegen in één klap</a:t>
            </a:r>
          </a:p>
          <a:p>
            <a:endParaRPr lang="nl-NL" dirty="0"/>
          </a:p>
          <a:p>
            <a:r>
              <a:rPr lang="nl-NL" dirty="0"/>
              <a:t>‘t Kofschip X laat je nooit in de steek</a:t>
            </a:r>
          </a:p>
          <a:p>
            <a:endParaRPr lang="nl-NL" dirty="0"/>
          </a:p>
          <a:p>
            <a:r>
              <a:rPr lang="nl-NL" dirty="0"/>
              <a:t>Sommigen hebben taalgevoel en vallen grammaticale fouten direct op. Als je niet zo sterk bent op het gebied van werkwoordspelling, maak dan gebruik van ‘t Kofschip X.</a:t>
            </a:r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D665088B-038A-4D21-8686-49B018AB31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48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8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2D4082-74F0-4125-85D7-BF3C7C509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Waar kan je ‘t Kofschip x voor gebruiken?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FE719F4-CAF2-4E73-9A33-631F65929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br>
              <a:rPr lang="en-US" sz="2600" i="1" dirty="0"/>
            </a:br>
            <a:endParaRPr lang="nl-NL" sz="2600" i="1" dirty="0"/>
          </a:p>
          <a:p>
            <a:r>
              <a:rPr lang="nl-NL" dirty="0"/>
              <a:t>Schrijfwijze werkwoorden in de verleden tijd! (dus ook voltooid deelwoorden)</a:t>
            </a:r>
          </a:p>
          <a:p>
            <a:r>
              <a:rPr lang="nl-NL" dirty="0"/>
              <a:t>Alleen toe te passen bij zwakke werkwoorden (bak-bakte, leef-leefde). Voor sterke werkwoorden (val-viel, rijd-reed) is ‘t Kofschip X niet geschikt.</a:t>
            </a:r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5C510C38-C372-4FBE-8B09-5771F82815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71409" y="45847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AD3163-0DAB-4202-9E12-58986338F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Zo werkt ‘t Kofschip x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6DE96D-0139-4745-BCEB-871AB45FFD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‘t </a:t>
            </a:r>
            <a:r>
              <a:rPr lang="en-US" dirty="0" err="1"/>
              <a:t>Kofschip</a:t>
            </a:r>
            <a:r>
              <a:rPr lang="en-US" dirty="0"/>
              <a:t> X (‘t </a:t>
            </a:r>
            <a:r>
              <a:rPr lang="en-US" dirty="0" err="1"/>
              <a:t>Fokschaap</a:t>
            </a:r>
            <a:r>
              <a:rPr lang="en-US" dirty="0"/>
              <a:t> X) – </a:t>
            </a:r>
            <a:r>
              <a:rPr lang="en-US" dirty="0" err="1"/>
              <a:t>Alleen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gebruiken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de </a:t>
            </a:r>
            <a:r>
              <a:rPr lang="en-US" dirty="0" err="1"/>
              <a:t>verleden</a:t>
            </a:r>
            <a:r>
              <a:rPr lang="en-US" dirty="0"/>
              <a:t> </a:t>
            </a:r>
            <a:r>
              <a:rPr lang="en-US" dirty="0" err="1"/>
              <a:t>tijd</a:t>
            </a:r>
            <a:r>
              <a:rPr lang="en-US" dirty="0"/>
              <a:t>!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Bekijk</a:t>
            </a:r>
            <a:r>
              <a:rPr lang="en-US" dirty="0"/>
              <a:t> het hele </a:t>
            </a:r>
            <a:r>
              <a:rPr lang="en-US" dirty="0" err="1"/>
              <a:t>werkwoord</a:t>
            </a:r>
            <a:r>
              <a:rPr lang="en-US" dirty="0"/>
              <a:t>. </a:t>
            </a:r>
            <a:r>
              <a:rPr lang="en-US" dirty="0" err="1"/>
              <a:t>Eindigt</a:t>
            </a:r>
            <a:r>
              <a:rPr lang="en-US" dirty="0"/>
              <a:t> de letter </a:t>
            </a:r>
            <a:r>
              <a:rPr lang="en-US" dirty="0" err="1"/>
              <a:t>voor</a:t>
            </a:r>
            <a:r>
              <a:rPr lang="en-US" dirty="0"/>
              <a:t> –</a:t>
            </a:r>
            <a:r>
              <a:rPr lang="en-US" dirty="0" err="1"/>
              <a:t>en</a:t>
            </a:r>
            <a:r>
              <a:rPr lang="en-US" dirty="0"/>
              <a:t> op </a:t>
            </a:r>
            <a:r>
              <a:rPr lang="en-US" dirty="0" err="1"/>
              <a:t>een</a:t>
            </a:r>
            <a:r>
              <a:rPr lang="en-US" dirty="0"/>
              <a:t> t, k, f, s, </a:t>
            </a:r>
            <a:r>
              <a:rPr lang="en-US" dirty="0" err="1"/>
              <a:t>ch</a:t>
            </a:r>
            <a:r>
              <a:rPr lang="en-US" dirty="0"/>
              <a:t>, p of x? </a:t>
            </a:r>
            <a:r>
              <a:rPr lang="en-US" dirty="0">
                <a:sym typeface="Wingdings" pitchFamily="2" charset="2"/>
              </a:rPr>
              <a:t> Stam +</a:t>
            </a:r>
            <a:r>
              <a:rPr lang="en-US" dirty="0" err="1">
                <a:sym typeface="Wingdings" pitchFamily="2" charset="2"/>
              </a:rPr>
              <a:t>te</a:t>
            </a:r>
            <a:r>
              <a:rPr lang="en-US" dirty="0">
                <a:sym typeface="Wingdings" pitchFamily="2" charset="2"/>
              </a:rPr>
              <a:t>(n)</a:t>
            </a:r>
            <a:br>
              <a:rPr lang="en-US" dirty="0">
                <a:sym typeface="Wingdings" pitchFamily="2" charset="2"/>
              </a:rPr>
            </a:br>
            <a:br>
              <a:rPr lang="en-US" dirty="0">
                <a:sym typeface="Wingdings" pitchFamily="2" charset="2"/>
              </a:rPr>
            </a:br>
            <a:r>
              <a:rPr lang="en-US" dirty="0">
                <a:sym typeface="Wingdings" pitchFamily="2" charset="2"/>
              </a:rPr>
              <a:t>- </a:t>
            </a:r>
            <a:r>
              <a:rPr lang="en-US" dirty="0" err="1"/>
              <a:t>Bekijk</a:t>
            </a:r>
            <a:r>
              <a:rPr lang="en-US" dirty="0"/>
              <a:t> het hele </a:t>
            </a:r>
            <a:r>
              <a:rPr lang="en-US" dirty="0" err="1"/>
              <a:t>werkwoord</a:t>
            </a:r>
            <a:r>
              <a:rPr lang="en-US" dirty="0"/>
              <a:t>. </a:t>
            </a:r>
            <a:r>
              <a:rPr lang="en-US" dirty="0" err="1"/>
              <a:t>Eindigt</a:t>
            </a:r>
            <a:r>
              <a:rPr lang="en-US" dirty="0"/>
              <a:t> de letter </a:t>
            </a:r>
            <a:r>
              <a:rPr lang="en-US" dirty="0" err="1"/>
              <a:t>voor</a:t>
            </a:r>
            <a:r>
              <a:rPr lang="en-US" dirty="0"/>
              <a:t> –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b="1" dirty="0"/>
              <a:t>NIET</a:t>
            </a:r>
            <a:r>
              <a:rPr lang="en-US" dirty="0"/>
              <a:t> op </a:t>
            </a:r>
            <a:r>
              <a:rPr lang="en-US" dirty="0" err="1"/>
              <a:t>een</a:t>
            </a:r>
            <a:r>
              <a:rPr lang="en-US" dirty="0"/>
              <a:t> t, k, f, s, </a:t>
            </a:r>
            <a:r>
              <a:rPr lang="en-US" dirty="0" err="1"/>
              <a:t>ch</a:t>
            </a:r>
            <a:r>
              <a:rPr lang="en-US" dirty="0"/>
              <a:t>, p of x? </a:t>
            </a:r>
            <a:r>
              <a:rPr lang="en-US" dirty="0">
                <a:sym typeface="Wingdings" pitchFamily="2" charset="2"/>
              </a:rPr>
              <a:t> Stam +de(n)</a:t>
            </a:r>
            <a:br>
              <a:rPr lang="en-US" dirty="0">
                <a:sym typeface="Wingdings" pitchFamily="2" charset="2"/>
              </a:rPr>
            </a:br>
            <a:br>
              <a:rPr lang="en-US" dirty="0">
                <a:sym typeface="Wingdings" pitchFamily="2" charset="2"/>
              </a:rPr>
            </a:br>
            <a:r>
              <a:rPr lang="en-US" i="1" dirty="0"/>
              <a:t>Is het ‘</a:t>
            </a:r>
            <a:r>
              <a:rPr lang="en-US" i="1" dirty="0" err="1"/>
              <a:t>juichte</a:t>
            </a:r>
            <a:r>
              <a:rPr lang="en-US" i="1" dirty="0"/>
              <a:t>’ of ‘</a:t>
            </a:r>
            <a:r>
              <a:rPr lang="en-US" i="1" dirty="0" err="1"/>
              <a:t>juichde</a:t>
            </a:r>
            <a:r>
              <a:rPr lang="en-US" i="1" dirty="0"/>
              <a:t>’?</a:t>
            </a:r>
            <a:br>
              <a:rPr lang="en-US" i="1" dirty="0"/>
            </a:br>
            <a:r>
              <a:rPr lang="en-US" i="1" dirty="0"/>
              <a:t>Is het ‘</a:t>
            </a:r>
            <a:r>
              <a:rPr lang="en-US" i="1" dirty="0" err="1"/>
              <a:t>beloofde</a:t>
            </a:r>
            <a:r>
              <a:rPr lang="en-US" i="1" dirty="0"/>
              <a:t>’ of ‘</a:t>
            </a:r>
            <a:r>
              <a:rPr lang="en-US" i="1" dirty="0" err="1"/>
              <a:t>beloofte</a:t>
            </a:r>
            <a:r>
              <a:rPr lang="en-US" i="1" dirty="0"/>
              <a:t>’?</a:t>
            </a:r>
            <a:br>
              <a:rPr lang="en-US" i="1" dirty="0"/>
            </a:br>
            <a:r>
              <a:rPr lang="en-US" i="1" dirty="0"/>
              <a:t>Is het ‘</a:t>
            </a:r>
            <a:r>
              <a:rPr lang="en-US" i="1" dirty="0" err="1"/>
              <a:t>verfde</a:t>
            </a:r>
            <a:r>
              <a:rPr lang="en-US" i="1" dirty="0"/>
              <a:t>’ of ‘</a:t>
            </a:r>
            <a:r>
              <a:rPr lang="en-US" i="1" dirty="0" err="1"/>
              <a:t>verfte</a:t>
            </a:r>
            <a:r>
              <a:rPr lang="en-US" i="1" dirty="0"/>
              <a:t>’?</a:t>
            </a:r>
            <a:endParaRPr lang="nl-NL" dirty="0"/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0CB8E9CB-4D3C-42EC-AD8C-9DDA4C704A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65853" y="48799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8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3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3C375A-6F6B-4A25-B855-9951EC877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klinkers doen niet mee!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6184073-5045-43BA-99CC-534A678C01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1946581"/>
            <a:ext cx="9603275" cy="3450613"/>
          </a:xfrm>
        </p:spPr>
        <p:txBody>
          <a:bodyPr/>
          <a:lstStyle/>
          <a:p>
            <a:r>
              <a:rPr lang="nl-NL" dirty="0"/>
              <a:t>Roeien </a:t>
            </a:r>
            <a:r>
              <a:rPr lang="nl-NL" dirty="0">
                <a:sym typeface="Wingdings" panose="05000000000000000000" pitchFamily="2" charset="2"/>
              </a:rPr>
              <a:t> roeide/geroeid</a:t>
            </a:r>
          </a:p>
          <a:p>
            <a:r>
              <a:rPr lang="nl-NL" dirty="0">
                <a:sym typeface="Wingdings" panose="05000000000000000000" pitchFamily="2" charset="2"/>
              </a:rPr>
              <a:t>Maaien  maaide/gemaaid</a:t>
            </a:r>
            <a:br>
              <a:rPr lang="nl-NL" dirty="0">
                <a:sym typeface="Wingdings" panose="05000000000000000000" pitchFamily="2" charset="2"/>
              </a:rPr>
            </a:br>
            <a:br>
              <a:rPr lang="nl-NL" dirty="0">
                <a:sym typeface="Wingdings" panose="05000000000000000000" pitchFamily="2" charset="2"/>
              </a:rPr>
            </a:br>
            <a:br>
              <a:rPr lang="nl-NL" dirty="0">
                <a:sym typeface="Wingdings" panose="05000000000000000000" pitchFamily="2" charset="2"/>
              </a:rPr>
            </a:br>
            <a:br>
              <a:rPr lang="nl-NL" dirty="0">
                <a:sym typeface="Wingdings" panose="05000000000000000000" pitchFamily="2" charset="2"/>
              </a:rPr>
            </a:br>
            <a:br>
              <a:rPr lang="nl-NL" dirty="0">
                <a:sym typeface="Wingdings" panose="05000000000000000000" pitchFamily="2" charset="2"/>
              </a:rPr>
            </a:br>
            <a:br>
              <a:rPr lang="nl-NL" dirty="0">
                <a:sym typeface="Wingdings" panose="05000000000000000000" pitchFamily="2" charset="2"/>
              </a:rPr>
            </a:br>
            <a:r>
              <a:rPr lang="nl-NL" sz="4000" dirty="0">
                <a:sym typeface="Wingdings" panose="05000000000000000000" pitchFamily="2" charset="2"/>
              </a:rPr>
              <a:t>‘t K</a:t>
            </a:r>
            <a:r>
              <a:rPr lang="nl-NL" sz="4000" dirty="0">
                <a:solidFill>
                  <a:srgbClr val="FF0000"/>
                </a:solidFill>
                <a:sym typeface="Wingdings" panose="05000000000000000000" pitchFamily="2" charset="2"/>
              </a:rPr>
              <a:t>o</a:t>
            </a:r>
            <a:r>
              <a:rPr lang="nl-NL" sz="4000" dirty="0">
                <a:sym typeface="Wingdings" panose="05000000000000000000" pitchFamily="2" charset="2"/>
              </a:rPr>
              <a:t>fsch</a:t>
            </a:r>
            <a:r>
              <a:rPr lang="nl-NL" sz="4000" dirty="0">
                <a:solidFill>
                  <a:srgbClr val="FF0000"/>
                </a:solidFill>
                <a:sym typeface="Wingdings" panose="05000000000000000000" pitchFamily="2" charset="2"/>
              </a:rPr>
              <a:t>i</a:t>
            </a:r>
            <a:r>
              <a:rPr lang="nl-NL" sz="4000" dirty="0">
                <a:sym typeface="Wingdings" panose="05000000000000000000" pitchFamily="2" charset="2"/>
              </a:rPr>
              <a:t>p X         -     ‘t F</a:t>
            </a:r>
            <a:r>
              <a:rPr lang="nl-NL" sz="4000" dirty="0">
                <a:solidFill>
                  <a:srgbClr val="FF0000"/>
                </a:solidFill>
                <a:sym typeface="Wingdings" panose="05000000000000000000" pitchFamily="2" charset="2"/>
              </a:rPr>
              <a:t>o</a:t>
            </a:r>
            <a:r>
              <a:rPr lang="nl-NL" sz="4000" dirty="0">
                <a:sym typeface="Wingdings" panose="05000000000000000000" pitchFamily="2" charset="2"/>
              </a:rPr>
              <a:t>ksch</a:t>
            </a:r>
            <a:r>
              <a:rPr lang="nl-NL" sz="4000" dirty="0">
                <a:solidFill>
                  <a:srgbClr val="FF0000"/>
                </a:solidFill>
                <a:sym typeface="Wingdings" panose="05000000000000000000" pitchFamily="2" charset="2"/>
              </a:rPr>
              <a:t>aa</a:t>
            </a:r>
            <a:r>
              <a:rPr lang="nl-NL" sz="4000" dirty="0">
                <a:sym typeface="Wingdings" panose="05000000000000000000" pitchFamily="2" charset="2"/>
              </a:rPr>
              <a:t>p X</a:t>
            </a:r>
            <a:endParaRPr lang="nl-NL" dirty="0"/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45760DB5-3C8A-430B-BB15-6AE27193A2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14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Galerie">
  <a:themeElements>
    <a:clrScheme name="Galerie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e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E6EAFB7E375B4FA8D2FF7FD64788B7" ma:contentTypeVersion="11" ma:contentTypeDescription="Een nieuw document maken." ma:contentTypeScope="" ma:versionID="29c91fb5d92a683d39eab2ac47914243">
  <xsd:schema xmlns:xsd="http://www.w3.org/2001/XMLSchema" xmlns:xs="http://www.w3.org/2001/XMLSchema" xmlns:p="http://schemas.microsoft.com/office/2006/metadata/properties" xmlns:ns3="0bfbde32-856c-4dfd-bc38-4322d606c322" xmlns:ns4="169eb86d-0fb8-4364-bb17-d27f6b2029d0" targetNamespace="http://schemas.microsoft.com/office/2006/metadata/properties" ma:root="true" ma:fieldsID="6c94b169316a408f6786f64951caff7a" ns3:_="" ns4:_="">
    <xsd:import namespace="0bfbde32-856c-4dfd-bc38-4322d606c322"/>
    <xsd:import namespace="169eb86d-0fb8-4364-bb17-d27f6b2029d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fbde32-856c-4dfd-bc38-4322d606c3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9eb86d-0fb8-4364-bb17-d27f6b2029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EBA096-6EFA-4403-9741-2010D4BFEA16}">
  <ds:schemaRefs>
    <ds:schemaRef ds:uri="http://purl.org/dc/dcmitype/"/>
    <ds:schemaRef ds:uri="http://schemas.microsoft.com/office/2006/documentManagement/types"/>
    <ds:schemaRef ds:uri="169eb86d-0fb8-4364-bb17-d27f6b2029d0"/>
    <ds:schemaRef ds:uri="http://schemas.microsoft.com/office/2006/metadata/properties"/>
    <ds:schemaRef ds:uri="0bfbde32-856c-4dfd-bc38-4322d606c322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C7FD6F6-B33A-46A6-BE7F-6037C21100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D110BFA-5A85-4684-88A5-C517014F13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fbde32-856c-4dfd-bc38-4322d606c322"/>
    <ds:schemaRef ds:uri="169eb86d-0fb8-4364-bb17-d27f6b2029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43</TotalTime>
  <Words>138</Words>
  <Application>Microsoft Office PowerPoint</Application>
  <PresentationFormat>Breedbeeld</PresentationFormat>
  <Paragraphs>19</Paragraphs>
  <Slides>5</Slides>
  <Notes>0</Notes>
  <HiddenSlides>0</HiddenSlides>
  <MMClips>5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8" baseType="lpstr">
      <vt:lpstr>Arial</vt:lpstr>
      <vt:lpstr>Gill Sans MT</vt:lpstr>
      <vt:lpstr>Galerie</vt:lpstr>
      <vt:lpstr>Werkwoordspelling </vt:lpstr>
      <vt:lpstr>‘t Kofschip x</vt:lpstr>
      <vt:lpstr>Waar kan je ‘t Kofschip x voor gebruiken?</vt:lpstr>
      <vt:lpstr>Zo werkt ‘t Kofschip x</vt:lpstr>
      <vt:lpstr>De klinkers doen niet mee!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Werkwoordspelling</dc:title>
  <dc:creator>Tim van Bommel</dc:creator>
  <cp:lastModifiedBy>Tim van Bommel</cp:lastModifiedBy>
  <cp:revision>4</cp:revision>
  <dcterms:created xsi:type="dcterms:W3CDTF">2020-07-09T13:21:29Z</dcterms:created>
  <dcterms:modified xsi:type="dcterms:W3CDTF">2020-07-13T12:31:08Z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0x010100B7E6EAFB7E375B4FA8D2FF7FD64788B7</vt:lpwstr>
  </property>
</Properties>
</file>