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75" d="100"/>
          <a:sy n="75" d="100"/>
        </p:scale>
        <p:origin x="540" y="-2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5/17/2018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5/17/2018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B41B76F-CAE8-4AB4-B54E-B37E4528E6E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Les 2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8574C99E-240A-4D0A-859E-03855C8E99E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Schrijven 2.3 en 2.4</a:t>
            </a:r>
            <a:br>
              <a:rPr lang="nl-NL" dirty="0"/>
            </a:br>
            <a:r>
              <a:rPr lang="nl-NL" dirty="0"/>
              <a:t>Formuleren en stijl 2.2</a:t>
            </a:r>
          </a:p>
        </p:txBody>
      </p:sp>
    </p:spTree>
    <p:extLst>
      <p:ext uri="{BB962C8B-B14F-4D97-AF65-F5344CB8AC3E}">
        <p14:creationId xmlns:p14="http://schemas.microsoft.com/office/powerpoint/2010/main" val="20321495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6A7B848-B85B-4882-8FE1-9E89D621EC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Schrijven 2.3 - brochure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9B86411-56E5-44DC-A213-7A2F0169BC7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Brochure </a:t>
            </a:r>
            <a:r>
              <a:rPr lang="nl-NL" dirty="0">
                <a:sym typeface="Wingdings" pitchFamily="2" charset="2"/>
              </a:rPr>
              <a:t> minimaal vier pagina’s met informatie of reclame (klein boekje). Visitekaartje van bedrijven. Informatie moet correct, duidelijk en volledig zijn.</a:t>
            </a:r>
            <a:br>
              <a:rPr lang="nl-NL" dirty="0">
                <a:sym typeface="Wingdings" pitchFamily="2" charset="2"/>
              </a:rPr>
            </a:br>
            <a:br>
              <a:rPr lang="nl-NL" dirty="0">
                <a:sym typeface="Wingdings" pitchFamily="2" charset="2"/>
              </a:rPr>
            </a:br>
            <a:r>
              <a:rPr lang="nl-NL" dirty="0">
                <a:sym typeface="Wingdings" pitchFamily="2" charset="2"/>
              </a:rPr>
              <a:t>Brochure moet voldoen aan de volgende vijf punten: </a:t>
            </a:r>
            <a:br>
              <a:rPr lang="nl-NL" dirty="0">
                <a:sym typeface="Wingdings" pitchFamily="2" charset="2"/>
              </a:rPr>
            </a:br>
            <a:br>
              <a:rPr lang="nl-NL" dirty="0">
                <a:sym typeface="Wingdings" pitchFamily="2" charset="2"/>
              </a:rPr>
            </a:br>
            <a:r>
              <a:rPr lang="nl-NL" dirty="0">
                <a:sym typeface="Wingdings" pitchFamily="2" charset="2"/>
              </a:rPr>
              <a:t>Klantgericht: tekst bevat de informatie die een klant zoekt</a:t>
            </a:r>
            <a:br>
              <a:rPr lang="nl-NL" dirty="0">
                <a:sym typeface="Wingdings" pitchFamily="2" charset="2"/>
              </a:rPr>
            </a:br>
            <a:r>
              <a:rPr lang="nl-NL" dirty="0">
                <a:sym typeface="Wingdings" pitchFamily="2" charset="2"/>
              </a:rPr>
              <a:t>Compact: er is geen overbodige informatie en de zinnen zijn kort</a:t>
            </a:r>
            <a:br>
              <a:rPr lang="nl-NL" dirty="0">
                <a:sym typeface="Wingdings" pitchFamily="2" charset="2"/>
              </a:rPr>
            </a:br>
            <a:r>
              <a:rPr lang="nl-NL" dirty="0">
                <a:sym typeface="Wingdings" pitchFamily="2" charset="2"/>
              </a:rPr>
              <a:t>Actueel: de informatie is nu geldig</a:t>
            </a:r>
            <a:br>
              <a:rPr lang="nl-NL" dirty="0">
                <a:sym typeface="Wingdings" pitchFamily="2" charset="2"/>
              </a:rPr>
            </a:br>
            <a:r>
              <a:rPr lang="nl-NL" dirty="0">
                <a:sym typeface="Wingdings" pitchFamily="2" charset="2"/>
              </a:rPr>
              <a:t>Overzichtelijk: je overziet de informatie in één oogopslag</a:t>
            </a:r>
            <a:br>
              <a:rPr lang="nl-NL" dirty="0">
                <a:sym typeface="Wingdings" pitchFamily="2" charset="2"/>
              </a:rPr>
            </a:br>
            <a:r>
              <a:rPr lang="nl-NL" dirty="0">
                <a:sym typeface="Wingdings" pitchFamily="2" charset="2"/>
              </a:rPr>
              <a:t>Overtuigend: de informatie prikkelt de lezer en zet aan tot actie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617408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F242C5A-53F0-430E-8181-8771E29DB4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Schrijven 2.4 – verslag en notulen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9F25187-D0D9-4D49-842A-7171C06F080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b="1" dirty="0"/>
              <a:t>Verslag</a:t>
            </a:r>
            <a:br>
              <a:rPr lang="nl-NL" dirty="0"/>
            </a:br>
            <a:r>
              <a:rPr lang="nl-NL" dirty="0"/>
              <a:t>- Beschrijft wat je gezien, gedaan of besproken hebt (stage, verslag gesprek, sportwedstrijd).</a:t>
            </a:r>
            <a:br>
              <a:rPr lang="nl-NL" dirty="0"/>
            </a:br>
            <a:r>
              <a:rPr lang="nl-NL" dirty="0"/>
              <a:t>- Duidelijk en correct formuleren: anderen moeten ook snappen wat jij bedoelt.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In een </a:t>
            </a:r>
            <a:r>
              <a:rPr lang="nl-NL" b="1" dirty="0"/>
              <a:t>stageverslag</a:t>
            </a:r>
            <a:r>
              <a:rPr lang="nl-NL" dirty="0"/>
              <a:t> ga je ook vaak in op vragen als ‘Hoe is de stage verlopen?’ en ‘Wat heb ik geleerd?’. </a:t>
            </a:r>
            <a:br>
              <a:rPr lang="nl-NL" dirty="0"/>
            </a:br>
            <a:br>
              <a:rPr lang="nl-NL" dirty="0"/>
            </a:br>
            <a:r>
              <a:rPr lang="nl-NL" dirty="0"/>
              <a:t>In een </a:t>
            </a:r>
            <a:r>
              <a:rPr lang="nl-NL" b="1" dirty="0"/>
              <a:t>gespreksverslag</a:t>
            </a:r>
            <a:r>
              <a:rPr lang="nl-NL" dirty="0"/>
              <a:t> staan gemaakte afspraken. In een </a:t>
            </a:r>
            <a:r>
              <a:rPr lang="nl-NL" b="1" dirty="0"/>
              <a:t>werkverslag</a:t>
            </a:r>
            <a:r>
              <a:rPr lang="nl-NL" dirty="0"/>
              <a:t> (overdracht) noem je punten die van belang zijn voor de collega die het werk van je overneemt.</a:t>
            </a: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501433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D8A5B96-5AC8-4532-8D15-F9ED956FAB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Notulen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E9ED637-25B6-4EE3-A97D-5A3997E6EA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Het verslag van een vergadering noem je de notulen. </a:t>
            </a:r>
          </a:p>
          <a:p>
            <a:r>
              <a:rPr lang="nl-NL" dirty="0"/>
              <a:t>Geschreven door een notulist, die tijdens het verslag aantekeningen maakt en deze later uitwerkt tot een complete tekst. </a:t>
            </a:r>
          </a:p>
          <a:p>
            <a:r>
              <a:rPr lang="nl-NL" dirty="0"/>
              <a:t>Wordt vaak verstuurd/gedeeld met collega’s.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Notulen bevatten meestal deze onderdelen: soort vergadering, datum, namen van de aanwezigen, agenda, samenvatting van wat per agendapunt besproken is, afspraken, datum volgende bijeenkomst. (Actiepunten – besluitenlijst).</a:t>
            </a:r>
          </a:p>
        </p:txBody>
      </p:sp>
    </p:spTree>
    <p:extLst>
      <p:ext uri="{BB962C8B-B14F-4D97-AF65-F5344CB8AC3E}">
        <p14:creationId xmlns:p14="http://schemas.microsoft.com/office/powerpoint/2010/main" val="33551413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B512E1-5D25-46D8-90E2-ED4647FCA6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Formuleren en stijl 2.2 – inversie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D5C6335-543B-4A0A-ADF7-041C3AB872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Een gewone zin heeft de volgorde ‘onderwerp – persoonsvorm’:</a:t>
            </a:r>
            <a:br>
              <a:rPr lang="nl-NL" dirty="0"/>
            </a:br>
            <a:br>
              <a:rPr lang="nl-NL" dirty="0"/>
            </a:br>
            <a:r>
              <a:rPr lang="nl-NL" dirty="0"/>
              <a:t>‘Ik ga zaterdag knuffelen met mijn paard’.</a:t>
            </a:r>
            <a:br>
              <a:rPr lang="nl-NL" dirty="0"/>
            </a:br>
            <a:r>
              <a:rPr lang="nl-NL" dirty="0"/>
              <a:t>‘Ik bak altijd eieren met Pinksteren’. </a:t>
            </a:r>
          </a:p>
          <a:p>
            <a:endParaRPr lang="nl-NL" dirty="0"/>
          </a:p>
          <a:p>
            <a:r>
              <a:rPr lang="nl-NL" dirty="0"/>
              <a:t>Bij inversie staat een ander zinsdeel dan het onderwerp vooraan in de zin:</a:t>
            </a:r>
            <a:br>
              <a:rPr lang="nl-NL" dirty="0"/>
            </a:br>
            <a:r>
              <a:rPr lang="nl-NL" dirty="0"/>
              <a:t>‘Zaterdag ga ik knuffelen met mijn paard’</a:t>
            </a:r>
            <a:br>
              <a:rPr lang="nl-NL" dirty="0"/>
            </a:br>
            <a:r>
              <a:rPr lang="nl-NL" dirty="0"/>
              <a:t>‘Met Pinksteren bak ik altijd eieren’</a:t>
            </a:r>
          </a:p>
        </p:txBody>
      </p:sp>
    </p:spTree>
    <p:extLst>
      <p:ext uri="{BB962C8B-B14F-4D97-AF65-F5344CB8AC3E}">
        <p14:creationId xmlns:p14="http://schemas.microsoft.com/office/powerpoint/2010/main" val="31520012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4A6776-8046-46F3-BD93-0D99F8681E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Voorkom inversiefouten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1F467BE-332F-4590-9BB6-F1402D07736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2015732"/>
            <a:ext cx="9603275" cy="3915168"/>
          </a:xfrm>
        </p:spPr>
        <p:txBody>
          <a:bodyPr>
            <a:normAutofit fontScale="92500" lnSpcReduction="10000"/>
          </a:bodyPr>
          <a:lstStyle/>
          <a:p>
            <a:r>
              <a:rPr lang="nl-NL" dirty="0"/>
              <a:t>Onjuist: </a:t>
            </a:r>
            <a:br>
              <a:rPr lang="nl-NL" dirty="0"/>
            </a:br>
            <a:r>
              <a:rPr lang="nl-NL" dirty="0"/>
              <a:t>- ‘Ik ga vrijdag op excursie en slaap ik zaterdag uit’.</a:t>
            </a:r>
            <a:br>
              <a:rPr lang="nl-NL" dirty="0"/>
            </a:br>
            <a:r>
              <a:rPr lang="nl-NL" dirty="0"/>
              <a:t>- ‘Vrijdag ga ik op excursie en slaap ik zaterdag uit’.</a:t>
            </a:r>
          </a:p>
          <a:p>
            <a:endParaRPr lang="nl-NL" dirty="0"/>
          </a:p>
          <a:p>
            <a:r>
              <a:rPr lang="nl-NL" dirty="0"/>
              <a:t>Juist:</a:t>
            </a:r>
            <a:br>
              <a:rPr lang="nl-NL" dirty="0"/>
            </a:br>
            <a:r>
              <a:rPr lang="nl-NL" dirty="0"/>
              <a:t>- ‘Ik ga vrijdag op excursie en ik slaap zaterdag uit’.</a:t>
            </a:r>
            <a:br>
              <a:rPr lang="nl-NL" dirty="0"/>
            </a:br>
            <a:r>
              <a:rPr lang="nl-NL" dirty="0"/>
              <a:t>- ‘Ik ga vrijdag op excursie en dus slaap ik zaterdag uit’.</a:t>
            </a:r>
            <a:br>
              <a:rPr lang="nl-NL" dirty="0"/>
            </a:br>
            <a:r>
              <a:rPr lang="nl-NL" dirty="0"/>
              <a:t>- ‘Ik ga vrijdag op excursie en zaterdag slaap ik uit’.</a:t>
            </a:r>
            <a:br>
              <a:rPr lang="nl-NL" dirty="0"/>
            </a:br>
            <a:r>
              <a:rPr lang="nl-NL" dirty="0"/>
              <a:t>- ‘Vrijdag ga ik op excursie en ik slaap zaterdag uit’.</a:t>
            </a:r>
            <a:br>
              <a:rPr lang="nl-NL" dirty="0"/>
            </a:br>
            <a:r>
              <a:rPr lang="nl-NL" dirty="0"/>
              <a:t>- ‘Vrijdag ga ik op excursie en dus slaap ik zaterdag uit’.</a:t>
            </a:r>
            <a:br>
              <a:rPr lang="nl-NL" dirty="0"/>
            </a:br>
            <a:r>
              <a:rPr lang="nl-NL" dirty="0"/>
              <a:t>- ‘Vrijdag ga ik op excursie en zaterdag slaap ik uit’.</a:t>
            </a:r>
          </a:p>
        </p:txBody>
      </p:sp>
    </p:spTree>
    <p:extLst>
      <p:ext uri="{BB962C8B-B14F-4D97-AF65-F5344CB8AC3E}">
        <p14:creationId xmlns:p14="http://schemas.microsoft.com/office/powerpoint/2010/main" val="32215650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A413E02-8F0A-485E-ACCE-F1CFFD3ED2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Samentrekking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CE2841E-2FDA-4F89-9A1B-D44DBA6D07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Bij een samentrekking laat je iets weg. Dat mag alleen als betekenis, functie en getal hetzelfde zijn.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Bijvoorbeeld: “Martijn stooft de groenten en (Martijn) bakt het vlees”</a:t>
            </a:r>
            <a:br>
              <a:rPr lang="nl-NL" dirty="0"/>
            </a:br>
            <a:br>
              <a:rPr lang="nl-NL" dirty="0"/>
            </a:br>
            <a:r>
              <a:rPr lang="nl-NL" dirty="0"/>
              <a:t>Maar niet:  “Het paard wordt op stal gezet en de koeien gemolken”. De tweede persoonsvorm kan hier niet weggelaten worden, aangezien ‘paard’ enkelvoud is en ‘koeien’ meervoud. Goed is dus:  “Het paard wordt op stal gezet en de koeien worden gemolken”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9091537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7FCAAB-6B8E-4C18-BBAC-2A5EA18AC9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Foute/lelijke formuleringen met bijzinnen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B6F7AC8-E512-4C75-8C63-65ECE07E77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nl-NL" dirty="0"/>
              <a:t>1. De bijzin staat los van de hoofdzin waarbij hij hoort.</a:t>
            </a:r>
            <a:br>
              <a:rPr lang="nl-NL" dirty="0"/>
            </a:br>
            <a:r>
              <a:rPr lang="nl-NL" dirty="0"/>
              <a:t>- </a:t>
            </a:r>
            <a:r>
              <a:rPr lang="nl-NL" dirty="0">
                <a:solidFill>
                  <a:srgbClr val="FF0000"/>
                </a:solidFill>
              </a:rPr>
              <a:t>Veel honden lijden aan erfelijke ziekten of afwijkingen. Doordat ze veel te ver zijn doorgefokt </a:t>
            </a:r>
            <a:r>
              <a:rPr lang="nl-NL" dirty="0">
                <a:sym typeface="Wingdings" panose="05000000000000000000" pitchFamily="2" charset="2"/>
              </a:rPr>
              <a:t> </a:t>
            </a:r>
            <a:r>
              <a:rPr lang="nl-NL" dirty="0">
                <a:solidFill>
                  <a:srgbClr val="00B050"/>
                </a:solidFill>
                <a:sym typeface="Wingdings" panose="05000000000000000000" pitchFamily="2" charset="2"/>
              </a:rPr>
              <a:t>Veel honden lijden aan erfelijke ziekten of afwijkingen, doordat ze veel te ver zijn doorgefokt</a:t>
            </a:r>
            <a:r>
              <a:rPr lang="nl-NL" dirty="0">
                <a:sym typeface="Wingdings" panose="05000000000000000000" pitchFamily="2" charset="2"/>
              </a:rPr>
              <a:t>. Of: ‘</a:t>
            </a:r>
            <a:r>
              <a:rPr lang="nl-NL" dirty="0">
                <a:solidFill>
                  <a:srgbClr val="00B050"/>
                </a:solidFill>
                <a:sym typeface="Wingdings" panose="05000000000000000000" pitchFamily="2" charset="2"/>
              </a:rPr>
              <a:t>Veel honden lijden aan erfelijke ziekten of afwijkingen. Vaak zijn ze namelijk te ver doorgefokt’.  </a:t>
            </a:r>
            <a:r>
              <a:rPr lang="nl-NL" b="1" i="1" dirty="0">
                <a:sym typeface="Wingdings" panose="05000000000000000000" pitchFamily="2" charset="2"/>
              </a:rPr>
              <a:t>Verbind met een komma de hoofdzin me de hoofdzin, of gebruik twee zinnen.</a:t>
            </a:r>
            <a:br>
              <a:rPr lang="nl-NL" dirty="0">
                <a:solidFill>
                  <a:srgbClr val="00B050"/>
                </a:solidFill>
                <a:sym typeface="Wingdings" panose="05000000000000000000" pitchFamily="2" charset="2"/>
              </a:rPr>
            </a:br>
            <a:br>
              <a:rPr lang="nl-NL" dirty="0">
                <a:solidFill>
                  <a:srgbClr val="00B050"/>
                </a:solidFill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2. De bijzin staat onnodig middenin de hoofdzin:</a:t>
            </a: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- 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De vergunning van een fokker moet </a:t>
            </a:r>
            <a:r>
              <a:rPr lang="nl-NL" i="1" dirty="0">
                <a:solidFill>
                  <a:srgbClr val="FF0000"/>
                </a:solidFill>
                <a:sym typeface="Wingdings" panose="05000000000000000000" pitchFamily="2" charset="2"/>
              </a:rPr>
              <a:t>als hij honden te ver doorfokt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, worden ingetrokken</a:t>
            </a:r>
            <a:r>
              <a:rPr lang="nl-NL" dirty="0">
                <a:sym typeface="Wingdings" panose="05000000000000000000" pitchFamily="2" charset="2"/>
              </a:rPr>
              <a:t>. </a:t>
            </a:r>
            <a:r>
              <a:rPr lang="nl-NL" dirty="0">
                <a:solidFill>
                  <a:srgbClr val="00B050"/>
                </a:solidFill>
                <a:sym typeface="Wingdings" panose="05000000000000000000" pitchFamily="2" charset="2"/>
              </a:rPr>
              <a:t>Als een fokker honden te ver doorfokt, moet zijn vergunning ingetrokken worden. </a:t>
            </a:r>
            <a:r>
              <a:rPr lang="nl-NL" dirty="0">
                <a:sym typeface="Wingdings" panose="05000000000000000000" pitchFamily="2" charset="2"/>
              </a:rPr>
              <a:t>Of: </a:t>
            </a:r>
            <a:r>
              <a:rPr lang="nl-NL" dirty="0">
                <a:solidFill>
                  <a:srgbClr val="00B050"/>
                </a:solidFill>
                <a:sym typeface="Wingdings" panose="05000000000000000000" pitchFamily="2" charset="2"/>
              </a:rPr>
              <a:t>‘De vergunning van een fokker moet worden ingetrokken, als hij honden te ver doorfokt’. </a:t>
            </a:r>
            <a:r>
              <a:rPr lang="nl-NL" b="1" i="1" dirty="0">
                <a:sym typeface="Wingdings" panose="05000000000000000000" pitchFamily="2" charset="2"/>
              </a:rPr>
              <a:t>Zet de bijzin voorin of achterin je samengestelde zin.</a:t>
            </a:r>
            <a:endParaRPr lang="nl-NL" b="1" i="1" dirty="0"/>
          </a:p>
        </p:txBody>
      </p:sp>
    </p:spTree>
    <p:extLst>
      <p:ext uri="{BB962C8B-B14F-4D97-AF65-F5344CB8AC3E}">
        <p14:creationId xmlns:p14="http://schemas.microsoft.com/office/powerpoint/2010/main" val="247110341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7A9833-8332-4EC0-B2DD-C3717F0996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Huiswerk	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29F3289-15C5-4386-AA4F-8044FD6DCA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Schrijven 2.3 en 2.4 (vanaf bladzijde 103) en Formuleren en stijl 2.2 (</a:t>
            </a:r>
            <a:r>
              <a:rPr lang="nl-NL"/>
              <a:t>vanaf bladzijde 228)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67490995"/>
      </p:ext>
    </p:extLst>
  </p:cSld>
  <p:clrMapOvr>
    <a:masterClrMapping/>
  </p:clrMapOvr>
</p:sld>
</file>

<file path=ppt/theme/theme1.xml><?xml version="1.0" encoding="utf-8"?>
<a:theme xmlns:a="http://schemas.openxmlformats.org/drawingml/2006/main" name="Galerie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53</TotalTime>
  <Words>163</Words>
  <Application>Microsoft Office PowerPoint</Application>
  <PresentationFormat>Breedbeeld</PresentationFormat>
  <Paragraphs>24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Gill Sans MT</vt:lpstr>
      <vt:lpstr>Wingdings</vt:lpstr>
      <vt:lpstr>Galerie</vt:lpstr>
      <vt:lpstr>Les 2</vt:lpstr>
      <vt:lpstr>Schrijven 2.3 - brochure</vt:lpstr>
      <vt:lpstr>Schrijven 2.4 – verslag en notulen</vt:lpstr>
      <vt:lpstr>Notulen</vt:lpstr>
      <vt:lpstr>Formuleren en stijl 2.2 – inversie</vt:lpstr>
      <vt:lpstr>Voorkom inversiefouten</vt:lpstr>
      <vt:lpstr>Samentrekking</vt:lpstr>
      <vt:lpstr>Foute/lelijke formuleringen met bijzinnen</vt:lpstr>
      <vt:lpstr>Huiswerk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2</dc:title>
  <dc:creator>Tim van Bommel</dc:creator>
  <cp:lastModifiedBy>Tim van Bommel</cp:lastModifiedBy>
  <cp:revision>5</cp:revision>
  <dcterms:created xsi:type="dcterms:W3CDTF">2018-05-17T10:28:42Z</dcterms:created>
  <dcterms:modified xsi:type="dcterms:W3CDTF">2018-05-17T11:22:01Z</dcterms:modified>
</cp:coreProperties>
</file>

<file path=docProps/thumbnail.jpeg>
</file>