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68" d="100"/>
          <a:sy n="68" d="100"/>
        </p:scale>
        <p:origin x="816"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2417779" y="802298"/>
            <a:ext cx="8637073" cy="2541431"/>
          </a:xfrm>
        </p:spPr>
        <p:txBody>
          <a:bodyPr bIns="0" anchor="b">
            <a:normAutofit/>
          </a:bodyPr>
          <a:lstStyle>
            <a:lvl1pPr algn="l">
              <a:defRPr sz="6600"/>
            </a:lvl1pPr>
          </a:lstStyle>
          <a:p>
            <a:r>
              <a:rPr lang="nl-NL"/>
              <a:t>Klik om stijl te bewerken</a:t>
            </a:r>
            <a:endParaRPr lang="en-US" dirty="0"/>
          </a:p>
        </p:txBody>
      </p:sp>
      <p:sp>
        <p:nvSpPr>
          <p:cNvPr id="3" name="Subtitle 2"/>
          <p:cNvSpPr>
            <a:spLocks noGrp="1"/>
          </p:cNvSpPr>
          <p:nvPr>
            <p:ph type="subTitle" idx="1"/>
          </p:nvPr>
        </p:nvSpPr>
        <p:spPr>
          <a:xfrm>
            <a:off x="2417780" y="3531204"/>
            <a:ext cx="8637072" cy="977621"/>
          </a:xfrm>
        </p:spPr>
        <p:txBody>
          <a:bodyPr tIns="91440" bIns="91440">
            <a:normAutofit/>
          </a:bodyPr>
          <a:lstStyle>
            <a:lvl1pPr marL="0" indent="0" algn="l">
              <a:buNone/>
              <a:defRPr sz="1800" b="0" cap="all" baseline="0">
                <a:solidFill>
                  <a:schemeClr val="tx1"/>
                </a:solidFill>
              </a:defRPr>
            </a:lvl1pPr>
            <a:lvl2pPr marL="457200" indent="0" algn="ctr">
              <a:buNone/>
              <a:defRPr sz="18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5/17/2018</a:t>
            </a:fld>
            <a:endParaRPr lang="en-US" dirty="0"/>
          </a:p>
        </p:txBody>
      </p:sp>
      <p:sp>
        <p:nvSpPr>
          <p:cNvPr id="5" name="Footer Placeholder 4"/>
          <p:cNvSpPr>
            <a:spLocks noGrp="1"/>
          </p:cNvSpPr>
          <p:nvPr>
            <p:ph type="ftr" sz="quarter" idx="11"/>
          </p:nvPr>
        </p:nvSpPr>
        <p:spPr>
          <a:xfrm>
            <a:off x="2416500" y="329307"/>
            <a:ext cx="4973915" cy="309201"/>
          </a:xfrm>
        </p:spPr>
        <p:txBody>
          <a:bodyPr/>
          <a:lstStyle/>
          <a:p>
            <a:endParaRPr lang="en-US" dirty="0"/>
          </a:p>
        </p:txBody>
      </p:sp>
      <p:sp>
        <p:nvSpPr>
          <p:cNvPr id="6" name="Slide Number Placeholder 5"/>
          <p:cNvSpPr>
            <a:spLocks noGrp="1"/>
          </p:cNvSpPr>
          <p:nvPr>
            <p:ph type="sldNum" sz="quarter" idx="12"/>
          </p:nvPr>
        </p:nvSpPr>
        <p:spPr>
          <a:xfrm>
            <a:off x="1437664" y="798973"/>
            <a:ext cx="811019" cy="503578"/>
          </a:xfrm>
        </p:spPr>
        <p:txBody>
          <a:bodyPr/>
          <a:lstStyle/>
          <a:p>
            <a:fld id="{6D22F896-40B5-4ADD-8801-0D06FADFA095}" type="slidenum">
              <a:rPr lang="en-US" dirty="0"/>
              <a:t>‹nr.›</a:t>
            </a:fld>
            <a:endParaRPr lang="en-US" dirty="0"/>
          </a:p>
        </p:txBody>
      </p:sp>
      <p:cxnSp>
        <p:nvCxnSpPr>
          <p:cNvPr id="15" name="Straight Connector 14"/>
          <p:cNvCxnSpPr/>
          <p:nvPr/>
        </p:nvCxnSpPr>
        <p:spPr>
          <a:xfrm>
            <a:off x="2417780" y="3528542"/>
            <a:ext cx="863707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5/17/2018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cxnSp>
        <p:nvCxnSpPr>
          <p:cNvPr id="26" name="Straight Connector 25"/>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39111" y="798973"/>
            <a:ext cx="1615742" cy="4659889"/>
          </a:xfrm>
        </p:spPr>
        <p:txBody>
          <a:bodyPr vert="eaVert"/>
          <a:lstStyle>
            <a:lvl1pPr algn="l">
              <a:defRPr/>
            </a:lvl1pPr>
          </a:lstStyle>
          <a:p>
            <a:r>
              <a:rPr lang="nl-NL"/>
              <a:t>Klik om stijl te bewerken</a:t>
            </a:r>
            <a:endParaRPr lang="en-US" dirty="0"/>
          </a:p>
        </p:txBody>
      </p:sp>
      <p:sp>
        <p:nvSpPr>
          <p:cNvPr id="3" name="Vertical Text Placeholder 2"/>
          <p:cNvSpPr>
            <a:spLocks noGrp="1"/>
          </p:cNvSpPr>
          <p:nvPr>
            <p:ph type="body" orient="vert" idx="1"/>
          </p:nvPr>
        </p:nvSpPr>
        <p:spPr>
          <a:xfrm>
            <a:off x="1444672" y="798973"/>
            <a:ext cx="7828830" cy="4659889"/>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5/17/2018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cxnSp>
        <p:nvCxnSpPr>
          <p:cNvPr id="15" name="Straight Connector 14"/>
          <p:cNvCxnSpPr/>
          <p:nvPr/>
        </p:nvCxnSpPr>
        <p:spPr>
          <a:xfrm>
            <a:off x="9439111" y="798973"/>
            <a:ext cx="0" cy="4659889"/>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ncho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5/17/2018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cxnSp>
        <p:nvCxnSpPr>
          <p:cNvPr id="33" name="Straight Connector 32"/>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1454239" y="1756130"/>
            <a:ext cx="8643154" cy="1887950"/>
          </a:xfrm>
        </p:spPr>
        <p:txBody>
          <a:bodyPr anchor="b">
            <a:normAutofit/>
          </a:bodyPr>
          <a:lstStyle>
            <a:lvl1pPr algn="l">
              <a:defRPr sz="3600"/>
            </a:lvl1pPr>
          </a:lstStyle>
          <a:p>
            <a:r>
              <a:rPr lang="nl-NL"/>
              <a:t>Klik om stijl te bewerken</a:t>
            </a:r>
            <a:endParaRPr lang="en-US" dirty="0"/>
          </a:p>
        </p:txBody>
      </p:sp>
      <p:sp>
        <p:nvSpPr>
          <p:cNvPr id="3" name="Text Placeholder 2"/>
          <p:cNvSpPr>
            <a:spLocks noGrp="1"/>
          </p:cNvSpPr>
          <p:nvPr>
            <p:ph type="body" idx="1"/>
          </p:nvPr>
        </p:nvSpPr>
        <p:spPr>
          <a:xfrm>
            <a:off x="1454239" y="3806195"/>
            <a:ext cx="8630446" cy="1012929"/>
          </a:xfrm>
        </p:spPr>
        <p:txBody>
          <a:bodyPr tIns="91440">
            <a:norm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48A87A34-81AB-432B-8DAE-1953F412C126}" type="datetimeFigureOut">
              <a:rPr lang="en-US" dirty="0"/>
              <a:t>5/17/2018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cxnSp>
        <p:nvCxnSpPr>
          <p:cNvPr id="15" name="Straight Connector 14"/>
          <p:cNvCxnSpPr/>
          <p:nvPr/>
        </p:nvCxnSpPr>
        <p:spPr>
          <a:xfrm>
            <a:off x="1454239" y="3804985"/>
            <a:ext cx="8630446"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a:xfrm>
            <a:off x="1449217" y="804889"/>
            <a:ext cx="9605635" cy="1059305"/>
          </a:xfrm>
        </p:spPr>
        <p:txBody>
          <a:bodyPr/>
          <a:lstStyle/>
          <a:p>
            <a:r>
              <a:rPr lang="nl-NL"/>
              <a:t>Klik om stijl te bewerken</a:t>
            </a:r>
            <a:endParaRPr lang="en-US" dirty="0"/>
          </a:p>
        </p:txBody>
      </p:sp>
      <p:sp>
        <p:nvSpPr>
          <p:cNvPr id="3" name="Content Placeholder 2"/>
          <p:cNvSpPr>
            <a:spLocks noGrp="1"/>
          </p:cNvSpPr>
          <p:nvPr>
            <p:ph sz="half" idx="1"/>
          </p:nvPr>
        </p:nvSpPr>
        <p:spPr>
          <a:xfrm>
            <a:off x="1447331" y="2010878"/>
            <a:ext cx="4645152" cy="3448595"/>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413771" y="2017343"/>
            <a:ext cx="4645152" cy="3441520"/>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48A87A34-81AB-432B-8DAE-1953F412C126}" type="datetimeFigureOut">
              <a:rPr lang="en-US" dirty="0"/>
              <a:t>5/17/2018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cxnSp>
        <p:nvCxnSpPr>
          <p:cNvPr id="35" name="Straight Connector 3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447191" y="804163"/>
            <a:ext cx="9607661" cy="1056319"/>
          </a:xfrm>
        </p:spPr>
        <p:txBody>
          <a:bodyPr/>
          <a:lstStyle/>
          <a:p>
            <a:r>
              <a:rPr lang="nl-NL"/>
              <a:t>Klik om stijl te bewerken</a:t>
            </a:r>
            <a:endParaRPr lang="en-US" dirty="0"/>
          </a:p>
        </p:txBody>
      </p:sp>
      <p:sp>
        <p:nvSpPr>
          <p:cNvPr id="3" name="Text Placeholder 2"/>
          <p:cNvSpPr>
            <a:spLocks noGrp="1"/>
          </p:cNvSpPr>
          <p:nvPr>
            <p:ph type="body" idx="1"/>
          </p:nvPr>
        </p:nvSpPr>
        <p:spPr>
          <a:xfrm>
            <a:off x="1447191" y="2019549"/>
            <a:ext cx="4645152" cy="801943"/>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Content Placeholder 3"/>
          <p:cNvSpPr>
            <a:spLocks noGrp="1"/>
          </p:cNvSpPr>
          <p:nvPr>
            <p:ph sz="half" idx="2"/>
          </p:nvPr>
        </p:nvSpPr>
        <p:spPr>
          <a:xfrm>
            <a:off x="1447191" y="2824269"/>
            <a:ext cx="4645152" cy="2644457"/>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412362" y="2023003"/>
            <a:ext cx="4645152" cy="802237"/>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Content Placeholder 5"/>
          <p:cNvSpPr>
            <a:spLocks noGrp="1"/>
          </p:cNvSpPr>
          <p:nvPr>
            <p:ph sz="quarter" idx="4"/>
          </p:nvPr>
        </p:nvSpPr>
        <p:spPr>
          <a:xfrm>
            <a:off x="6412362" y="2821491"/>
            <a:ext cx="4645152" cy="2637371"/>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48A87A34-81AB-432B-8DAE-1953F412C126}" type="datetimeFigureOut">
              <a:rPr lang="en-US" dirty="0"/>
              <a:t>5/17/2018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t>‹nr.›</a:t>
            </a:fld>
            <a:endParaRPr lang="en-US" dirty="0"/>
          </a:p>
        </p:txBody>
      </p:sp>
      <p:cxnSp>
        <p:nvCxnSpPr>
          <p:cNvPr id="29" name="Straight Connector 28"/>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48A87A34-81AB-432B-8DAE-1953F412C126}" type="datetimeFigureOut">
              <a:rPr lang="en-US" dirty="0"/>
              <a:t>5/17/2018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cxnSp>
        <p:nvCxnSpPr>
          <p:cNvPr id="25" name="Straight Connector 2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A87A34-81AB-432B-8DAE-1953F412C126}" type="datetimeFigureOut">
              <a:rPr lang="en-US" dirty="0"/>
              <a:t>5/17/2018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444671" y="798973"/>
            <a:ext cx="3273099" cy="2247117"/>
          </a:xfrm>
        </p:spPr>
        <p:txBody>
          <a:bodyPr anchor="b">
            <a:normAutofit/>
          </a:bodyPr>
          <a:lstStyle>
            <a:lvl1pPr algn="l">
              <a:defRPr sz="2400"/>
            </a:lvl1pPr>
          </a:lstStyle>
          <a:p>
            <a:r>
              <a:rPr lang="nl-NL"/>
              <a:t>Klik om stijl te bewerken</a:t>
            </a:r>
            <a:endParaRPr lang="en-US" dirty="0"/>
          </a:p>
        </p:txBody>
      </p:sp>
      <p:sp>
        <p:nvSpPr>
          <p:cNvPr id="3" name="Content Placeholder 2"/>
          <p:cNvSpPr>
            <a:spLocks noGrp="1"/>
          </p:cNvSpPr>
          <p:nvPr>
            <p:ph idx="1"/>
          </p:nvPr>
        </p:nvSpPr>
        <p:spPr>
          <a:xfrm>
            <a:off x="5043714" y="798974"/>
            <a:ext cx="6012470" cy="4658826"/>
          </a:xfrm>
        </p:spPr>
        <p:txBody>
          <a:bodyPr anchor="ct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1444671" y="3205491"/>
            <a:ext cx="3275013" cy="2248181"/>
          </a:xfrm>
        </p:spPr>
        <p:txBody>
          <a:bodyPr/>
          <a:lstStyle>
            <a:lvl1pPr marL="0" indent="0" algn="l">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Date Placeholder 4"/>
          <p:cNvSpPr>
            <a:spLocks noGrp="1"/>
          </p:cNvSpPr>
          <p:nvPr>
            <p:ph type="dt" sz="half" idx="10"/>
          </p:nvPr>
        </p:nvSpPr>
        <p:spPr/>
        <p:txBody>
          <a:bodyPr/>
          <a:lstStyle/>
          <a:p>
            <a:fld id="{48A87A34-81AB-432B-8DAE-1953F412C126}" type="datetimeFigureOut">
              <a:rPr lang="en-US" dirty="0"/>
              <a:t>5/17/2018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cxnSp>
        <p:nvCxnSpPr>
          <p:cNvPr id="17" name="Straight Connector 16"/>
          <p:cNvCxnSpPr/>
          <p:nvPr/>
        </p:nvCxnSpPr>
        <p:spPr>
          <a:xfrm>
            <a:off x="1448280" y="3205491"/>
            <a:ext cx="3269490"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grpSp>
        <p:nvGrpSpPr>
          <p:cNvPr id="8" name="Group 7"/>
          <p:cNvGrpSpPr/>
          <p:nvPr/>
        </p:nvGrpSpPr>
        <p:grpSpPr>
          <a:xfrm>
            <a:off x="7477387" y="482170"/>
            <a:ext cx="4074533" cy="5149101"/>
            <a:chOff x="7477387" y="482170"/>
            <a:chExt cx="4074533" cy="5149101"/>
          </a:xfrm>
        </p:grpSpPr>
        <p:sp>
          <p:nvSpPr>
            <p:cNvPr id="18" name="Rectangle 17"/>
            <p:cNvSpPr/>
            <p:nvPr/>
          </p:nvSpPr>
          <p:spPr bwMode="black">
            <a:xfrm>
              <a:off x="7477387" y="482170"/>
              <a:ext cx="4074533" cy="5149101"/>
            </a:xfrm>
            <a:prstGeom prst="rect">
              <a:avLst/>
            </a:prstGeom>
            <a:gradFill>
              <a:gsLst>
                <a:gs pos="0">
                  <a:srgbClr val="000001"/>
                </a:gs>
                <a:gs pos="100000">
                  <a:srgbClr val="191919"/>
                </a:gs>
              </a:gsLst>
            </a:gradFill>
            <a:ln w="76200" cmpd="sng">
              <a:noFill/>
              <a:miter lim="800000"/>
            </a:ln>
            <a:effectLst>
              <a:outerShdw blurRad="127000" dist="228600" dir="4740000" sx="98000" sy="98000" algn="tl" rotWithShape="0">
                <a:srgbClr val="000000">
                  <a:alpha val="34000"/>
                </a:srgbClr>
              </a:outerShdw>
            </a:effectLst>
            <a:scene3d>
              <a:camera prst="orthographicFront"/>
              <a:lightRig rig="threePt" dir="t"/>
            </a:scene3d>
            <a:sp3d>
              <a:bevelT w="152400" h="50800" prst="softRound"/>
            </a:sp3d>
          </p:spPr>
          <p:style>
            <a:lnRef idx="1">
              <a:schemeClr val="accent1"/>
            </a:lnRef>
            <a:fillRef idx="3">
              <a:schemeClr val="accent1"/>
            </a:fillRef>
            <a:effectRef idx="2">
              <a:schemeClr val="accent1"/>
            </a:effectRef>
            <a:fontRef idx="minor">
              <a:schemeClr val="lt1"/>
            </a:fontRef>
          </p:style>
        </p:sp>
        <p:sp>
          <p:nvSpPr>
            <p:cNvPr id="19" name="Rectangle 18"/>
            <p:cNvSpPr/>
            <p:nvPr/>
          </p:nvSpPr>
          <p:spPr bwMode="blackWhite">
            <a:xfrm>
              <a:off x="7790446" y="812506"/>
              <a:ext cx="3450289" cy="4466452"/>
            </a:xfrm>
            <a:prstGeom prst="rect">
              <a:avLst/>
            </a:prstGeom>
            <a:gradFill>
              <a:gsLst>
                <a:gs pos="0">
                  <a:srgbClr val="DADADA"/>
                </a:gs>
                <a:gs pos="100000">
                  <a:srgbClr val="FFFFFE"/>
                </a:gs>
              </a:gsLst>
              <a:lin ang="16200000" scaled="0"/>
            </a:gradFill>
            <a:ln w="50800" cmpd="sng">
              <a:solidFill>
                <a:srgbClr val="191919"/>
              </a:solidFill>
              <a:miter lim="800000"/>
            </a:ln>
            <a:effectLst>
              <a:innerShdw blurRad="63500" dist="88900" dir="14100000">
                <a:srgbClr val="000000">
                  <a:alpha val="30000"/>
                </a:srgbClr>
              </a:innerShdw>
            </a:effectLst>
            <a:scene3d>
              <a:camera prst="orthographicFront"/>
              <a:lightRig rig="threePt" dir="t"/>
            </a:scene3d>
            <a:sp3d>
              <a:bevelT prst="relaxedInset"/>
            </a:sp3d>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title"/>
          </p:nvPr>
        </p:nvSpPr>
        <p:spPr>
          <a:xfrm>
            <a:off x="1451206" y="1129513"/>
            <a:ext cx="5532328" cy="1830584"/>
          </a:xfrm>
        </p:spPr>
        <p:txBody>
          <a:bodyPr anchor="b">
            <a:normAutofit/>
          </a:bodyPr>
          <a:lstStyle>
            <a:lvl1pPr>
              <a:defRPr sz="3200"/>
            </a:lvl1pPr>
          </a:lstStyle>
          <a:p>
            <a:r>
              <a:rPr lang="nl-NL"/>
              <a:t>Klik om stijl te bewerken</a:t>
            </a:r>
            <a:endParaRPr lang="en-US" dirty="0"/>
          </a:p>
        </p:txBody>
      </p:sp>
      <p:sp>
        <p:nvSpPr>
          <p:cNvPr id="3" name="Picture Placeholder 2"/>
          <p:cNvSpPr>
            <a:spLocks noGrp="1" noChangeAspect="1"/>
          </p:cNvSpPr>
          <p:nvPr>
            <p:ph type="pic" idx="1"/>
          </p:nvPr>
        </p:nvSpPr>
        <p:spPr>
          <a:xfrm>
            <a:off x="8124389" y="1122542"/>
            <a:ext cx="2791171" cy="3866327"/>
          </a:xfrm>
          <a:solidFill>
            <a:schemeClr val="bg1">
              <a:lumMod val="85000"/>
            </a:schemeClr>
          </a:solidFill>
          <a:ln w="9525" cap="sq">
            <a:noFill/>
            <a:miter lim="800000"/>
          </a:ln>
          <a:effectLst/>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1450329" y="3145992"/>
            <a:ext cx="5524404" cy="2003742"/>
          </a:xfrm>
        </p:spPr>
        <p:txBody>
          <a:bodyPr>
            <a:normAutofit/>
          </a:bodyPr>
          <a:lstStyle>
            <a:lvl1pPr marL="0" indent="0" algn="l">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Date Placeholder 4"/>
          <p:cNvSpPr>
            <a:spLocks noGrp="1"/>
          </p:cNvSpPr>
          <p:nvPr>
            <p:ph type="dt" sz="half" idx="10"/>
          </p:nvPr>
        </p:nvSpPr>
        <p:spPr>
          <a:xfrm>
            <a:off x="1447382" y="5469856"/>
            <a:ext cx="5527351" cy="320123"/>
          </a:xfrm>
        </p:spPr>
        <p:txBody>
          <a:bodyPr/>
          <a:lstStyle>
            <a:lvl1pPr algn="l">
              <a:defRPr/>
            </a:lvl1pPr>
          </a:lstStyle>
          <a:p>
            <a:fld id="{48A87A34-81AB-432B-8DAE-1953F412C126}" type="datetimeFigureOut">
              <a:rPr lang="en-US" dirty="0"/>
              <a:pPr/>
              <a:t>5/17/2018</a:t>
            </a:fld>
            <a:endParaRPr lang="en-US" dirty="0"/>
          </a:p>
        </p:txBody>
      </p:sp>
      <p:sp>
        <p:nvSpPr>
          <p:cNvPr id="6" name="Footer Placeholder 5"/>
          <p:cNvSpPr>
            <a:spLocks noGrp="1"/>
          </p:cNvSpPr>
          <p:nvPr>
            <p:ph type="ftr" sz="quarter" idx="11"/>
          </p:nvPr>
        </p:nvSpPr>
        <p:spPr>
          <a:xfrm>
            <a:off x="1447382" y="318640"/>
            <a:ext cx="5541004" cy="320931"/>
          </a:xfrm>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cxnSp>
        <p:nvCxnSpPr>
          <p:cNvPr id="31" name="Straight Connector 30"/>
          <p:cNvCxnSpPr/>
          <p:nvPr/>
        </p:nvCxnSpPr>
        <p:spPr>
          <a:xfrm>
            <a:off x="1447382" y="3143605"/>
            <a:ext cx="5527351"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8" name="Rectangle 7"/>
          <p:cNvSpPr/>
          <p:nvPr/>
        </p:nvSpPr>
        <p:spPr>
          <a:xfrm>
            <a:off x="0" y="2019476"/>
            <a:ext cx="12192000" cy="4105941"/>
          </a:xfrm>
          <a:prstGeom prst="rect">
            <a:avLst/>
          </a:prstGeom>
          <a:gradFill flip="none" rotWithShape="1">
            <a:gsLst>
              <a:gs pos="0">
                <a:schemeClr val="bg2">
                  <a:alpha val="0"/>
                </a:schemeClr>
              </a:gs>
              <a:gs pos="100000">
                <a:schemeClr val="bg2"/>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sp>
      <p:pic>
        <p:nvPicPr>
          <p:cNvPr id="7" name="Picture 6"/>
          <p:cNvPicPr>
            <a:picLocks noChangeAspect="1"/>
          </p:cNvPicPr>
          <p:nvPr/>
        </p:nvPicPr>
        <p:blipFill rotWithShape="1">
          <a:blip r:embed="rId13">
            <a:extLst>
              <a:ext uri="{28A0092B-C50C-407E-A947-70E740481C1C}">
                <a14:useLocalDpi xmlns:a14="http://schemas.microsoft.com/office/drawing/2010/main" val="0"/>
              </a:ext>
            </a:extLst>
          </a:blip>
          <a:srcRect t="1538" b="-1538"/>
          <a:stretch/>
        </p:blipFill>
        <p:spPr bwMode="black">
          <a:xfrm>
            <a:off x="0" y="6126480"/>
            <a:ext cx="12192000" cy="742950"/>
          </a:xfrm>
          <a:prstGeom prst="rect">
            <a:avLst/>
          </a:prstGeom>
        </p:spPr>
      </p:pic>
      <p:sp>
        <p:nvSpPr>
          <p:cNvPr id="2" name="Title Placeholder 1"/>
          <p:cNvSpPr>
            <a:spLocks noGrp="1"/>
          </p:cNvSpPr>
          <p:nvPr>
            <p:ph type="title"/>
          </p:nvPr>
        </p:nvSpPr>
        <p:spPr>
          <a:xfrm>
            <a:off x="1451579" y="804519"/>
            <a:ext cx="9603275" cy="1049235"/>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1451579" y="2015732"/>
            <a:ext cx="9603275" cy="345061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554138" y="330370"/>
            <a:ext cx="3500715" cy="309201"/>
          </a:xfrm>
          <a:prstGeom prst="rect">
            <a:avLst/>
          </a:prstGeom>
        </p:spPr>
        <p:txBody>
          <a:bodyPr vert="horz" lIns="91440" tIns="45720" rIns="91440" bIns="45720" rtlCol="0" anchor="ctr"/>
          <a:lstStyle>
            <a:lvl1pPr algn="r">
              <a:defRPr sz="1000">
                <a:solidFill>
                  <a:schemeClr val="tx1">
                    <a:tint val="75000"/>
                  </a:schemeClr>
                </a:solidFill>
              </a:defRPr>
            </a:lvl1pPr>
          </a:lstStyle>
          <a:p>
            <a:fld id="{48A87A34-81AB-432B-8DAE-1953F412C126}" type="datetimeFigureOut">
              <a:rPr lang="en-US" dirty="0"/>
              <a:pPr/>
              <a:t>5/17/2018</a:t>
            </a:fld>
            <a:endParaRPr lang="en-US" dirty="0"/>
          </a:p>
        </p:txBody>
      </p:sp>
      <p:sp>
        <p:nvSpPr>
          <p:cNvPr id="5" name="Footer Placeholder 4"/>
          <p:cNvSpPr>
            <a:spLocks noGrp="1"/>
          </p:cNvSpPr>
          <p:nvPr>
            <p:ph type="ftr" sz="quarter" idx="3"/>
          </p:nvPr>
        </p:nvSpPr>
        <p:spPr>
          <a:xfrm>
            <a:off x="1451579" y="329307"/>
            <a:ext cx="5938836" cy="309201"/>
          </a:xfrm>
          <a:prstGeom prst="rect">
            <a:avLst/>
          </a:prstGeom>
        </p:spPr>
        <p:txBody>
          <a:bodyPr vert="horz" lIns="91440" tIns="45720" rIns="91440" bIns="45720" rtlCol="0" anchor="ctr"/>
          <a:lstStyle>
            <a:lvl1pPr algn="l">
              <a:defRPr sz="10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480060" y="798973"/>
            <a:ext cx="811019" cy="503578"/>
          </a:xfrm>
          <a:prstGeom prst="rect">
            <a:avLst/>
          </a:prstGeom>
        </p:spPr>
        <p:txBody>
          <a:bodyPr vert="horz" lIns="91440" tIns="45720" rIns="91440" bIns="45720" rtlCol="0" anchor="t"/>
          <a:lstStyle>
            <a:lvl1pPr algn="r">
              <a:defRPr sz="2800">
                <a:solidFill>
                  <a:schemeClr val="accent1"/>
                </a:solidFill>
              </a:defRPr>
            </a:lvl1pPr>
          </a:lstStyle>
          <a:p>
            <a:fld id="{6D22F896-40B5-4ADD-8801-0D06FADFA095}" type="slidenum">
              <a:rPr lang="en-US" dirty="0"/>
              <a:pPr/>
              <a:t>‹nr.›</a:t>
            </a:fld>
            <a:endParaRPr lang="en-US" dirty="0"/>
          </a:p>
        </p:txBody>
      </p:sp>
      <p:cxnSp>
        <p:nvCxnSpPr>
          <p:cNvPr id="10" name="Straight Connector 9"/>
          <p:cNvCxnSpPr/>
          <p:nvPr/>
        </p:nvCxnSpPr>
        <p:spPr>
          <a:xfrm>
            <a:off x="0" y="6128413"/>
            <a:ext cx="12192000" cy="0"/>
          </a:xfrm>
          <a:prstGeom prst="line">
            <a:avLst/>
          </a:prstGeom>
          <a:ln w="12700">
            <a:solidFill>
              <a:srgbClr val="000001">
                <a:alpha val="20000"/>
              </a:srgbClr>
            </a:solidFill>
          </a:ln>
        </p:spPr>
        <p:style>
          <a:lnRef idx="1">
            <a:schemeClr val="accent1"/>
          </a:lnRef>
          <a:fillRef idx="0">
            <a:schemeClr val="accent1"/>
          </a:fillRef>
          <a:effectRef idx="0">
            <a:schemeClr val="accent1"/>
          </a:effectRef>
          <a:fontRef idx="minor">
            <a:schemeClr val="tx1"/>
          </a:fontRef>
        </p:style>
      </p:cxn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3200" b="0" i="0" kern="1200" cap="all">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accent1"/>
        </a:buClr>
        <a:buSzPct val="100000"/>
        <a:buFont typeface="Arial" panose="020B0604020202020204" pitchFamily="34" charset="0"/>
        <a:buChar char="•"/>
        <a:defRPr sz="2000" kern="120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800" kern="1200" cap="none" baseline="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600" kern="120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400" kern="1200" cap="none" baseline="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www.uitzendinggemist.nl/" TargetMode="External"/><Relationship Id="rId2" Type="http://schemas.openxmlformats.org/officeDocument/2006/relationships/hyperlink" Target="http://www.omroep.nl/"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www.volkskrant.nl/dossier-zorg/dupuis-ontkent-in-pauw-misstanden-haagse-zorgcentra~a3783710/"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5992F7B-C245-4627-A761-35A67DB766CD}"/>
              </a:ext>
            </a:extLst>
          </p:cNvPr>
          <p:cNvSpPr>
            <a:spLocks noGrp="1"/>
          </p:cNvSpPr>
          <p:nvPr>
            <p:ph type="ctrTitle"/>
          </p:nvPr>
        </p:nvSpPr>
        <p:spPr/>
        <p:txBody>
          <a:bodyPr/>
          <a:lstStyle/>
          <a:p>
            <a:r>
              <a:rPr lang="nl-NL" dirty="0"/>
              <a:t>Les 1</a:t>
            </a:r>
          </a:p>
        </p:txBody>
      </p:sp>
      <p:sp>
        <p:nvSpPr>
          <p:cNvPr id="3" name="Ondertitel 2">
            <a:extLst>
              <a:ext uri="{FF2B5EF4-FFF2-40B4-BE49-F238E27FC236}">
                <a16:creationId xmlns:a16="http://schemas.microsoft.com/office/drawing/2014/main" id="{7F56BB52-596A-430B-9DF3-4E07A0F7A57C}"/>
              </a:ext>
            </a:extLst>
          </p:cNvPr>
          <p:cNvSpPr>
            <a:spLocks noGrp="1"/>
          </p:cNvSpPr>
          <p:nvPr>
            <p:ph type="subTitle" idx="1"/>
          </p:nvPr>
        </p:nvSpPr>
        <p:spPr/>
        <p:txBody>
          <a:bodyPr/>
          <a:lstStyle/>
          <a:p>
            <a:r>
              <a:rPr lang="nl-NL" dirty="0"/>
              <a:t>Schrijven 2.1 en 2.2 </a:t>
            </a:r>
            <a:br>
              <a:rPr lang="nl-NL" dirty="0"/>
            </a:br>
            <a:r>
              <a:rPr lang="nl-NL" dirty="0"/>
              <a:t>Formuleren en Stijl 2.1</a:t>
            </a:r>
          </a:p>
        </p:txBody>
      </p:sp>
    </p:spTree>
    <p:extLst>
      <p:ext uri="{BB962C8B-B14F-4D97-AF65-F5344CB8AC3E}">
        <p14:creationId xmlns:p14="http://schemas.microsoft.com/office/powerpoint/2010/main" val="26897092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AD259F3-93EE-422A-9244-ACC9814BF240}"/>
              </a:ext>
            </a:extLst>
          </p:cNvPr>
          <p:cNvSpPr>
            <a:spLocks noGrp="1"/>
          </p:cNvSpPr>
          <p:nvPr>
            <p:ph type="title"/>
          </p:nvPr>
        </p:nvSpPr>
        <p:spPr/>
        <p:txBody>
          <a:bodyPr/>
          <a:lstStyle/>
          <a:p>
            <a:r>
              <a:rPr lang="nl-NL" dirty="0"/>
              <a:t>Goed of fout?</a:t>
            </a:r>
          </a:p>
        </p:txBody>
      </p:sp>
      <p:sp>
        <p:nvSpPr>
          <p:cNvPr id="3" name="Tijdelijke aanduiding voor inhoud 2">
            <a:extLst>
              <a:ext uri="{FF2B5EF4-FFF2-40B4-BE49-F238E27FC236}">
                <a16:creationId xmlns:a16="http://schemas.microsoft.com/office/drawing/2014/main" id="{BB22F256-0476-4CCB-BE73-AEAE1D21BBD0}"/>
              </a:ext>
            </a:extLst>
          </p:cNvPr>
          <p:cNvSpPr>
            <a:spLocks noGrp="1"/>
          </p:cNvSpPr>
          <p:nvPr>
            <p:ph idx="1"/>
          </p:nvPr>
        </p:nvSpPr>
        <p:spPr>
          <a:xfrm>
            <a:off x="1451579" y="1973529"/>
            <a:ext cx="9603275" cy="3450613"/>
          </a:xfrm>
        </p:spPr>
        <p:txBody>
          <a:bodyPr>
            <a:normAutofit lnSpcReduction="10000"/>
          </a:bodyPr>
          <a:lstStyle/>
          <a:p>
            <a:pPr marL="0" indent="0">
              <a:buNone/>
            </a:pPr>
            <a:r>
              <a:rPr lang="nl-NL" dirty="0"/>
              <a:t>1. Volgens de moeder van mijn vriendin is de media in Nederland te kritisch.</a:t>
            </a:r>
            <a:br>
              <a:rPr lang="nl-NL" dirty="0"/>
            </a:br>
            <a:r>
              <a:rPr lang="nl-NL" dirty="0"/>
              <a:t>2. Een zwerm bijen achtervolgden de jongen.</a:t>
            </a:r>
            <a:br>
              <a:rPr lang="nl-NL" dirty="0"/>
            </a:br>
            <a:r>
              <a:rPr lang="nl-NL" dirty="0"/>
              <a:t>3. De politie zijn massaal uitgerukt na de melding over een mogelijke aanslag.</a:t>
            </a:r>
            <a:br>
              <a:rPr lang="nl-NL" dirty="0"/>
            </a:br>
            <a:r>
              <a:rPr lang="nl-NL" dirty="0"/>
              <a:t>4. Een groot aantal vlinders zijn uitgestorven.</a:t>
            </a:r>
            <a:br>
              <a:rPr lang="nl-NL" dirty="0"/>
            </a:br>
            <a:r>
              <a:rPr lang="nl-NL" dirty="0"/>
              <a:t>5. De menigte bewegen zich langzaam in de richting van het voetbalstadion.</a:t>
            </a:r>
            <a:br>
              <a:rPr lang="nl-NL" dirty="0"/>
            </a:br>
            <a:r>
              <a:rPr lang="nl-NL" dirty="0"/>
              <a:t>6. Het tiental kwamen te laat aan.</a:t>
            </a:r>
            <a:br>
              <a:rPr lang="nl-NL" dirty="0"/>
            </a:br>
            <a:r>
              <a:rPr lang="nl-NL" dirty="0"/>
              <a:t>7. De kudde schapen worden in de winter in de stal geplaatst.</a:t>
            </a:r>
            <a:br>
              <a:rPr lang="nl-NL" dirty="0"/>
            </a:br>
            <a:r>
              <a:rPr lang="nl-NL" dirty="0"/>
              <a:t>8. De antibiotica werkt tot nu toe prima.</a:t>
            </a:r>
            <a:br>
              <a:rPr lang="nl-NL" dirty="0"/>
            </a:br>
            <a:br>
              <a:rPr lang="nl-NL" dirty="0"/>
            </a:br>
            <a:endParaRPr lang="nl-NL" dirty="0"/>
          </a:p>
        </p:txBody>
      </p:sp>
    </p:spTree>
    <p:extLst>
      <p:ext uri="{BB962C8B-B14F-4D97-AF65-F5344CB8AC3E}">
        <p14:creationId xmlns:p14="http://schemas.microsoft.com/office/powerpoint/2010/main" val="313099179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4C1EFD2-05F5-4B23-B829-2574D8B20D82}"/>
              </a:ext>
            </a:extLst>
          </p:cNvPr>
          <p:cNvSpPr>
            <a:spLocks noGrp="1"/>
          </p:cNvSpPr>
          <p:nvPr>
            <p:ph type="title"/>
          </p:nvPr>
        </p:nvSpPr>
        <p:spPr/>
        <p:txBody>
          <a:bodyPr/>
          <a:lstStyle/>
          <a:p>
            <a:r>
              <a:rPr lang="nl-NL" dirty="0"/>
              <a:t>Goed of fout?</a:t>
            </a:r>
          </a:p>
        </p:txBody>
      </p:sp>
      <p:sp>
        <p:nvSpPr>
          <p:cNvPr id="3" name="Tijdelijke aanduiding voor inhoud 2">
            <a:extLst>
              <a:ext uri="{FF2B5EF4-FFF2-40B4-BE49-F238E27FC236}">
                <a16:creationId xmlns:a16="http://schemas.microsoft.com/office/drawing/2014/main" id="{4D025833-D097-487B-8710-7EEF45F9C1EE}"/>
              </a:ext>
            </a:extLst>
          </p:cNvPr>
          <p:cNvSpPr>
            <a:spLocks noGrp="1"/>
          </p:cNvSpPr>
          <p:nvPr>
            <p:ph idx="1"/>
          </p:nvPr>
        </p:nvSpPr>
        <p:spPr/>
        <p:txBody>
          <a:bodyPr>
            <a:normAutofit lnSpcReduction="10000"/>
          </a:bodyPr>
          <a:lstStyle/>
          <a:p>
            <a:pPr marL="0" indent="0">
              <a:buNone/>
            </a:pPr>
            <a:r>
              <a:rPr lang="nl-NL" dirty="0">
                <a:solidFill>
                  <a:srgbClr val="FF0000"/>
                </a:solidFill>
              </a:rPr>
              <a:t>1. Volgens de moeder van mijn vriendin is de media in Nederland te kritisch.</a:t>
            </a:r>
            <a:br>
              <a:rPr lang="nl-NL" dirty="0">
                <a:solidFill>
                  <a:srgbClr val="FF0000"/>
                </a:solidFill>
              </a:rPr>
            </a:br>
            <a:r>
              <a:rPr lang="nl-NL" dirty="0">
                <a:solidFill>
                  <a:srgbClr val="FF0000"/>
                </a:solidFill>
              </a:rPr>
              <a:t>2. Een zwerm bijen achtervolgden de jongen.</a:t>
            </a:r>
            <a:br>
              <a:rPr lang="nl-NL" dirty="0">
                <a:solidFill>
                  <a:srgbClr val="FF0000"/>
                </a:solidFill>
              </a:rPr>
            </a:br>
            <a:r>
              <a:rPr lang="nl-NL" dirty="0">
                <a:solidFill>
                  <a:srgbClr val="FF0000"/>
                </a:solidFill>
              </a:rPr>
              <a:t>3. De politie zijn massaal uitgerukt na de melding over een mogelijke aanslag.</a:t>
            </a:r>
            <a:br>
              <a:rPr lang="nl-NL" dirty="0">
                <a:solidFill>
                  <a:srgbClr val="FF0000"/>
                </a:solidFill>
              </a:rPr>
            </a:br>
            <a:r>
              <a:rPr lang="nl-NL" dirty="0">
                <a:solidFill>
                  <a:srgbClr val="FF0000"/>
                </a:solidFill>
              </a:rPr>
              <a:t>4. Een groot aantal vlinders zijn uitgestorven.</a:t>
            </a:r>
            <a:br>
              <a:rPr lang="nl-NL" dirty="0">
                <a:solidFill>
                  <a:srgbClr val="FF0000"/>
                </a:solidFill>
              </a:rPr>
            </a:br>
            <a:r>
              <a:rPr lang="nl-NL" dirty="0">
                <a:solidFill>
                  <a:srgbClr val="FF0000"/>
                </a:solidFill>
              </a:rPr>
              <a:t>5. De menigte bewegen zich langzaam in de richting van het voetbalstadion.</a:t>
            </a:r>
            <a:br>
              <a:rPr lang="nl-NL" dirty="0">
                <a:solidFill>
                  <a:srgbClr val="FF0000"/>
                </a:solidFill>
              </a:rPr>
            </a:br>
            <a:r>
              <a:rPr lang="nl-NL" dirty="0">
                <a:solidFill>
                  <a:srgbClr val="FF0000"/>
                </a:solidFill>
              </a:rPr>
              <a:t>6. Het tiental kwamen te laat aan.</a:t>
            </a:r>
            <a:br>
              <a:rPr lang="nl-NL" dirty="0">
                <a:solidFill>
                  <a:srgbClr val="FF0000"/>
                </a:solidFill>
              </a:rPr>
            </a:br>
            <a:r>
              <a:rPr lang="nl-NL" dirty="0">
                <a:solidFill>
                  <a:srgbClr val="FF0000"/>
                </a:solidFill>
              </a:rPr>
              <a:t>7. De kudde schapen worden in de winter in de stal geplaatst.</a:t>
            </a:r>
            <a:br>
              <a:rPr lang="nl-NL" dirty="0">
                <a:solidFill>
                  <a:srgbClr val="FF0000"/>
                </a:solidFill>
              </a:rPr>
            </a:br>
            <a:r>
              <a:rPr lang="nl-NL" dirty="0">
                <a:solidFill>
                  <a:srgbClr val="FF0000"/>
                </a:solidFill>
              </a:rPr>
              <a:t>8. De antibiotica werkt tot nu toe prima.</a:t>
            </a:r>
            <a:br>
              <a:rPr lang="nl-NL" dirty="0">
                <a:solidFill>
                  <a:srgbClr val="FF0000"/>
                </a:solidFill>
              </a:rPr>
            </a:br>
            <a:br>
              <a:rPr lang="nl-NL" dirty="0">
                <a:solidFill>
                  <a:srgbClr val="FF0000"/>
                </a:solidFill>
              </a:rPr>
            </a:br>
            <a:r>
              <a:rPr lang="nl-NL" dirty="0">
                <a:solidFill>
                  <a:srgbClr val="FF0000"/>
                </a:solidFill>
              </a:rPr>
              <a:t>Allemaal fout!</a:t>
            </a:r>
          </a:p>
        </p:txBody>
      </p:sp>
    </p:spTree>
    <p:extLst>
      <p:ext uri="{BB962C8B-B14F-4D97-AF65-F5344CB8AC3E}">
        <p14:creationId xmlns:p14="http://schemas.microsoft.com/office/powerpoint/2010/main" val="28422482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E2200C6-9944-4DE5-B8DF-6F5E8DD66B77}"/>
              </a:ext>
            </a:extLst>
          </p:cNvPr>
          <p:cNvSpPr>
            <a:spLocks noGrp="1"/>
          </p:cNvSpPr>
          <p:nvPr>
            <p:ph type="title"/>
          </p:nvPr>
        </p:nvSpPr>
        <p:spPr/>
        <p:txBody>
          <a:bodyPr/>
          <a:lstStyle/>
          <a:p>
            <a:r>
              <a:rPr lang="nl-NL" dirty="0"/>
              <a:t>Huiswerk</a:t>
            </a:r>
          </a:p>
        </p:txBody>
      </p:sp>
      <p:sp>
        <p:nvSpPr>
          <p:cNvPr id="3" name="Tijdelijke aanduiding voor inhoud 2">
            <a:extLst>
              <a:ext uri="{FF2B5EF4-FFF2-40B4-BE49-F238E27FC236}">
                <a16:creationId xmlns:a16="http://schemas.microsoft.com/office/drawing/2014/main" id="{0E188640-6C4D-40AF-A3FA-130DB3D06976}"/>
              </a:ext>
            </a:extLst>
          </p:cNvPr>
          <p:cNvSpPr>
            <a:spLocks noGrp="1"/>
          </p:cNvSpPr>
          <p:nvPr>
            <p:ph idx="1"/>
          </p:nvPr>
        </p:nvSpPr>
        <p:spPr/>
        <p:txBody>
          <a:bodyPr/>
          <a:lstStyle/>
          <a:p>
            <a:r>
              <a:rPr lang="nl-NL" dirty="0"/>
              <a:t>Alle opdrachten van Schrijven 2.1 + 2.2 (vanaf bladzijde 96) en Formuleren en stijl 2.1 (vanaf bladzijde 225).</a:t>
            </a:r>
            <a:br>
              <a:rPr lang="nl-NL" dirty="0"/>
            </a:br>
            <a:br>
              <a:rPr lang="nl-NL" dirty="0"/>
            </a:br>
            <a:r>
              <a:rPr lang="nl-NL" dirty="0"/>
              <a:t>Als je klaar bent, kan je aan de slag met </a:t>
            </a:r>
            <a:r>
              <a:rPr lang="nl-NL"/>
              <a:t>de voorbereiding van je betoog</a:t>
            </a:r>
            <a:endParaRPr lang="nl-NL" dirty="0"/>
          </a:p>
        </p:txBody>
      </p:sp>
    </p:spTree>
    <p:extLst>
      <p:ext uri="{BB962C8B-B14F-4D97-AF65-F5344CB8AC3E}">
        <p14:creationId xmlns:p14="http://schemas.microsoft.com/office/powerpoint/2010/main" val="48036263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6ED2916-F192-4C6B-8B38-5117AA0A8E43}"/>
              </a:ext>
            </a:extLst>
          </p:cNvPr>
          <p:cNvSpPr>
            <a:spLocks noGrp="1"/>
          </p:cNvSpPr>
          <p:nvPr>
            <p:ph type="title"/>
          </p:nvPr>
        </p:nvSpPr>
        <p:spPr/>
        <p:txBody>
          <a:bodyPr/>
          <a:lstStyle/>
          <a:p>
            <a:r>
              <a:rPr lang="nl-NL" dirty="0"/>
              <a:t>Schrijven 2.1 – langere teksten schrijven</a:t>
            </a:r>
          </a:p>
        </p:txBody>
      </p:sp>
      <p:sp>
        <p:nvSpPr>
          <p:cNvPr id="3" name="Tijdelijke aanduiding voor inhoud 2">
            <a:extLst>
              <a:ext uri="{FF2B5EF4-FFF2-40B4-BE49-F238E27FC236}">
                <a16:creationId xmlns:a16="http://schemas.microsoft.com/office/drawing/2014/main" id="{BFB6B3C1-3680-49F4-AA03-EAC88949C1A8}"/>
              </a:ext>
            </a:extLst>
          </p:cNvPr>
          <p:cNvSpPr>
            <a:spLocks noGrp="1"/>
          </p:cNvSpPr>
          <p:nvPr>
            <p:ph idx="1"/>
          </p:nvPr>
        </p:nvSpPr>
        <p:spPr/>
        <p:txBody>
          <a:bodyPr/>
          <a:lstStyle/>
          <a:p>
            <a:pPr marL="0" indent="0">
              <a:buNone/>
            </a:pPr>
            <a:r>
              <a:rPr lang="nl-NL" dirty="0"/>
              <a:t>Bij het schrijven van langere teksten doorloop je drie fasen:</a:t>
            </a:r>
            <a:br>
              <a:rPr lang="nl-NL" dirty="0"/>
            </a:br>
            <a:br>
              <a:rPr lang="nl-NL" dirty="0"/>
            </a:br>
            <a:r>
              <a:rPr lang="nl-NL" dirty="0"/>
              <a:t>Fase 1: voorbereiding</a:t>
            </a:r>
            <a:br>
              <a:rPr lang="nl-NL" dirty="0"/>
            </a:br>
            <a:br>
              <a:rPr lang="nl-NL" dirty="0"/>
            </a:br>
            <a:r>
              <a:rPr lang="nl-NL" dirty="0"/>
              <a:t>1. Kies een onderwerp dat niet te breed, maar ook niet te beperkt is.</a:t>
            </a:r>
            <a:br>
              <a:rPr lang="nl-NL" dirty="0"/>
            </a:br>
            <a:r>
              <a:rPr lang="nl-NL" dirty="0"/>
              <a:t>2. Kies de tekstsoort die het best pakt bij jouw publiek.</a:t>
            </a:r>
            <a:br>
              <a:rPr lang="nl-NL" dirty="0"/>
            </a:br>
            <a:r>
              <a:rPr lang="nl-NL" dirty="0"/>
              <a:t>3. Verzamelen betrouwbare bronnen (internet, bibliotheek, interviews, enquêtes, etc.)</a:t>
            </a:r>
            <a:br>
              <a:rPr lang="nl-NL" dirty="0"/>
            </a:br>
            <a:r>
              <a:rPr lang="nl-NL" dirty="0"/>
              <a:t>4. Maak een schrijfplan waarin de deelonderwerpen en de korte inhoud per hoofdstuk staan weergegeven.</a:t>
            </a:r>
          </a:p>
        </p:txBody>
      </p:sp>
    </p:spTree>
    <p:extLst>
      <p:ext uri="{BB962C8B-B14F-4D97-AF65-F5344CB8AC3E}">
        <p14:creationId xmlns:p14="http://schemas.microsoft.com/office/powerpoint/2010/main" val="183618809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D6D2348-50E9-44AF-8AA0-9669EBFFAF35}"/>
              </a:ext>
            </a:extLst>
          </p:cNvPr>
          <p:cNvSpPr>
            <a:spLocks noGrp="1"/>
          </p:cNvSpPr>
          <p:nvPr>
            <p:ph type="title"/>
          </p:nvPr>
        </p:nvSpPr>
        <p:spPr/>
        <p:txBody>
          <a:bodyPr/>
          <a:lstStyle/>
          <a:p>
            <a:endParaRPr lang="nl-NL"/>
          </a:p>
        </p:txBody>
      </p:sp>
      <p:sp>
        <p:nvSpPr>
          <p:cNvPr id="3" name="Tijdelijke aanduiding voor inhoud 2">
            <a:extLst>
              <a:ext uri="{FF2B5EF4-FFF2-40B4-BE49-F238E27FC236}">
                <a16:creationId xmlns:a16="http://schemas.microsoft.com/office/drawing/2014/main" id="{137088C9-3AE8-4F14-B91A-6A37A4D3C188}"/>
              </a:ext>
            </a:extLst>
          </p:cNvPr>
          <p:cNvSpPr>
            <a:spLocks noGrp="1"/>
          </p:cNvSpPr>
          <p:nvPr>
            <p:ph idx="1"/>
          </p:nvPr>
        </p:nvSpPr>
        <p:spPr/>
        <p:txBody>
          <a:bodyPr/>
          <a:lstStyle/>
          <a:p>
            <a:pPr marL="0" indent="0">
              <a:buNone/>
            </a:pPr>
            <a:r>
              <a:rPr lang="nl-NL" dirty="0"/>
              <a:t>Fase 2: Uitvoering</a:t>
            </a:r>
            <a:br>
              <a:rPr lang="nl-NL" dirty="0"/>
            </a:br>
            <a:br>
              <a:rPr lang="nl-NL" dirty="0"/>
            </a:br>
            <a:r>
              <a:rPr lang="nl-NL" dirty="0"/>
              <a:t>1. Schrijf de eerste, voorlopige, versie van het middenstuk/de kern.</a:t>
            </a:r>
            <a:br>
              <a:rPr lang="nl-NL" dirty="0"/>
            </a:br>
            <a:r>
              <a:rPr lang="nl-NL" dirty="0"/>
              <a:t>2. Zoek de informatie op die je nog mist.</a:t>
            </a:r>
            <a:br>
              <a:rPr lang="nl-NL" dirty="0"/>
            </a:br>
            <a:r>
              <a:rPr lang="nl-NL" dirty="0"/>
              <a:t>3. Verwerk nieuwe inzichten en pas zo nodig je schrijfplan aan.</a:t>
            </a:r>
            <a:br>
              <a:rPr lang="nl-NL" dirty="0"/>
            </a:br>
            <a:r>
              <a:rPr lang="nl-NL" dirty="0"/>
              <a:t>4. Herschrijf je tekst net zolang tot je helemaal tevreden bent over de inhoud.</a:t>
            </a:r>
          </a:p>
        </p:txBody>
      </p:sp>
    </p:spTree>
    <p:extLst>
      <p:ext uri="{BB962C8B-B14F-4D97-AF65-F5344CB8AC3E}">
        <p14:creationId xmlns:p14="http://schemas.microsoft.com/office/powerpoint/2010/main" val="30618259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DB9E167-C56C-4B06-83DB-911483B7E6A6}"/>
              </a:ext>
            </a:extLst>
          </p:cNvPr>
          <p:cNvSpPr>
            <a:spLocks noGrp="1"/>
          </p:cNvSpPr>
          <p:nvPr>
            <p:ph type="title"/>
          </p:nvPr>
        </p:nvSpPr>
        <p:spPr/>
        <p:txBody>
          <a:bodyPr/>
          <a:lstStyle/>
          <a:p>
            <a:endParaRPr lang="nl-NL"/>
          </a:p>
        </p:txBody>
      </p:sp>
      <p:sp>
        <p:nvSpPr>
          <p:cNvPr id="3" name="Tijdelijke aanduiding voor inhoud 2">
            <a:extLst>
              <a:ext uri="{FF2B5EF4-FFF2-40B4-BE49-F238E27FC236}">
                <a16:creationId xmlns:a16="http://schemas.microsoft.com/office/drawing/2014/main" id="{6DE48DFE-B185-4ADA-A499-A2EC1125BBF2}"/>
              </a:ext>
            </a:extLst>
          </p:cNvPr>
          <p:cNvSpPr>
            <a:spLocks noGrp="1"/>
          </p:cNvSpPr>
          <p:nvPr>
            <p:ph idx="1"/>
          </p:nvPr>
        </p:nvSpPr>
        <p:spPr/>
        <p:txBody>
          <a:bodyPr/>
          <a:lstStyle/>
          <a:p>
            <a:pPr marL="0" indent="0">
              <a:buNone/>
            </a:pPr>
            <a:r>
              <a:rPr lang="nl-NL" dirty="0"/>
              <a:t>Fase 3: Afronding</a:t>
            </a:r>
            <a:br>
              <a:rPr lang="nl-NL" dirty="0"/>
            </a:br>
            <a:br>
              <a:rPr lang="nl-NL" dirty="0"/>
            </a:br>
            <a:r>
              <a:rPr lang="nl-NL" dirty="0"/>
              <a:t>1. Verbeter de taalfouten.</a:t>
            </a:r>
            <a:br>
              <a:rPr lang="nl-NL" dirty="0"/>
            </a:br>
            <a:r>
              <a:rPr lang="nl-NL" dirty="0"/>
              <a:t>2. Voeg, afhankelijk van de tekstsoort, een inhoudsopgave, bronvermelding, inleiding, conclusie/samenvatting, voor- en nawoord, titelpagina en omslag toe.</a:t>
            </a:r>
            <a:br>
              <a:rPr lang="nl-NL" dirty="0"/>
            </a:br>
            <a:r>
              <a:rPr lang="nl-NL" dirty="0"/>
              <a:t>3. Zorg voor een passende en duidelijke lay-out.</a:t>
            </a:r>
            <a:br>
              <a:rPr lang="nl-NL" dirty="0"/>
            </a:br>
            <a:r>
              <a:rPr lang="nl-NL" dirty="0"/>
              <a:t>4. Controleer je tekst nog een keer en haal de laatste foutjes eruit. Het werkt ook goed om iemand anders naar je tekst te laten kijken. Een frisse blik is nooit verkeerd.</a:t>
            </a:r>
          </a:p>
        </p:txBody>
      </p:sp>
    </p:spTree>
    <p:extLst>
      <p:ext uri="{BB962C8B-B14F-4D97-AF65-F5344CB8AC3E}">
        <p14:creationId xmlns:p14="http://schemas.microsoft.com/office/powerpoint/2010/main" val="112336463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2C643F8-6F9F-4A66-8077-B75C35E0A1F5}"/>
              </a:ext>
            </a:extLst>
          </p:cNvPr>
          <p:cNvSpPr>
            <a:spLocks noGrp="1"/>
          </p:cNvSpPr>
          <p:nvPr>
            <p:ph type="title"/>
          </p:nvPr>
        </p:nvSpPr>
        <p:spPr/>
        <p:txBody>
          <a:bodyPr/>
          <a:lstStyle/>
          <a:p>
            <a:r>
              <a:rPr lang="nl-NL" dirty="0"/>
              <a:t>Schrijven 2.2 – bronnen gebruiken</a:t>
            </a:r>
          </a:p>
        </p:txBody>
      </p:sp>
      <p:sp>
        <p:nvSpPr>
          <p:cNvPr id="3" name="Tijdelijke aanduiding voor inhoud 2">
            <a:extLst>
              <a:ext uri="{FF2B5EF4-FFF2-40B4-BE49-F238E27FC236}">
                <a16:creationId xmlns:a16="http://schemas.microsoft.com/office/drawing/2014/main" id="{789BA615-4817-4208-A265-065F73132C2B}"/>
              </a:ext>
            </a:extLst>
          </p:cNvPr>
          <p:cNvSpPr>
            <a:spLocks noGrp="1"/>
          </p:cNvSpPr>
          <p:nvPr>
            <p:ph idx="1"/>
          </p:nvPr>
        </p:nvSpPr>
        <p:spPr/>
        <p:txBody>
          <a:bodyPr>
            <a:normAutofit lnSpcReduction="10000"/>
          </a:bodyPr>
          <a:lstStyle/>
          <a:p>
            <a:r>
              <a:rPr lang="nl-NL" dirty="0"/>
              <a:t>Bronnen gebruik je bij het schrijven van langere teksten, het maken van werkstukken en de voorbereiding op bijvoorbeeld een betoog. Zonder bronnen ben je nergens. Zonder dingen op te zoeken, kom je nergens. Geef wel weer waar je informatie vandaan hebt, anders pleeg je plagiaat. Plagiaat is strafbaar.</a:t>
            </a:r>
            <a:br>
              <a:rPr lang="nl-NL" dirty="0"/>
            </a:br>
            <a:br>
              <a:rPr lang="nl-NL" dirty="0"/>
            </a:br>
            <a:r>
              <a:rPr lang="nl-NL" dirty="0"/>
              <a:t>Plekken voor het vinden van bronnen:</a:t>
            </a:r>
            <a:br>
              <a:rPr lang="nl-NL" dirty="0"/>
            </a:br>
            <a:r>
              <a:rPr lang="nl-NL" dirty="0"/>
              <a:t>- Internet (Google, Wikipedia)</a:t>
            </a:r>
            <a:br>
              <a:rPr lang="nl-NL" dirty="0"/>
            </a:br>
            <a:r>
              <a:rPr lang="nl-NL" dirty="0"/>
              <a:t>- Bibliotheek/mediatheek (digitale catalogus)</a:t>
            </a:r>
            <a:br>
              <a:rPr lang="nl-NL" dirty="0"/>
            </a:br>
            <a:r>
              <a:rPr lang="nl-NL" dirty="0"/>
              <a:t>- Radio + tv (</a:t>
            </a:r>
            <a:r>
              <a:rPr lang="nl-NL" dirty="0">
                <a:hlinkClick r:id="rId2"/>
              </a:rPr>
              <a:t>www.omroep.nl</a:t>
            </a:r>
            <a:r>
              <a:rPr lang="nl-NL" dirty="0"/>
              <a:t> of </a:t>
            </a:r>
            <a:r>
              <a:rPr lang="nl-NL" dirty="0">
                <a:hlinkClick r:id="rId3"/>
              </a:rPr>
              <a:t>www.uitzendinggemist.nl</a:t>
            </a:r>
            <a:r>
              <a:rPr lang="nl-NL" dirty="0"/>
              <a:t>) </a:t>
            </a:r>
            <a:br>
              <a:rPr lang="nl-NL" dirty="0"/>
            </a:br>
            <a:r>
              <a:rPr lang="nl-NL" dirty="0"/>
              <a:t>- Personen/deskundigen (interviews)</a:t>
            </a:r>
          </a:p>
          <a:p>
            <a:endParaRPr lang="nl-NL" dirty="0"/>
          </a:p>
        </p:txBody>
      </p:sp>
    </p:spTree>
    <p:extLst>
      <p:ext uri="{BB962C8B-B14F-4D97-AF65-F5344CB8AC3E}">
        <p14:creationId xmlns:p14="http://schemas.microsoft.com/office/powerpoint/2010/main" val="29172129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F40250D-ACFE-4D1E-BD0C-7A3030514607}"/>
              </a:ext>
            </a:extLst>
          </p:cNvPr>
          <p:cNvSpPr>
            <a:spLocks noGrp="1"/>
          </p:cNvSpPr>
          <p:nvPr>
            <p:ph type="title"/>
          </p:nvPr>
        </p:nvSpPr>
        <p:spPr/>
        <p:txBody>
          <a:bodyPr/>
          <a:lstStyle/>
          <a:p>
            <a:r>
              <a:rPr lang="nl-NL" dirty="0"/>
              <a:t>Regels voor bronvermelding van een boek</a:t>
            </a:r>
          </a:p>
        </p:txBody>
      </p:sp>
      <p:sp>
        <p:nvSpPr>
          <p:cNvPr id="3" name="Tijdelijke aanduiding voor inhoud 2">
            <a:extLst>
              <a:ext uri="{FF2B5EF4-FFF2-40B4-BE49-F238E27FC236}">
                <a16:creationId xmlns:a16="http://schemas.microsoft.com/office/drawing/2014/main" id="{09FAF393-60DA-440A-98E7-8CBC9A48E178}"/>
              </a:ext>
            </a:extLst>
          </p:cNvPr>
          <p:cNvSpPr>
            <a:spLocks noGrp="1"/>
          </p:cNvSpPr>
          <p:nvPr>
            <p:ph idx="1"/>
          </p:nvPr>
        </p:nvSpPr>
        <p:spPr/>
        <p:txBody>
          <a:bodyPr/>
          <a:lstStyle/>
          <a:p>
            <a:pPr marL="0" indent="0">
              <a:buNone/>
            </a:pPr>
            <a:r>
              <a:rPr lang="nl-NL" dirty="0"/>
              <a:t>Boek: achternaam schrijver, voorletter(s) (jaar uitgave). </a:t>
            </a:r>
            <a:r>
              <a:rPr lang="nl-NL" i="1" dirty="0"/>
              <a:t>Titel. </a:t>
            </a:r>
            <a:r>
              <a:rPr lang="nl-NL" dirty="0"/>
              <a:t>Plaats: naam uitgever.</a:t>
            </a:r>
            <a:br>
              <a:rPr lang="nl-NL" dirty="0"/>
            </a:br>
            <a:br>
              <a:rPr lang="nl-NL" dirty="0"/>
            </a:br>
            <a:br>
              <a:rPr lang="nl-NL" dirty="0"/>
            </a:br>
            <a:r>
              <a:rPr lang="nl-NL" dirty="0"/>
              <a:t>- Van der Lugt, D (2006). </a:t>
            </a:r>
            <a:r>
              <a:rPr lang="nl-NL" i="1" dirty="0"/>
              <a:t>Interviewen in de praktijk</a:t>
            </a:r>
            <a:r>
              <a:rPr lang="nl-NL" dirty="0"/>
              <a:t>. Groningen: Wolters Noordhoff.</a:t>
            </a:r>
          </a:p>
          <a:p>
            <a:pPr marL="0" indent="0">
              <a:buNone/>
            </a:pPr>
            <a:br>
              <a:rPr lang="nl-NL" dirty="0"/>
            </a:br>
            <a:r>
              <a:rPr lang="nl-NL" dirty="0"/>
              <a:t>Dit komt op de toets! Je krijgt de beschrijving van een boek, waarna je de bronvermelding op de enige correcte manier moet laten zien. </a:t>
            </a:r>
          </a:p>
        </p:txBody>
      </p:sp>
    </p:spTree>
    <p:extLst>
      <p:ext uri="{BB962C8B-B14F-4D97-AF65-F5344CB8AC3E}">
        <p14:creationId xmlns:p14="http://schemas.microsoft.com/office/powerpoint/2010/main" val="158603707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01FDECF-389D-4C92-867B-E7DE08490025}"/>
              </a:ext>
            </a:extLst>
          </p:cNvPr>
          <p:cNvSpPr>
            <a:spLocks noGrp="1"/>
          </p:cNvSpPr>
          <p:nvPr>
            <p:ph type="title"/>
          </p:nvPr>
        </p:nvSpPr>
        <p:spPr/>
        <p:txBody>
          <a:bodyPr/>
          <a:lstStyle/>
          <a:p>
            <a:r>
              <a:rPr lang="nl-NL" dirty="0"/>
              <a:t>Regels voor bronvermelding vanuit een krant/tijdschrift</a:t>
            </a:r>
          </a:p>
        </p:txBody>
      </p:sp>
      <p:sp>
        <p:nvSpPr>
          <p:cNvPr id="3" name="Tijdelijke aanduiding voor inhoud 2">
            <a:extLst>
              <a:ext uri="{FF2B5EF4-FFF2-40B4-BE49-F238E27FC236}">
                <a16:creationId xmlns:a16="http://schemas.microsoft.com/office/drawing/2014/main" id="{C2CF1D43-CCEA-4934-A025-59103298EA82}"/>
              </a:ext>
            </a:extLst>
          </p:cNvPr>
          <p:cNvSpPr>
            <a:spLocks noGrp="1"/>
          </p:cNvSpPr>
          <p:nvPr>
            <p:ph idx="1"/>
          </p:nvPr>
        </p:nvSpPr>
        <p:spPr/>
        <p:txBody>
          <a:bodyPr/>
          <a:lstStyle/>
          <a:p>
            <a:r>
              <a:rPr lang="nl-NL" dirty="0"/>
              <a:t>Artikel: achternaam schrijver, voorletter(s) (jaar uitgave). Titel artikel. </a:t>
            </a:r>
            <a:r>
              <a:rPr lang="nl-NL" i="1" dirty="0"/>
              <a:t>Titel tijdschrift</a:t>
            </a:r>
            <a:r>
              <a:rPr lang="nl-NL" dirty="0"/>
              <a:t>, nummer tijdschrift, pagina’s.</a:t>
            </a:r>
            <a:br>
              <a:rPr lang="nl-NL" dirty="0"/>
            </a:br>
            <a:br>
              <a:rPr lang="nl-NL" dirty="0"/>
            </a:br>
            <a:br>
              <a:rPr lang="nl-NL" dirty="0"/>
            </a:br>
            <a:r>
              <a:rPr lang="nl-NL" dirty="0"/>
              <a:t>- Jansen, D (2011). Oorlog in Irak. </a:t>
            </a:r>
            <a:r>
              <a:rPr lang="nl-NL" i="1" dirty="0"/>
              <a:t>Nieuwe </a:t>
            </a:r>
            <a:r>
              <a:rPr lang="nl-NL" i="1" dirty="0" err="1"/>
              <a:t>Revu</a:t>
            </a:r>
            <a:r>
              <a:rPr lang="nl-NL" dirty="0"/>
              <a:t>, 320, p 16 – p 21.</a:t>
            </a:r>
          </a:p>
        </p:txBody>
      </p:sp>
    </p:spTree>
    <p:extLst>
      <p:ext uri="{BB962C8B-B14F-4D97-AF65-F5344CB8AC3E}">
        <p14:creationId xmlns:p14="http://schemas.microsoft.com/office/powerpoint/2010/main" val="9400167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55F750D-140E-4908-8DCE-B5F345879C90}"/>
              </a:ext>
            </a:extLst>
          </p:cNvPr>
          <p:cNvSpPr>
            <a:spLocks noGrp="1"/>
          </p:cNvSpPr>
          <p:nvPr>
            <p:ph type="title"/>
          </p:nvPr>
        </p:nvSpPr>
        <p:spPr/>
        <p:txBody>
          <a:bodyPr/>
          <a:lstStyle/>
          <a:p>
            <a:r>
              <a:rPr lang="nl-NL" dirty="0"/>
              <a:t>Regels voor bronvermelding: van het internet</a:t>
            </a:r>
          </a:p>
        </p:txBody>
      </p:sp>
      <p:sp>
        <p:nvSpPr>
          <p:cNvPr id="3" name="Tijdelijke aanduiding voor inhoud 2">
            <a:extLst>
              <a:ext uri="{FF2B5EF4-FFF2-40B4-BE49-F238E27FC236}">
                <a16:creationId xmlns:a16="http://schemas.microsoft.com/office/drawing/2014/main" id="{44D4AAE0-E6C4-440F-B56B-FAFED1352CFD}"/>
              </a:ext>
            </a:extLst>
          </p:cNvPr>
          <p:cNvSpPr>
            <a:spLocks noGrp="1"/>
          </p:cNvSpPr>
          <p:nvPr>
            <p:ph idx="1"/>
          </p:nvPr>
        </p:nvSpPr>
        <p:spPr>
          <a:xfrm>
            <a:off x="1451579" y="2015732"/>
            <a:ext cx="9603275" cy="4174053"/>
          </a:xfrm>
        </p:spPr>
        <p:txBody>
          <a:bodyPr>
            <a:normAutofit/>
          </a:bodyPr>
          <a:lstStyle/>
          <a:p>
            <a:r>
              <a:rPr lang="nl-NL" dirty="0"/>
              <a:t>Internet: achternaam schrijver, voorletter(s) (zo mogelijk jaar). Titel tekst. Geraadpleegd op (datum) via (compleet internetadres)</a:t>
            </a:r>
            <a:br>
              <a:rPr lang="nl-NL" dirty="0"/>
            </a:br>
            <a:br>
              <a:rPr lang="nl-NL" dirty="0"/>
            </a:br>
            <a:br>
              <a:rPr lang="nl-NL" dirty="0"/>
            </a:br>
            <a:r>
              <a:rPr lang="nl-NL" dirty="0"/>
              <a:t>- Van Peppen,  A (2011). </a:t>
            </a:r>
            <a:r>
              <a:rPr lang="nl-NL" dirty="0" err="1"/>
              <a:t>Depuis</a:t>
            </a:r>
            <a:r>
              <a:rPr lang="nl-NL" dirty="0"/>
              <a:t> ontkent in Pauw misstanden in de zorg. Geraadpleegd op 23-11-2014 via </a:t>
            </a:r>
            <a:r>
              <a:rPr lang="nl-NL" dirty="0">
                <a:hlinkClick r:id="rId2"/>
              </a:rPr>
              <a:t>http://www.volkskrant.nl/dossier-zorg/dupuis-ontkent-in-pauw-misstanden-haagse-zorgcentra~a3783710/</a:t>
            </a:r>
            <a:r>
              <a:rPr lang="nl-NL" dirty="0"/>
              <a:t>. </a:t>
            </a:r>
          </a:p>
          <a:p>
            <a:pPr marL="0" indent="0">
              <a:buNone/>
            </a:pPr>
            <a:br>
              <a:rPr lang="nl-NL" dirty="0"/>
            </a:br>
            <a:r>
              <a:rPr lang="nl-NL" dirty="0"/>
              <a:t>Is de schrijver onbekend, noteer dan ‘Schrijver onbekend’. Het noteren van de geraadpleegde datum MOET. Internet verandert immers om de haverklap.</a:t>
            </a:r>
          </a:p>
        </p:txBody>
      </p:sp>
    </p:spTree>
    <p:extLst>
      <p:ext uri="{BB962C8B-B14F-4D97-AF65-F5344CB8AC3E}">
        <p14:creationId xmlns:p14="http://schemas.microsoft.com/office/powerpoint/2010/main" val="176327872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84B9336-3AAE-4B4C-99D9-88B565D14EB6}"/>
              </a:ext>
            </a:extLst>
          </p:cNvPr>
          <p:cNvSpPr>
            <a:spLocks noGrp="1"/>
          </p:cNvSpPr>
          <p:nvPr>
            <p:ph type="title"/>
          </p:nvPr>
        </p:nvSpPr>
        <p:spPr/>
        <p:txBody>
          <a:bodyPr/>
          <a:lstStyle/>
          <a:p>
            <a:r>
              <a:rPr lang="nl-NL" dirty="0"/>
              <a:t>Formuleren en stijl 2.1</a:t>
            </a:r>
            <a:br>
              <a:rPr lang="nl-NL" dirty="0"/>
            </a:br>
            <a:r>
              <a:rPr lang="nl-NL" dirty="0"/>
              <a:t>Persoonsvorm: enkelvoud of meervoud?</a:t>
            </a:r>
          </a:p>
        </p:txBody>
      </p:sp>
      <p:sp>
        <p:nvSpPr>
          <p:cNvPr id="3" name="Tijdelijke aanduiding voor inhoud 2">
            <a:extLst>
              <a:ext uri="{FF2B5EF4-FFF2-40B4-BE49-F238E27FC236}">
                <a16:creationId xmlns:a16="http://schemas.microsoft.com/office/drawing/2014/main" id="{407EFF43-B1A2-4A8A-906D-10D3DFCED619}"/>
              </a:ext>
            </a:extLst>
          </p:cNvPr>
          <p:cNvSpPr>
            <a:spLocks noGrp="1"/>
          </p:cNvSpPr>
          <p:nvPr>
            <p:ph idx="1"/>
          </p:nvPr>
        </p:nvSpPr>
        <p:spPr/>
        <p:txBody>
          <a:bodyPr>
            <a:normAutofit lnSpcReduction="10000"/>
          </a:bodyPr>
          <a:lstStyle/>
          <a:p>
            <a:r>
              <a:rPr lang="nl-NL" dirty="0"/>
              <a:t>Belangrijkste begrip uit deze paragraaf: </a:t>
            </a:r>
            <a:r>
              <a:rPr lang="nl-NL" b="1" dirty="0"/>
              <a:t>incongruentie.</a:t>
            </a:r>
            <a:br>
              <a:rPr lang="nl-NL" b="1" dirty="0"/>
            </a:br>
            <a:br>
              <a:rPr lang="nl-NL" b="1" dirty="0"/>
            </a:br>
            <a:r>
              <a:rPr lang="nl-NL" dirty="0"/>
              <a:t>Als het onderwerp in het meervoud staat, staat de persoonsvorm ook in het meervoud. Zelfde is aan de hand bij een onderwerp in het enkelvoud.</a:t>
            </a:r>
            <a:br>
              <a:rPr lang="nl-NL" dirty="0"/>
            </a:br>
            <a:br>
              <a:rPr lang="nl-NL" dirty="0"/>
            </a:br>
            <a:r>
              <a:rPr lang="nl-NL" dirty="0"/>
              <a:t>‘Het meisje liepen alleen over straat’</a:t>
            </a:r>
            <a:br>
              <a:rPr lang="nl-NL" dirty="0"/>
            </a:br>
            <a:r>
              <a:rPr lang="nl-NL" dirty="0"/>
              <a:t>‘De bijen heeft honing gemaakt’</a:t>
            </a:r>
          </a:p>
          <a:p>
            <a:pPr marL="0" indent="0">
              <a:buNone/>
            </a:pPr>
            <a:br>
              <a:rPr lang="nl-NL" b="1" dirty="0"/>
            </a:br>
            <a:r>
              <a:rPr lang="nl-NL" b="1" dirty="0"/>
              <a:t>Hier is het duidelijk fout, maar dit is niet altijd zo!</a:t>
            </a:r>
          </a:p>
        </p:txBody>
      </p:sp>
    </p:spTree>
    <p:extLst>
      <p:ext uri="{BB962C8B-B14F-4D97-AF65-F5344CB8AC3E}">
        <p14:creationId xmlns:p14="http://schemas.microsoft.com/office/powerpoint/2010/main" val="579472833"/>
      </p:ext>
    </p:extLst>
  </p:cSld>
  <p:clrMapOvr>
    <a:masterClrMapping/>
  </p:clrMapOvr>
</p:sld>
</file>

<file path=ppt/theme/theme1.xml><?xml version="1.0" encoding="utf-8"?>
<a:theme xmlns:a="http://schemas.openxmlformats.org/drawingml/2006/main" name="Galerie">
  <a:themeElements>
    <a:clrScheme name="Gallery">
      <a:dk1>
        <a:sysClr val="windowText" lastClr="000000"/>
      </a:dk1>
      <a:lt1>
        <a:sysClr val="window" lastClr="FFFFFF"/>
      </a:lt1>
      <a:dk2>
        <a:srgbClr val="454545"/>
      </a:dk2>
      <a:lt2>
        <a:srgbClr val="DFDBD5"/>
      </a:lt2>
      <a:accent1>
        <a:srgbClr val="B71E42"/>
      </a:accent1>
      <a:accent2>
        <a:srgbClr val="DE478E"/>
      </a:accent2>
      <a:accent3>
        <a:srgbClr val="BC72F0"/>
      </a:accent3>
      <a:accent4>
        <a:srgbClr val="795FAF"/>
      </a:accent4>
      <a:accent5>
        <a:srgbClr val="586EA6"/>
      </a:accent5>
      <a:accent6>
        <a:srgbClr val="6892A0"/>
      </a:accent6>
      <a:hlink>
        <a:srgbClr val="FA2B5C"/>
      </a:hlink>
      <a:folHlink>
        <a:srgbClr val="BC658E"/>
      </a:folHlink>
    </a:clrScheme>
    <a:fontScheme name="Gallery">
      <a:majorFont>
        <a:latin typeface="Gill Sans MT" panose="020B0502020104020203"/>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Gill Sans MT" panose="020B0502020104020203"/>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Gallery">
      <a:fillStyleLst>
        <a:solidFill>
          <a:schemeClr val="phClr"/>
        </a:solidFill>
        <a:gradFill rotWithShape="1">
          <a:gsLst>
            <a:gs pos="0">
              <a:schemeClr val="phClr">
                <a:tint val="54000"/>
                <a:alpha val="100000"/>
                <a:satMod val="105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8000"/>
                <a:satMod val="130000"/>
                <a:lumMod val="92000"/>
              </a:schemeClr>
            </a:gs>
            <a:gs pos="100000">
              <a:schemeClr val="phClr">
                <a:shade val="78000"/>
                <a:satMod val="130000"/>
                <a:lumMod val="92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effectStyle>
        <a:effectStyle>
          <a:effectLst>
            <a:outerShdw blurRad="50800" dist="50800" dir="5400000" sx="96000" sy="96000" rotWithShape="0">
              <a:srgbClr val="000000">
                <a:alpha val="48000"/>
              </a:srgbClr>
            </a:outerShdw>
          </a:effectLst>
          <a:scene3d>
            <a:camera prst="orthographicFront">
              <a:rot lat="0" lon="0" rev="0"/>
            </a:camera>
            <a:lightRig rig="balanced" dir="t">
              <a:rot lat="0" lon="0" rev="1080000"/>
            </a:lightRig>
          </a:scene3d>
          <a:sp3d>
            <a:bevelT w="38100" h="12700" prst="softRound"/>
          </a:sp3d>
        </a:effectStyle>
      </a:effectStyleLst>
      <a:bgFillStyleLst>
        <a:solidFill>
          <a:schemeClr val="phClr"/>
        </a:solidFill>
        <a:solidFill>
          <a:schemeClr val="phClr"/>
        </a:solidFill>
        <a:gradFill rotWithShape="1">
          <a:gsLst>
            <a:gs pos="0">
              <a:schemeClr val="phClr">
                <a:tint val="94000"/>
                <a:satMod val="80000"/>
                <a:lumMod val="106000"/>
              </a:schemeClr>
            </a:gs>
            <a:gs pos="100000">
              <a:schemeClr val="phClr">
                <a:shade val="80000"/>
              </a:schemeClr>
            </a:gs>
          </a:gsLst>
          <a:path path="circle">
            <a:fillToRect l="43000" r="43000" b="100000"/>
          </a:path>
        </a:gradFill>
      </a:bgFillStyleLst>
    </a:fmtScheme>
  </a:themeElements>
  <a:objectDefaults/>
  <a:extraClrSchemeLst/>
  <a:extLst>
    <a:ext uri="{05A4C25C-085E-4340-85A3-A5531E510DB2}">
      <thm15:themeFamily xmlns:thm15="http://schemas.microsoft.com/office/thememl/2012/main" name="Gallery" id="{BBFCD31E-59A1-489D-B089-A3EAD7CAE12E}" vid="{F5E91637-A7B6-4E27-B710-77DA7014EE1E}"/>
    </a:ext>
  </a:extLst>
</a:theme>
</file>

<file path=docProps/app.xml><?xml version="1.0" encoding="utf-8"?>
<Properties xmlns="http://schemas.openxmlformats.org/officeDocument/2006/extended-properties" xmlns:vt="http://schemas.openxmlformats.org/officeDocument/2006/docPropsVTypes">
  <Template>Gallery</Template>
  <TotalTime>50</TotalTime>
  <Words>259</Words>
  <Application>Microsoft Office PowerPoint</Application>
  <PresentationFormat>Breedbeeld</PresentationFormat>
  <Paragraphs>25</Paragraphs>
  <Slides>12</Slides>
  <Notes>0</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12</vt:i4>
      </vt:variant>
    </vt:vector>
  </HeadingPairs>
  <TitlesOfParts>
    <vt:vector size="15" baseType="lpstr">
      <vt:lpstr>Arial</vt:lpstr>
      <vt:lpstr>Gill Sans MT</vt:lpstr>
      <vt:lpstr>Galerie</vt:lpstr>
      <vt:lpstr>Les 1</vt:lpstr>
      <vt:lpstr>Schrijven 2.1 – langere teksten schrijven</vt:lpstr>
      <vt:lpstr>PowerPoint-presentatie</vt:lpstr>
      <vt:lpstr>PowerPoint-presentatie</vt:lpstr>
      <vt:lpstr>Schrijven 2.2 – bronnen gebruiken</vt:lpstr>
      <vt:lpstr>Regels voor bronvermelding van een boek</vt:lpstr>
      <vt:lpstr>Regels voor bronvermelding vanuit een krant/tijdschrift</vt:lpstr>
      <vt:lpstr>Regels voor bronvermelding: van het internet</vt:lpstr>
      <vt:lpstr>Formuleren en stijl 2.1 Persoonsvorm: enkelvoud of meervoud?</vt:lpstr>
      <vt:lpstr>Goed of fout?</vt:lpstr>
      <vt:lpstr>Goed of fout?</vt:lpstr>
      <vt:lpstr>Huiswerk</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Tim van Bommel</dc:creator>
  <cp:lastModifiedBy>Tim van Bommel</cp:lastModifiedBy>
  <cp:revision>5</cp:revision>
  <dcterms:created xsi:type="dcterms:W3CDTF">2018-05-17T09:38:04Z</dcterms:created>
  <dcterms:modified xsi:type="dcterms:W3CDTF">2018-05-17T10:28:30Z</dcterms:modified>
</cp:coreProperties>
</file>

<file path=docProps/thumbnail.jpeg>
</file>