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7" r:id="rId6"/>
    <p:sldId id="268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F8649C9-F0F9-4F04-A5DD-432A0A6A5967}" v="902" dt="2019-04-02T08:40:51.4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im van Bommel" userId="4e7b9621-d873-4c22-908f-5dc977a84493" providerId="ADAL" clId="{3F8649C9-F0F9-4F04-A5DD-432A0A6A5967}"/>
    <pc:docChg chg="custSel addSld modSld">
      <pc:chgData name="Tim van Bommel" userId="4e7b9621-d873-4c22-908f-5dc977a84493" providerId="ADAL" clId="{3F8649C9-F0F9-4F04-A5DD-432A0A6A5967}" dt="2019-04-02T08:40:51.489" v="901" actId="27636"/>
      <pc:docMkLst>
        <pc:docMk/>
      </pc:docMkLst>
      <pc:sldChg chg="modSp">
        <pc:chgData name="Tim van Bommel" userId="4e7b9621-d873-4c22-908f-5dc977a84493" providerId="ADAL" clId="{3F8649C9-F0F9-4F04-A5DD-432A0A6A5967}" dt="2019-04-02T08:33:59.384" v="130" actId="20577"/>
        <pc:sldMkLst>
          <pc:docMk/>
          <pc:sldMk cId="2843766015" sldId="258"/>
        </pc:sldMkLst>
        <pc:spChg chg="mod">
          <ac:chgData name="Tim van Bommel" userId="4e7b9621-d873-4c22-908f-5dc977a84493" providerId="ADAL" clId="{3F8649C9-F0F9-4F04-A5DD-432A0A6A5967}" dt="2019-04-02T08:33:59.384" v="130" actId="20577"/>
          <ac:spMkLst>
            <pc:docMk/>
            <pc:sldMk cId="2843766015" sldId="258"/>
            <ac:spMk id="3" creationId="{8219208E-42C4-42BD-BFEC-C23AE2C0ADC1}"/>
          </ac:spMkLst>
        </pc:spChg>
      </pc:sldChg>
      <pc:sldChg chg="addSp modSp">
        <pc:chgData name="Tim van Bommel" userId="4e7b9621-d873-4c22-908f-5dc977a84493" providerId="ADAL" clId="{3F8649C9-F0F9-4F04-A5DD-432A0A6A5967}" dt="2019-04-02T08:35:37.244" v="138" actId="14100"/>
        <pc:sldMkLst>
          <pc:docMk/>
          <pc:sldMk cId="1965492467" sldId="263"/>
        </pc:sldMkLst>
        <pc:picChg chg="add mod">
          <ac:chgData name="Tim van Bommel" userId="4e7b9621-d873-4c22-908f-5dc977a84493" providerId="ADAL" clId="{3F8649C9-F0F9-4F04-A5DD-432A0A6A5967}" dt="2019-04-02T08:35:37.244" v="138" actId="14100"/>
          <ac:picMkLst>
            <pc:docMk/>
            <pc:sldMk cId="1965492467" sldId="263"/>
            <ac:picMk id="4" creationId="{4368D15F-4AA5-4392-ADDD-6BD4F43B8228}"/>
          </ac:picMkLst>
        </pc:picChg>
        <pc:picChg chg="add mod">
          <ac:chgData name="Tim van Bommel" userId="4e7b9621-d873-4c22-908f-5dc977a84493" providerId="ADAL" clId="{3F8649C9-F0F9-4F04-A5DD-432A0A6A5967}" dt="2019-04-02T08:35:34.580" v="137" actId="14100"/>
          <ac:picMkLst>
            <pc:docMk/>
            <pc:sldMk cId="1965492467" sldId="263"/>
            <ac:picMk id="5" creationId="{6BFAC7DD-FBA4-4EC7-857D-8D26A0A02DB5}"/>
          </ac:picMkLst>
        </pc:picChg>
      </pc:sldChg>
      <pc:sldChg chg="modSp add">
        <pc:chgData name="Tim van Bommel" userId="4e7b9621-d873-4c22-908f-5dc977a84493" providerId="ADAL" clId="{3F8649C9-F0F9-4F04-A5DD-432A0A6A5967}" dt="2019-04-02T08:39:04.205" v="584" actId="20577"/>
        <pc:sldMkLst>
          <pc:docMk/>
          <pc:sldMk cId="1921710505" sldId="267"/>
        </pc:sldMkLst>
        <pc:spChg chg="mod">
          <ac:chgData name="Tim van Bommel" userId="4e7b9621-d873-4c22-908f-5dc977a84493" providerId="ADAL" clId="{3F8649C9-F0F9-4F04-A5DD-432A0A6A5967}" dt="2019-04-02T08:36:46.752" v="201" actId="20577"/>
          <ac:spMkLst>
            <pc:docMk/>
            <pc:sldMk cId="1921710505" sldId="267"/>
            <ac:spMk id="2" creationId="{D067F82A-EF0E-4683-9F7A-18AAE3F04CBA}"/>
          </ac:spMkLst>
        </pc:spChg>
        <pc:spChg chg="mod">
          <ac:chgData name="Tim van Bommel" userId="4e7b9621-d873-4c22-908f-5dc977a84493" providerId="ADAL" clId="{3F8649C9-F0F9-4F04-A5DD-432A0A6A5967}" dt="2019-04-02T08:39:04.205" v="584" actId="20577"/>
          <ac:spMkLst>
            <pc:docMk/>
            <pc:sldMk cId="1921710505" sldId="267"/>
            <ac:spMk id="3" creationId="{94688B4A-1382-403D-8450-10227FE7B8EA}"/>
          </ac:spMkLst>
        </pc:spChg>
      </pc:sldChg>
      <pc:sldChg chg="modSp add">
        <pc:chgData name="Tim van Bommel" userId="4e7b9621-d873-4c22-908f-5dc977a84493" providerId="ADAL" clId="{3F8649C9-F0F9-4F04-A5DD-432A0A6A5967}" dt="2019-04-02T08:40:51.489" v="901" actId="27636"/>
        <pc:sldMkLst>
          <pc:docMk/>
          <pc:sldMk cId="3587351931" sldId="268"/>
        </pc:sldMkLst>
        <pc:spChg chg="mod">
          <ac:chgData name="Tim van Bommel" userId="4e7b9621-d873-4c22-908f-5dc977a84493" providerId="ADAL" clId="{3F8649C9-F0F9-4F04-A5DD-432A0A6A5967}" dt="2019-04-02T08:39:18.206" v="611" actId="20577"/>
          <ac:spMkLst>
            <pc:docMk/>
            <pc:sldMk cId="3587351931" sldId="268"/>
            <ac:spMk id="2" creationId="{09A33F5A-4472-4FE9-A65F-40AFC1ADB114}"/>
          </ac:spMkLst>
        </pc:spChg>
        <pc:spChg chg="mod">
          <ac:chgData name="Tim van Bommel" userId="4e7b9621-d873-4c22-908f-5dc977a84493" providerId="ADAL" clId="{3F8649C9-F0F9-4F04-A5DD-432A0A6A5967}" dt="2019-04-02T08:40:51.489" v="901" actId="27636"/>
          <ac:spMkLst>
            <pc:docMk/>
            <pc:sldMk cId="3587351931" sldId="268"/>
            <ac:spMk id="3" creationId="{240C8E12-55FA-4877-B9C3-35B38FE0EBB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2AC0C-A123-4340-9FC6-3AC1C7125C3D}" type="datetimeFigureOut">
              <a:rPr lang="nl-NL" smtClean="0"/>
              <a:t>2-4-2019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4971A815-C6B1-49DE-BAE6-7B4AD787C108}" type="slidenum">
              <a:rPr lang="nl-NL" smtClean="0"/>
              <a:t>‹nr.›</a:t>
            </a:fld>
            <a:endParaRPr lang="nl-NL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463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2AC0C-A123-4340-9FC6-3AC1C7125C3D}" type="datetimeFigureOut">
              <a:rPr lang="nl-NL" smtClean="0"/>
              <a:t>2-4-2019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1A815-C6B1-49DE-BAE6-7B4AD787C108}" type="slidenum">
              <a:rPr lang="nl-NL" smtClean="0"/>
              <a:t>‹nr.›</a:t>
            </a:fld>
            <a:endParaRPr lang="nl-NL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335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2AC0C-A123-4340-9FC6-3AC1C7125C3D}" type="datetimeFigureOut">
              <a:rPr lang="nl-NL" smtClean="0"/>
              <a:t>2-4-2019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1A815-C6B1-49DE-BAE6-7B4AD787C108}" type="slidenum">
              <a:rPr lang="nl-NL" smtClean="0"/>
              <a:t>‹nr.›</a:t>
            </a:fld>
            <a:endParaRPr lang="nl-NL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0406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2AC0C-A123-4340-9FC6-3AC1C7125C3D}" type="datetimeFigureOut">
              <a:rPr lang="nl-NL" smtClean="0"/>
              <a:t>2-4-2019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1A815-C6B1-49DE-BAE6-7B4AD787C108}" type="slidenum">
              <a:rPr lang="nl-NL" smtClean="0"/>
              <a:t>‹nr.›</a:t>
            </a:fld>
            <a:endParaRPr lang="nl-NL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4032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2AC0C-A123-4340-9FC6-3AC1C7125C3D}" type="datetimeFigureOut">
              <a:rPr lang="nl-NL" smtClean="0"/>
              <a:t>2-4-2019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1A815-C6B1-49DE-BAE6-7B4AD787C108}" type="slidenum">
              <a:rPr lang="nl-NL" smtClean="0"/>
              <a:t>‹nr.›</a:t>
            </a:fld>
            <a:endParaRPr lang="nl-NL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3734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2AC0C-A123-4340-9FC6-3AC1C7125C3D}" type="datetimeFigureOut">
              <a:rPr lang="nl-NL" smtClean="0"/>
              <a:t>2-4-2019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1A815-C6B1-49DE-BAE6-7B4AD787C108}" type="slidenum">
              <a:rPr lang="nl-NL" smtClean="0"/>
              <a:t>‹nr.›</a:t>
            </a:fld>
            <a:endParaRPr lang="nl-NL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0133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2AC0C-A123-4340-9FC6-3AC1C7125C3D}" type="datetimeFigureOut">
              <a:rPr lang="nl-NL" smtClean="0"/>
              <a:t>2-4-2019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1A815-C6B1-49DE-BAE6-7B4AD787C108}" type="slidenum">
              <a:rPr lang="nl-NL" smtClean="0"/>
              <a:t>‹nr.›</a:t>
            </a:fld>
            <a:endParaRPr lang="nl-NL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3972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2AC0C-A123-4340-9FC6-3AC1C7125C3D}" type="datetimeFigureOut">
              <a:rPr lang="nl-NL" smtClean="0"/>
              <a:t>2-4-2019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1A815-C6B1-49DE-BAE6-7B4AD787C108}" type="slidenum">
              <a:rPr lang="nl-NL" smtClean="0"/>
              <a:t>‹nr.›</a:t>
            </a:fld>
            <a:endParaRPr lang="nl-NL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4341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2AC0C-A123-4340-9FC6-3AC1C7125C3D}" type="datetimeFigureOut">
              <a:rPr lang="nl-NL" smtClean="0"/>
              <a:t>2-4-2019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1A815-C6B1-49DE-BAE6-7B4AD787C1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4975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2AC0C-A123-4340-9FC6-3AC1C7125C3D}" type="datetimeFigureOut">
              <a:rPr lang="nl-NL" smtClean="0"/>
              <a:t>2-4-2019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1A815-C6B1-49DE-BAE6-7B4AD787C108}" type="slidenum">
              <a:rPr lang="nl-NL" smtClean="0"/>
              <a:t>‹nr.›</a:t>
            </a:fld>
            <a:endParaRPr lang="nl-NL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913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7452AC0C-A123-4340-9FC6-3AC1C7125C3D}" type="datetimeFigureOut">
              <a:rPr lang="nl-NL" smtClean="0"/>
              <a:t>2-4-2019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1A815-C6B1-49DE-BAE6-7B4AD787C108}" type="slidenum">
              <a:rPr lang="nl-NL" smtClean="0"/>
              <a:t>‹nr.›</a:t>
            </a:fld>
            <a:endParaRPr lang="nl-NL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6636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2AC0C-A123-4340-9FC6-3AC1C7125C3D}" type="datetimeFigureOut">
              <a:rPr lang="nl-NL" smtClean="0"/>
              <a:t>2-4-2019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4971A815-C6B1-49DE-BAE6-7B4AD787C108}" type="slidenum">
              <a:rPr lang="nl-NL" smtClean="0"/>
              <a:t>‹nr.›</a:t>
            </a:fld>
            <a:endParaRPr lang="nl-NL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0973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92F225-C085-4EFE-A095-F844E8A96E5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LES 5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7C4CE4A-4FC4-4F90-A6B5-6038D02FA4F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Grammatica en spelling 4.1 en 4.2</a:t>
            </a:r>
          </a:p>
        </p:txBody>
      </p:sp>
    </p:spTree>
    <p:extLst>
      <p:ext uri="{BB962C8B-B14F-4D97-AF65-F5344CB8AC3E}">
        <p14:creationId xmlns:p14="http://schemas.microsoft.com/office/powerpoint/2010/main" val="6464016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5E2978-1B08-470D-AE63-829DB69D21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En nu: huiswerk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1ED4BCB-0E40-41A4-9964-EC8090DFBF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Alle opdrachten van Grammatica en Spelling 4.1 + 4.2 (vanaf bladzijde189)</a:t>
            </a:r>
          </a:p>
          <a:p>
            <a:endParaRPr lang="nl-NL" dirty="0"/>
          </a:p>
          <a:p>
            <a:r>
              <a:rPr lang="nl-NL" dirty="0"/>
              <a:t>Als je klaar bent, mag je via de Wiki de resterende </a:t>
            </a:r>
            <a:r>
              <a:rPr lang="nl-NL" dirty="0" err="1"/>
              <a:t>PowerPoints</a:t>
            </a:r>
            <a:r>
              <a:rPr lang="nl-NL" dirty="0"/>
              <a:t> bekijken en verder werken aan het onderdeel ‘Grammatica en spelling’.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CBC4BDF8-55FE-4B78-AB02-850D3051C4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3219" y="3631096"/>
            <a:ext cx="2896571" cy="2485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053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541EC9-1B58-46F4-BA3A-AE86366088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Antwoorden dictee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9F4339E-3880-46FF-A295-B76DD9F08F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Accu’s					Slechteriken</a:t>
            </a:r>
            <a:br>
              <a:rPr lang="nl-NL" dirty="0"/>
            </a:br>
            <a:r>
              <a:rPr lang="nl-NL" dirty="0"/>
              <a:t>Enquêtes				Dvd’s</a:t>
            </a:r>
            <a:br>
              <a:rPr lang="nl-NL" dirty="0"/>
            </a:br>
            <a:r>
              <a:rPr lang="nl-NL" dirty="0"/>
              <a:t>Clowns					Schema’s</a:t>
            </a:r>
            <a:br>
              <a:rPr lang="nl-NL" dirty="0"/>
            </a:br>
            <a:r>
              <a:rPr lang="nl-NL" dirty="0"/>
              <a:t>Bacteriën				Musea/museums</a:t>
            </a:r>
            <a:br>
              <a:rPr lang="nl-NL" dirty="0"/>
            </a:br>
            <a:r>
              <a:rPr lang="nl-NL" dirty="0"/>
              <a:t>Melodieën				Politici</a:t>
            </a:r>
            <a:br>
              <a:rPr lang="nl-NL" dirty="0"/>
            </a:br>
            <a:r>
              <a:rPr lang="nl-NL" dirty="0"/>
              <a:t>Ski’s					Lobby’s</a:t>
            </a:r>
            <a:br>
              <a:rPr lang="nl-NL" dirty="0"/>
            </a:br>
            <a:r>
              <a:rPr lang="nl-NL" dirty="0"/>
              <a:t>Cafés					Middelen</a:t>
            </a:r>
            <a:br>
              <a:rPr lang="nl-NL" dirty="0"/>
            </a:br>
            <a:r>
              <a:rPr lang="nl-NL" dirty="0"/>
              <a:t>Tosti’s					Auto’s</a:t>
            </a:r>
            <a:br>
              <a:rPr lang="nl-NL" dirty="0"/>
            </a:br>
            <a:r>
              <a:rPr lang="nl-NL" dirty="0"/>
              <a:t>Cadeaus 				Files </a:t>
            </a:r>
            <a:br>
              <a:rPr lang="nl-NL" dirty="0"/>
            </a:br>
            <a:r>
              <a:rPr lang="nl-NL" dirty="0"/>
              <a:t>Ideeën					Paragrafen</a:t>
            </a:r>
          </a:p>
        </p:txBody>
      </p:sp>
    </p:spTree>
    <p:extLst>
      <p:ext uri="{BB962C8B-B14F-4D97-AF65-F5344CB8AC3E}">
        <p14:creationId xmlns:p14="http://schemas.microsoft.com/office/powerpoint/2010/main" val="691147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1D6DB2-C9AD-4B18-94BA-1020696B9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Grammatica 4.1 - meervoud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2FE011E-CCC8-49DB-97C7-829D9E656E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Doel van deze paragraaf: “Je spelt het meervoud van zelfstandige naamwoorden correct”</a:t>
            </a:r>
            <a:br>
              <a:rPr lang="nl-NL" dirty="0"/>
            </a:br>
            <a:br>
              <a:rPr lang="nl-NL" dirty="0"/>
            </a:br>
            <a:br>
              <a:rPr lang="nl-NL" dirty="0"/>
            </a:br>
            <a:br>
              <a:rPr lang="nl-NL" dirty="0"/>
            </a:b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6D676B4F-C5AC-4646-8076-122DD1F57B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5915" y="2895243"/>
            <a:ext cx="3130303" cy="396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312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4D0367-4EDF-4DA9-8862-7E13A64C0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spellingregels bij het meervoud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19208E-42C4-42BD-BFEC-C23AE2C0AD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403774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/>
              <a:t>Meeste woorden krijgen in het meervoud –en of –s  (kippen, vogels)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nl-NL" b="1" dirty="0"/>
              <a:t>‘s bij de o, a, i, u, y</a:t>
            </a:r>
            <a:r>
              <a:rPr lang="nl-NL" dirty="0"/>
              <a:t>. Dus: auto’s, aura’s, tosti’s, menu’s en baby’s (Maar ook: </a:t>
            </a:r>
            <a:r>
              <a:rPr lang="nl-NL" dirty="0" err="1"/>
              <a:t>Kinwa’s</a:t>
            </a:r>
            <a:r>
              <a:rPr lang="nl-NL" dirty="0"/>
              <a:t> boek en </a:t>
            </a:r>
            <a:r>
              <a:rPr lang="nl-NL" dirty="0" err="1"/>
              <a:t>Gabi’s</a:t>
            </a:r>
            <a:r>
              <a:rPr lang="nl-NL" dirty="0"/>
              <a:t> boek)</a:t>
            </a:r>
            <a:br>
              <a:rPr lang="nl-NL" dirty="0"/>
            </a:br>
            <a:br>
              <a:rPr lang="nl-NL" dirty="0"/>
            </a:br>
            <a:r>
              <a:rPr lang="nl-NL" dirty="0"/>
              <a:t>‘</a:t>
            </a:r>
            <a:r>
              <a:rPr lang="nl-NL" dirty="0">
                <a:sym typeface="Wingdings" pitchFamily="2" charset="2"/>
              </a:rPr>
              <a:t> </a:t>
            </a:r>
            <a:r>
              <a:rPr lang="nl-NL" b="1" dirty="0">
                <a:sym typeface="Wingdings" pitchFamily="2" charset="2"/>
              </a:rPr>
              <a:t>geen ‘s bij de e, é, è, ê én alle medeklinkers. </a:t>
            </a:r>
            <a:r>
              <a:rPr lang="nl-NL" dirty="0">
                <a:sym typeface="Wingdings" pitchFamily="2" charset="2"/>
              </a:rPr>
              <a:t>Dus: cafés, horloges, enz. (Correct is dus: Josjes boek, maar ook: Rachels boek en Britts boek)</a:t>
            </a:r>
          </a:p>
          <a:p>
            <a:pPr marL="0" indent="0">
              <a:buNone/>
            </a:pPr>
            <a:br>
              <a:rPr lang="nl-NL" dirty="0">
                <a:sym typeface="Wingdings" pitchFamily="2" charset="2"/>
              </a:rPr>
            </a:br>
            <a:r>
              <a:rPr lang="nl-NL" dirty="0">
                <a:sym typeface="Wingdings" pitchFamily="2" charset="2"/>
              </a:rPr>
              <a:t>Het is dus: Noahs boek en Noa’s boek. Wauw!</a:t>
            </a:r>
            <a:br>
              <a:rPr lang="nl-NL" dirty="0">
                <a:sym typeface="Wingdings" pitchFamily="2" charset="2"/>
              </a:rPr>
            </a:br>
            <a:br>
              <a:rPr lang="nl-NL" dirty="0">
                <a:sym typeface="Wingdings" pitchFamily="2" charset="2"/>
              </a:rPr>
            </a:br>
            <a:r>
              <a:rPr lang="nl-NL" dirty="0">
                <a:sym typeface="Wingdings" pitchFamily="2" charset="2"/>
              </a:rPr>
              <a:t>Maar hoe lossen we dit op bij namen als Iris en Mats? En Max? En </a:t>
            </a:r>
            <a:r>
              <a:rPr lang="nl-NL" dirty="0" err="1">
                <a:sym typeface="Wingdings" pitchFamily="2" charset="2"/>
              </a:rPr>
              <a:t>Felice</a:t>
            </a:r>
            <a:r>
              <a:rPr lang="nl-NL" dirty="0">
                <a:sym typeface="Wingdings" pitchFamily="2" charset="2"/>
              </a:rPr>
              <a:t>?</a:t>
            </a:r>
            <a:br>
              <a:rPr lang="nl-NL" dirty="0">
                <a:sym typeface="Wingdings" pitchFamily="2" charset="2"/>
              </a:rPr>
            </a:br>
            <a:br>
              <a:rPr lang="nl-NL" dirty="0">
                <a:sym typeface="Wingdings" pitchFamily="2" charset="2"/>
              </a:rPr>
            </a:br>
            <a:r>
              <a:rPr lang="nl-NL" dirty="0"/>
              <a:t>Uitzonderingen en alles wat je moet weten over meervouden vind je op bladzijde 189!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437660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67F82A-EF0E-4683-9F7A-18AAE3F04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Een paar bijzonderheden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4688B4A-1382-403D-8450-10227FE7B8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Woorden op -</a:t>
            </a:r>
            <a:r>
              <a:rPr lang="nl-NL" dirty="0" err="1"/>
              <a:t>um</a:t>
            </a:r>
            <a:r>
              <a:rPr lang="nl-NL" dirty="0"/>
              <a:t> krijgen een –a of –</a:t>
            </a:r>
            <a:r>
              <a:rPr lang="nl-NL" dirty="0" err="1"/>
              <a:t>ums</a:t>
            </a:r>
            <a:r>
              <a:rPr lang="nl-NL" dirty="0"/>
              <a:t> in het meervoud: musea/museums</a:t>
            </a:r>
          </a:p>
          <a:p>
            <a:r>
              <a:rPr lang="nl-NL" dirty="0"/>
              <a:t>Woorden op –</a:t>
            </a:r>
            <a:r>
              <a:rPr lang="nl-NL" dirty="0" err="1"/>
              <a:t>icus</a:t>
            </a:r>
            <a:r>
              <a:rPr lang="nl-NL" dirty="0"/>
              <a:t> krijgen –</a:t>
            </a:r>
            <a:r>
              <a:rPr lang="nl-NL" dirty="0" err="1"/>
              <a:t>ici</a:t>
            </a:r>
            <a:r>
              <a:rPr lang="nl-NL" dirty="0"/>
              <a:t> in het meervoud – politicus </a:t>
            </a:r>
            <a:r>
              <a:rPr lang="nl-NL" dirty="0">
                <a:sym typeface="Wingdings" panose="05000000000000000000" pitchFamily="2" charset="2"/>
              </a:rPr>
              <a:t> politici</a:t>
            </a:r>
          </a:p>
          <a:p>
            <a:r>
              <a:rPr lang="nl-NL" dirty="0">
                <a:sym typeface="Wingdings" panose="05000000000000000000" pitchFamily="2" charset="2"/>
              </a:rPr>
              <a:t>Afkortingen krijgen ook ‘s in het meervoud – dvd’s en tv’s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dirty="0">
                <a:sym typeface="Wingdings" panose="05000000000000000000" pitchFamily="2" charset="2"/>
              </a:rPr>
              <a:t>Melodieën of </a:t>
            </a:r>
            <a:r>
              <a:rPr lang="nl-NL" dirty="0" err="1">
                <a:sym typeface="Wingdings" panose="05000000000000000000" pitchFamily="2" charset="2"/>
              </a:rPr>
              <a:t>Melodiën</a:t>
            </a:r>
            <a:r>
              <a:rPr lang="nl-NL" dirty="0">
                <a:sym typeface="Wingdings" panose="05000000000000000000" pitchFamily="2" charset="2"/>
              </a:rPr>
              <a:t>? </a:t>
            </a:r>
            <a:r>
              <a:rPr lang="nl-NL" dirty="0" err="1">
                <a:sym typeface="Wingdings" panose="05000000000000000000" pitchFamily="2" charset="2"/>
              </a:rPr>
              <a:t>Bacterieën</a:t>
            </a:r>
            <a:r>
              <a:rPr lang="nl-NL" dirty="0">
                <a:sym typeface="Wingdings" panose="05000000000000000000" pitchFamily="2" charset="2"/>
              </a:rPr>
              <a:t> of bacteriën? </a:t>
            </a:r>
            <a:r>
              <a:rPr lang="nl-NL" dirty="0" err="1">
                <a:sym typeface="Wingdings" panose="05000000000000000000" pitchFamily="2" charset="2"/>
              </a:rPr>
              <a:t>Ideën</a:t>
            </a:r>
            <a:r>
              <a:rPr lang="nl-NL" dirty="0">
                <a:sym typeface="Wingdings" panose="05000000000000000000" pitchFamily="2" charset="2"/>
              </a:rPr>
              <a:t> of ideeën?</a:t>
            </a:r>
          </a:p>
        </p:txBody>
      </p:sp>
    </p:spTree>
    <p:extLst>
      <p:ext uri="{BB962C8B-B14F-4D97-AF65-F5344CB8AC3E}">
        <p14:creationId xmlns:p14="http://schemas.microsoft.com/office/powerpoint/2010/main" val="19217105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A33F5A-4472-4FE9-A65F-40AFC1ADB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Bacteriën of </a:t>
            </a:r>
            <a:r>
              <a:rPr lang="nl-NL" dirty="0" err="1"/>
              <a:t>Bacterieën</a:t>
            </a:r>
            <a:r>
              <a:rPr lang="nl-NL" dirty="0"/>
              <a:t>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0C8E12-55FA-4877-B9C3-35B38FE0EB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4037749"/>
          </a:xfrm>
        </p:spPr>
        <p:txBody>
          <a:bodyPr>
            <a:normAutofit fontScale="92500" lnSpcReduction="10000"/>
          </a:bodyPr>
          <a:lstStyle/>
          <a:p>
            <a:r>
              <a:rPr lang="nl-NL" dirty="0"/>
              <a:t>Heeft de maken met de klemtoon:</a:t>
            </a:r>
            <a:br>
              <a:rPr lang="nl-NL" dirty="0"/>
            </a:br>
            <a:br>
              <a:rPr lang="nl-NL" dirty="0"/>
            </a:br>
            <a:r>
              <a:rPr lang="nl-NL" dirty="0"/>
              <a:t>Ligt de klemtoon op de laatste lettergreep, dan komt er een extra ‘e’ bij. </a:t>
            </a:r>
            <a:br>
              <a:rPr lang="nl-NL" dirty="0"/>
            </a:br>
            <a:r>
              <a:rPr lang="nl-NL" dirty="0"/>
              <a:t>Ligt de klemtoon op de eerste lettergreep, dan komt er geen extra ‘e’ bij.</a:t>
            </a:r>
            <a:br>
              <a:rPr lang="nl-NL" dirty="0"/>
            </a:br>
            <a:br>
              <a:rPr lang="nl-NL" dirty="0"/>
            </a:br>
            <a:r>
              <a:rPr lang="nl-NL" u="sng" dirty="0"/>
              <a:t>Bac</a:t>
            </a:r>
            <a:r>
              <a:rPr lang="nl-NL" dirty="0"/>
              <a:t>terie?</a:t>
            </a:r>
            <a:br>
              <a:rPr lang="nl-NL" dirty="0"/>
            </a:br>
            <a:r>
              <a:rPr lang="nl-NL" dirty="0"/>
              <a:t>Bacte</a:t>
            </a:r>
            <a:r>
              <a:rPr lang="nl-NL" u="sng" dirty="0"/>
              <a:t>rie?</a:t>
            </a:r>
            <a:br>
              <a:rPr lang="nl-NL" u="sng" dirty="0"/>
            </a:br>
            <a:r>
              <a:rPr lang="nl-NL" dirty="0"/>
              <a:t>Bacteriën</a:t>
            </a:r>
            <a:br>
              <a:rPr lang="nl-NL" u="sng" dirty="0"/>
            </a:br>
            <a:br>
              <a:rPr lang="nl-NL" u="sng" dirty="0"/>
            </a:br>
            <a:r>
              <a:rPr lang="nl-NL" u="sng" dirty="0"/>
              <a:t>Me</a:t>
            </a:r>
            <a:r>
              <a:rPr lang="nl-NL" dirty="0"/>
              <a:t>lodie</a:t>
            </a:r>
            <a:br>
              <a:rPr lang="nl-NL" dirty="0"/>
            </a:br>
            <a:r>
              <a:rPr lang="nl-NL" dirty="0" err="1"/>
              <a:t>Melo</a:t>
            </a:r>
            <a:r>
              <a:rPr lang="nl-NL" u="sng" dirty="0" err="1"/>
              <a:t>die</a:t>
            </a:r>
            <a:br>
              <a:rPr lang="nl-NL" u="sng" dirty="0"/>
            </a:br>
            <a:r>
              <a:rPr lang="nl-NL" dirty="0"/>
              <a:t>Melodieën</a:t>
            </a:r>
            <a:endParaRPr lang="nl-NL" u="sng" dirty="0"/>
          </a:p>
        </p:txBody>
      </p:sp>
    </p:spTree>
    <p:extLst>
      <p:ext uri="{BB962C8B-B14F-4D97-AF65-F5344CB8AC3E}">
        <p14:creationId xmlns:p14="http://schemas.microsoft.com/office/powerpoint/2010/main" val="35873519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BAB5A1-C9E5-4036-84A9-2869B330F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Grammatica 4.2 - tussenletters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0F5C300-19B0-4425-BEFF-A7B5250CA8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Een samenstelling is een combinatie van twee of meer woorden</a:t>
            </a:r>
            <a:br>
              <a:rPr lang="nl-NL" dirty="0"/>
            </a:br>
            <a:br>
              <a:rPr lang="nl-NL" dirty="0"/>
            </a:br>
            <a:r>
              <a:rPr lang="nl-NL" dirty="0"/>
              <a:t>Deze samenstellingen hebben vaak tussenletters.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Gebruik -en- in een samenstelling als het </a:t>
            </a:r>
            <a:r>
              <a:rPr lang="nl-NL" dirty="0" err="1"/>
              <a:t>linkerwoord</a:t>
            </a:r>
            <a:r>
              <a:rPr lang="nl-NL" dirty="0"/>
              <a:t> een zelfstandig naamwoord is met alleen een meervoud op –en:</a:t>
            </a:r>
            <a:br>
              <a:rPr lang="nl-NL" dirty="0"/>
            </a:br>
            <a:br>
              <a:rPr lang="nl-NL" dirty="0"/>
            </a:br>
            <a:r>
              <a:rPr lang="nl-NL" dirty="0"/>
              <a:t>Tomaat + soep = tomate</a:t>
            </a:r>
            <a:r>
              <a:rPr lang="nl-NL" b="1" dirty="0">
                <a:solidFill>
                  <a:srgbClr val="00B050"/>
                </a:solidFill>
              </a:rPr>
              <a:t>n</a:t>
            </a:r>
            <a:r>
              <a:rPr lang="nl-NL" dirty="0"/>
              <a:t>soep</a:t>
            </a:r>
            <a:br>
              <a:rPr lang="nl-NL" dirty="0"/>
            </a:br>
            <a:r>
              <a:rPr lang="nl-NL" dirty="0"/>
              <a:t>Schoen + doos = schoene</a:t>
            </a:r>
            <a:r>
              <a:rPr lang="nl-NL" b="1" dirty="0">
                <a:solidFill>
                  <a:srgbClr val="00B050"/>
                </a:solidFill>
              </a:rPr>
              <a:t>n</a:t>
            </a:r>
            <a:r>
              <a:rPr lang="nl-NL" dirty="0"/>
              <a:t>doos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4368D15F-4AA5-4392-ADDD-6BD4F43B82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0732" y="1932294"/>
            <a:ext cx="1890920" cy="1496705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6BFAC7DD-FBA4-4EC7-857D-8D26A0A02D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7604" y="1937192"/>
            <a:ext cx="1714500" cy="1491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4924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20F63A-9F6C-4ECF-967F-40058DF4E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Uitzonderingen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3C062F3-F364-47AF-8D63-C05D20BEA2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Het </a:t>
            </a:r>
            <a:r>
              <a:rPr lang="nl-NL" dirty="0" err="1"/>
              <a:t>linkerwoord</a:t>
            </a:r>
            <a:r>
              <a:rPr lang="nl-NL" dirty="0"/>
              <a:t> heeft zowel een meervoud op –en als op –es. Deze samenstelling krijgt alleen een -e als tussenletter (hoogten/hoogtes, groenten/groentes) </a:t>
            </a:r>
            <a:r>
              <a:rPr lang="nl-NL" dirty="0">
                <a:sym typeface="Wingdings" panose="05000000000000000000" pitchFamily="2" charset="2"/>
              </a:rPr>
              <a:t> hoogtepunt, groentesoep</a:t>
            </a:r>
          </a:p>
          <a:p>
            <a:r>
              <a:rPr lang="nl-NL" dirty="0">
                <a:sym typeface="Wingdings" panose="05000000000000000000" pitchFamily="2" charset="2"/>
              </a:rPr>
              <a:t>Het </a:t>
            </a:r>
            <a:r>
              <a:rPr lang="nl-NL" dirty="0" err="1">
                <a:sym typeface="Wingdings" panose="05000000000000000000" pitchFamily="2" charset="2"/>
              </a:rPr>
              <a:t>linkerwoord</a:t>
            </a:r>
            <a:r>
              <a:rPr lang="nl-NL" dirty="0">
                <a:sym typeface="Wingdings" panose="05000000000000000000" pitchFamily="2" charset="2"/>
              </a:rPr>
              <a:t> heeft geen meervoud: tarwebloem, roggebrood, benzinetank </a:t>
            </a:r>
          </a:p>
          <a:p>
            <a:r>
              <a:rPr lang="nl-NL" dirty="0"/>
              <a:t>Van het </a:t>
            </a:r>
            <a:r>
              <a:rPr lang="nl-NL" dirty="0" err="1"/>
              <a:t>linkerwoord</a:t>
            </a:r>
            <a:r>
              <a:rPr lang="nl-NL" dirty="0"/>
              <a:t> is er maar één: maneschijn, zonnebank (voorheen ook Koninginnedag).</a:t>
            </a:r>
          </a:p>
          <a:p>
            <a:r>
              <a:rPr lang="nl-NL" dirty="0"/>
              <a:t>Het </a:t>
            </a:r>
            <a:r>
              <a:rPr lang="nl-NL" dirty="0" err="1"/>
              <a:t>linkerwoord</a:t>
            </a:r>
            <a:r>
              <a:rPr lang="nl-NL" dirty="0"/>
              <a:t> is een bijvoeglijk naamwoord of een werkwoord: rodekool, verrekijker, jokkebrok, huilebalk, lachebek, platteland</a:t>
            </a:r>
          </a:p>
          <a:p>
            <a:r>
              <a:rPr lang="nl-NL" dirty="0"/>
              <a:t>Het </a:t>
            </a:r>
            <a:r>
              <a:rPr lang="nl-NL" dirty="0" err="1"/>
              <a:t>linkerwoord</a:t>
            </a:r>
            <a:r>
              <a:rPr lang="nl-NL" dirty="0"/>
              <a:t> versterkt het rechterwoord: beresterk, apetrots</a:t>
            </a:r>
          </a:p>
          <a:p>
            <a:r>
              <a:rPr lang="nl-NL" dirty="0"/>
              <a:t>In veel ouderwetse samenstelling: bakkebaard, nachtegaal, </a:t>
            </a:r>
            <a:r>
              <a:rPr lang="nl-NL" dirty="0" err="1"/>
              <a:t>ruggespraak</a:t>
            </a:r>
            <a:r>
              <a:rPr lang="nl-NL" dirty="0"/>
              <a:t>, schattebout, bolleboos</a:t>
            </a:r>
          </a:p>
        </p:txBody>
      </p:sp>
    </p:spTree>
    <p:extLst>
      <p:ext uri="{BB962C8B-B14F-4D97-AF65-F5344CB8AC3E}">
        <p14:creationId xmlns:p14="http://schemas.microsoft.com/office/powerpoint/2010/main" val="2332387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9D0560-B8AD-45F4-A1E3-B46D32CF1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–s als tussenletter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DDFC0F1-62B9-49CD-B839-746F6FD089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Schrijf –s als je die klank in vergelijkbare samenstelling ook hoort: personeel</a:t>
            </a:r>
            <a:r>
              <a:rPr lang="nl-NL" b="1" dirty="0">
                <a:solidFill>
                  <a:srgbClr val="00B050"/>
                </a:solidFill>
              </a:rPr>
              <a:t>s</a:t>
            </a:r>
            <a:r>
              <a:rPr lang="nl-NL" dirty="0"/>
              <a:t>beleid </a:t>
            </a:r>
            <a:r>
              <a:rPr lang="nl-NL" dirty="0">
                <a:sym typeface="Wingdings" panose="05000000000000000000" pitchFamily="2" charset="2"/>
              </a:rPr>
              <a:t> dan ook personeelsuitje, personeelsvereniging. Stationsplein  dan ook Stationsstraat en stationsbuurt.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45534376"/>
      </p:ext>
    </p:extLst>
  </p:cSld>
  <p:clrMapOvr>
    <a:masterClrMapping/>
  </p:clrMapOvr>
</p:sld>
</file>

<file path=ppt/theme/theme1.xml><?xml version="1.0" encoding="utf-8"?>
<a:theme xmlns:a="http://schemas.openxmlformats.org/drawingml/2006/main" name="Galerie">
  <a:themeElements>
    <a:clrScheme name="Galerie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erie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erie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9160</TotalTime>
  <Words>354</Words>
  <Application>Microsoft Office PowerPoint</Application>
  <PresentationFormat>Breedbeeld</PresentationFormat>
  <Paragraphs>33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Gill Sans MT</vt:lpstr>
      <vt:lpstr>Wingdings</vt:lpstr>
      <vt:lpstr>Galerie</vt:lpstr>
      <vt:lpstr>LES 5</vt:lpstr>
      <vt:lpstr>Antwoorden dictee</vt:lpstr>
      <vt:lpstr>Grammatica 4.1 - meervoud</vt:lpstr>
      <vt:lpstr>De spellingregels bij het meervoud</vt:lpstr>
      <vt:lpstr>Een paar bijzonderheden</vt:lpstr>
      <vt:lpstr>Bacteriën of Bacterieën?</vt:lpstr>
      <vt:lpstr>Grammatica 4.2 - tussenletters</vt:lpstr>
      <vt:lpstr>Uitzonderingen</vt:lpstr>
      <vt:lpstr>De –s als tussenletter</vt:lpstr>
      <vt:lpstr>En nu: huiswerk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5</dc:title>
  <dc:creator>Tim van Bommel</dc:creator>
  <cp:lastModifiedBy>Tim van Bommel</cp:lastModifiedBy>
  <cp:revision>10</cp:revision>
  <dcterms:created xsi:type="dcterms:W3CDTF">2018-04-02T15:22:02Z</dcterms:created>
  <dcterms:modified xsi:type="dcterms:W3CDTF">2019-04-02T08:40:55Z</dcterms:modified>
</cp:coreProperties>
</file>